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4.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5.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6.xml" ContentType="application/vnd.openxmlformats-officedocument.presentationml.notesSl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7.xml" ContentType="application/vnd.openxmlformats-officedocument.presentationml.notesSlid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notesSlides/notesSlide10.xml" ContentType="application/vnd.openxmlformats-officedocument.presentationml.notesSlid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30"/>
  </p:notesMasterIdLst>
  <p:sldIdLst>
    <p:sldId id="256" r:id="rId5"/>
    <p:sldId id="272" r:id="rId6"/>
    <p:sldId id="261" r:id="rId7"/>
    <p:sldId id="258" r:id="rId8"/>
    <p:sldId id="262" r:id="rId9"/>
    <p:sldId id="263" r:id="rId10"/>
    <p:sldId id="293" r:id="rId11"/>
    <p:sldId id="294" r:id="rId12"/>
    <p:sldId id="271" r:id="rId13"/>
    <p:sldId id="257" r:id="rId14"/>
    <p:sldId id="259" r:id="rId15"/>
    <p:sldId id="268" r:id="rId16"/>
    <p:sldId id="273" r:id="rId17"/>
    <p:sldId id="277" r:id="rId18"/>
    <p:sldId id="276" r:id="rId19"/>
    <p:sldId id="278" r:id="rId20"/>
    <p:sldId id="285" r:id="rId21"/>
    <p:sldId id="281" r:id="rId22"/>
    <p:sldId id="283" r:id="rId23"/>
    <p:sldId id="284" r:id="rId24"/>
    <p:sldId id="260" r:id="rId25"/>
    <p:sldId id="289" r:id="rId26"/>
    <p:sldId id="296" r:id="rId27"/>
    <p:sldId id="267" r:id="rId28"/>
    <p:sldId id="280" r:id="rId2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atona, Nora" initials="KN" lastIdx="1" clrIdx="0">
    <p:extLst>
      <p:ext uri="{19B8F6BF-5375-455C-9EA6-DF929625EA0E}">
        <p15:presenceInfo xmlns:p15="http://schemas.microsoft.com/office/powerpoint/2012/main" userId="S::Nora.Katona@havant.gov.uk::65b9987f-db5d-40d2-b49d-fa0a123abf7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60"/>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notesMaster" Target="notesMasters/notesMaster1.xml"/><Relationship Id="rId35"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Worksheet10.xlsx"/><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package" Target="../embeddings/Microsoft_Excel_Worksheet11.xlsx"/><Relationship Id="rId2" Type="http://schemas.microsoft.com/office/2011/relationships/chartColorStyle" Target="colors12.xml"/><Relationship Id="rId1" Type="http://schemas.microsoft.com/office/2011/relationships/chartStyle" Target="style12.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1"/>
    <c:plotArea>
      <c:layout>
        <c:manualLayout>
          <c:layoutTarget val="inner"/>
          <c:xMode val="edge"/>
          <c:yMode val="edge"/>
          <c:x val="5.4910441933937119E-2"/>
          <c:y val="5.1468710902740349E-2"/>
          <c:w val="0.93959851387266913"/>
          <c:h val="0.91912059715283656"/>
        </c:manualLayout>
      </c:layout>
      <c:barChart>
        <c:barDir val="col"/>
        <c:grouping val="clustered"/>
        <c:varyColors val="0"/>
        <c:ser>
          <c:idx val="0"/>
          <c:order val="0"/>
          <c:tx>
            <c:strRef>
              <c:f>Sheet1!$B$1</c:f>
              <c:strCache>
                <c:ptCount val="1"/>
                <c:pt idx="0">
                  <c:v>Budget</c:v>
                </c:pt>
              </c:strCache>
            </c:strRef>
          </c:tx>
          <c:spPr>
            <a:solidFill>
              <a:schemeClr val="accent3">
                <a:shade val="76000"/>
              </a:schemeClr>
            </a:solidFill>
            <a:ln>
              <a:noFill/>
            </a:ln>
            <a:effectLst/>
          </c:spPr>
          <c:invertIfNegative val="0"/>
          <c:dLbls>
            <c:dLbl>
              <c:idx val="0"/>
              <c:layout>
                <c:manualLayout>
                  <c:x val="-4.9206433771001989E-3"/>
                  <c:y val="0.17284039228131393"/>
                </c:manualLayout>
              </c:layout>
              <c:tx>
                <c:rich>
                  <a:bodyPr/>
                  <a:lstStyle/>
                  <a:p>
                    <a:r>
                      <a:rPr lang="en-US"/>
                      <a:t>Budget </a:t>
                    </a:r>
                    <a:br>
                      <a:rPr lang="en-US"/>
                    </a:br>
                    <a:r>
                      <a:rPr lang="en-US"/>
                      <a:t>£724,000</a:t>
                    </a:r>
                  </a:p>
                </c:rich>
              </c:tx>
              <c:showLegendKey val="0"/>
              <c:showVal val="1"/>
              <c:showCatName val="0"/>
              <c:showSerName val="0"/>
              <c:showPercent val="0"/>
              <c:showBubbleSize val="0"/>
              <c:extLst>
                <c:ext xmlns:c15="http://schemas.microsoft.com/office/drawing/2012/chart" uri="{CE6537A1-D6FC-4f65-9D91-7224C49458BB}">
                  <c15:layout>
                    <c:manualLayout>
                      <c:w val="0.23268299769505854"/>
                      <c:h val="0.19951478147797988"/>
                    </c:manualLayout>
                  </c15:layout>
                  <c15:showDataLabelsRange val="0"/>
                </c:ext>
                <c:ext xmlns:c16="http://schemas.microsoft.com/office/drawing/2014/chart" uri="{C3380CC4-5D6E-409C-BE32-E72D297353CC}">
                  <c16:uniqueId val="{00000000-BA36-424C-A0F7-41E57DB879FB}"/>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Q1</c:v>
                </c:pt>
              </c:strCache>
            </c:strRef>
          </c:cat>
          <c:val>
            <c:numRef>
              <c:f>Sheet1!$B$2</c:f>
              <c:numCache>
                <c:formatCode>General</c:formatCode>
                <c:ptCount val="1"/>
                <c:pt idx="0">
                  <c:v>-724</c:v>
                </c:pt>
              </c:numCache>
            </c:numRef>
          </c:val>
          <c:extLst>
            <c:ext xmlns:c16="http://schemas.microsoft.com/office/drawing/2014/chart" uri="{C3380CC4-5D6E-409C-BE32-E72D297353CC}">
              <c16:uniqueId val="{00000001-BA36-424C-A0F7-41E57DB879FB}"/>
            </c:ext>
          </c:extLst>
        </c:ser>
        <c:ser>
          <c:idx val="1"/>
          <c:order val="1"/>
          <c:tx>
            <c:strRef>
              <c:f>Sheet1!$C$1</c:f>
              <c:strCache>
                <c:ptCount val="1"/>
                <c:pt idx="0">
                  <c:v>Estimated outturn</c:v>
                </c:pt>
              </c:strCache>
            </c:strRef>
          </c:tx>
          <c:spPr>
            <a:solidFill>
              <a:schemeClr val="accent3">
                <a:tint val="77000"/>
              </a:schemeClr>
            </a:solidFill>
            <a:ln>
              <a:noFill/>
            </a:ln>
            <a:effectLst/>
          </c:spPr>
          <c:invertIfNegative val="0"/>
          <c:dLbls>
            <c:dLbl>
              <c:idx val="0"/>
              <c:layout>
                <c:manualLayout>
                  <c:x val="9.755464394860254E-3"/>
                  <c:y val="0.11615707790588371"/>
                </c:manualLayout>
              </c:layout>
              <c:tx>
                <c:rich>
                  <a:bodyPr rot="0" spcFirstLastPara="1" vertOverflow="ellipsis" vert="horz" wrap="square" lIns="38100" tIns="19050" rIns="38100" bIns="19050" anchor="ctr" anchorCtr="1">
                    <a:noAutofit/>
                  </a:bodyPr>
                  <a:lstStyle/>
                  <a:p>
                    <a:pPr>
                      <a:defRPr sz="1400" b="0" i="0" u="none" strike="noStrike" kern="1200" baseline="0">
                        <a:solidFill>
                          <a:schemeClr val="dk1"/>
                        </a:solidFill>
                        <a:latin typeface="+mn-lt"/>
                        <a:ea typeface="+mn-ea"/>
                        <a:cs typeface="+mn-cs"/>
                      </a:defRPr>
                    </a:pPr>
                    <a:r>
                      <a:rPr lang="en-US" sz="1400">
                        <a:solidFill>
                          <a:schemeClr val="dk1"/>
                        </a:solidFill>
                        <a:latin typeface="+mn-lt"/>
                        <a:ea typeface="+mn-ea"/>
                        <a:cs typeface="+mn-cs"/>
                      </a:rPr>
                      <a:t>Estimated outturn</a:t>
                    </a:r>
                    <a:r>
                      <a:rPr lang="en-US" sz="1400" baseline="0">
                        <a:solidFill>
                          <a:schemeClr val="dk1"/>
                        </a:solidFill>
                        <a:latin typeface="+mn-lt"/>
                        <a:ea typeface="+mn-ea"/>
                        <a:cs typeface="+mn-cs"/>
                      </a:rPr>
                      <a:t> </a:t>
                    </a:r>
                    <a:br>
                      <a:rPr lang="en-US" sz="1400" baseline="0">
                        <a:solidFill>
                          <a:schemeClr val="dk1"/>
                        </a:solidFill>
                        <a:latin typeface="+mn-lt"/>
                        <a:ea typeface="+mn-ea"/>
                        <a:cs typeface="+mn-cs"/>
                      </a:rPr>
                    </a:br>
                    <a:r>
                      <a:rPr lang="en-US" sz="1400" baseline="0">
                        <a:solidFill>
                          <a:schemeClr val="dk1"/>
                        </a:solidFill>
                        <a:latin typeface="+mn-lt"/>
                        <a:ea typeface="+mn-ea"/>
                        <a:cs typeface="+mn-cs"/>
                      </a:rPr>
                      <a:t>£724,000</a:t>
                    </a:r>
                    <a:endParaRPr lang="en-US" sz="1400"/>
                  </a:p>
                </c:rich>
              </c:tx>
              <c:spPr>
                <a:noFill/>
                <a:ln>
                  <a:noFill/>
                </a:ln>
                <a:effectLst/>
              </c:spPr>
              <c:txPr>
                <a:bodyPr rot="0" spcFirstLastPara="1" vertOverflow="ellipsis" vert="horz" wrap="square" lIns="38100" tIns="19050" rIns="38100" bIns="19050" anchor="ctr" anchorCtr="1">
                  <a:noAutofit/>
                </a:bodyPr>
                <a:lstStyle/>
                <a:p>
                  <a:pPr>
                    <a:defRPr sz="1400" b="0" i="0" u="none" strike="noStrike" kern="1200" baseline="0">
                      <a:solidFill>
                        <a:schemeClr val="dk1"/>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0.24641060817854282"/>
                      <c:h val="0.28807772759562383"/>
                    </c:manualLayout>
                  </c15:layout>
                  <c15:showDataLabelsRange val="0"/>
                </c:ext>
                <c:ext xmlns:c16="http://schemas.microsoft.com/office/drawing/2014/chart" uri="{C3380CC4-5D6E-409C-BE32-E72D297353CC}">
                  <c16:uniqueId val="{00000002-BA36-424C-A0F7-41E57DB879FB}"/>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Q1</c:v>
                </c:pt>
              </c:strCache>
            </c:strRef>
          </c:cat>
          <c:val>
            <c:numRef>
              <c:f>Sheet1!$C$2</c:f>
              <c:numCache>
                <c:formatCode>General</c:formatCode>
                <c:ptCount val="1"/>
                <c:pt idx="0">
                  <c:v>-724</c:v>
                </c:pt>
              </c:numCache>
            </c:numRef>
          </c:val>
          <c:extLst>
            <c:ext xmlns:c16="http://schemas.microsoft.com/office/drawing/2014/chart" uri="{C3380CC4-5D6E-409C-BE32-E72D297353CC}">
              <c16:uniqueId val="{00000003-BA36-424C-A0F7-41E57DB879FB}"/>
            </c:ext>
          </c:extLst>
        </c:ser>
        <c:dLbls>
          <c:showLegendKey val="0"/>
          <c:showVal val="1"/>
          <c:showCatName val="0"/>
          <c:showSerName val="0"/>
          <c:showPercent val="0"/>
          <c:showBubbleSize val="0"/>
        </c:dLbls>
        <c:gapWidth val="150"/>
        <c:overlap val="-25"/>
        <c:axId val="784351551"/>
        <c:axId val="526137967"/>
      </c:barChart>
      <c:catAx>
        <c:axId val="784351551"/>
        <c:scaling>
          <c:orientation val="minMax"/>
        </c:scaling>
        <c:delete val="1"/>
        <c:axPos val="b"/>
        <c:numFmt formatCode="General" sourceLinked="1"/>
        <c:majorTickMark val="out"/>
        <c:minorTickMark val="none"/>
        <c:tickLblPos val="nextTo"/>
        <c:crossAx val="526137967"/>
        <c:crosses val="autoZero"/>
        <c:auto val="1"/>
        <c:lblAlgn val="ctr"/>
        <c:lblOffset val="100"/>
        <c:noMultiLvlLbl val="0"/>
      </c:catAx>
      <c:valAx>
        <c:axId val="526137967"/>
        <c:scaling>
          <c:orientation val="minMax"/>
          <c:max val="0"/>
        </c:scaling>
        <c:delete val="1"/>
        <c:axPos val="l"/>
        <c:numFmt formatCode="General" sourceLinked="1"/>
        <c:majorTickMark val="out"/>
        <c:minorTickMark val="none"/>
        <c:tickLblPos val="nextTo"/>
        <c:crossAx val="784351551"/>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1"/>
    <c:plotArea>
      <c:layout>
        <c:manualLayout>
          <c:layoutTarget val="inner"/>
          <c:xMode val="edge"/>
          <c:yMode val="edge"/>
          <c:x val="6.0401435586639463E-2"/>
          <c:y val="0"/>
          <c:w val="0.93959851387266913"/>
          <c:h val="0.91912059715283656"/>
        </c:manualLayout>
      </c:layout>
      <c:barChart>
        <c:barDir val="col"/>
        <c:grouping val="clustered"/>
        <c:varyColors val="0"/>
        <c:ser>
          <c:idx val="0"/>
          <c:order val="0"/>
          <c:tx>
            <c:strRef>
              <c:f>Sheet1!$B$1</c:f>
              <c:strCache>
                <c:ptCount val="1"/>
                <c:pt idx="0">
                  <c:v>Budget</c:v>
                </c:pt>
              </c:strCache>
            </c:strRef>
          </c:tx>
          <c:spPr>
            <a:solidFill>
              <a:schemeClr val="accent3">
                <a:shade val="76000"/>
              </a:schemeClr>
            </a:solidFill>
            <a:ln>
              <a:noFill/>
            </a:ln>
            <a:effectLst/>
          </c:spPr>
          <c:invertIfNegative val="0"/>
          <c:dLbls>
            <c:dLbl>
              <c:idx val="0"/>
              <c:layout>
                <c:manualLayout>
                  <c:x val="8.0936109694213672E-3"/>
                  <c:y val="0.22473554725544309"/>
                </c:manualLayout>
              </c:layout>
              <c:tx>
                <c:rich>
                  <a:bodyPr/>
                  <a:lstStyle/>
                  <a:p>
                    <a:r>
                      <a:rPr lang="en-US"/>
                      <a:t>Budget </a:t>
                    </a:r>
                    <a:br>
                      <a:rPr lang="en-US"/>
                    </a:br>
                    <a:r>
                      <a:rPr lang="en-US"/>
                      <a:t>£560,000</a:t>
                    </a:r>
                  </a:p>
                </c:rich>
              </c:tx>
              <c:showLegendKey val="0"/>
              <c:showVal val="1"/>
              <c:showCatName val="0"/>
              <c:showSerName val="0"/>
              <c:showPercent val="0"/>
              <c:showBubbleSize val="0"/>
              <c:extLst>
                <c:ext xmlns:c15="http://schemas.microsoft.com/office/drawing/2012/chart" uri="{CE6537A1-D6FC-4f65-9D91-7224C49458BB}">
                  <c15:layout>
                    <c:manualLayout>
                      <c:w val="0.23268299769505854"/>
                      <c:h val="0.19951478147797988"/>
                    </c:manualLayout>
                  </c15:layout>
                  <c15:showDataLabelsRange val="0"/>
                </c:ext>
                <c:ext xmlns:c16="http://schemas.microsoft.com/office/drawing/2014/chart" uri="{C3380CC4-5D6E-409C-BE32-E72D297353CC}">
                  <c16:uniqueId val="{00000000-8FC2-4D55-B963-1D8BFBFC2E76}"/>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Q1</c:v>
                </c:pt>
              </c:strCache>
            </c:strRef>
          </c:cat>
          <c:val>
            <c:numRef>
              <c:f>Sheet1!$B$2</c:f>
              <c:numCache>
                <c:formatCode>General</c:formatCode>
                <c:ptCount val="1"/>
                <c:pt idx="0">
                  <c:v>-560</c:v>
                </c:pt>
              </c:numCache>
            </c:numRef>
          </c:val>
          <c:extLst>
            <c:ext xmlns:c16="http://schemas.microsoft.com/office/drawing/2014/chart" uri="{C3380CC4-5D6E-409C-BE32-E72D297353CC}">
              <c16:uniqueId val="{00000001-8FC2-4D55-B963-1D8BFBFC2E76}"/>
            </c:ext>
          </c:extLst>
        </c:ser>
        <c:ser>
          <c:idx val="1"/>
          <c:order val="1"/>
          <c:tx>
            <c:strRef>
              <c:f>Sheet1!$C$1</c:f>
              <c:strCache>
                <c:ptCount val="1"/>
                <c:pt idx="0">
                  <c:v>Estimated outturn</c:v>
                </c:pt>
              </c:strCache>
            </c:strRef>
          </c:tx>
          <c:spPr>
            <a:solidFill>
              <a:schemeClr val="accent3">
                <a:tint val="77000"/>
              </a:schemeClr>
            </a:solidFill>
            <a:ln>
              <a:noFill/>
            </a:ln>
            <a:effectLst/>
          </c:spPr>
          <c:invertIfNegative val="0"/>
          <c:dLbls>
            <c:dLbl>
              <c:idx val="0"/>
              <c:layout>
                <c:manualLayout>
                  <c:x val="2.1359345867990008E-3"/>
                  <c:y val="0.23458131341755029"/>
                </c:manualLayout>
              </c:layout>
              <c:tx>
                <c:rich>
                  <a:bodyPr rot="0" spcFirstLastPara="1" vertOverflow="ellipsis" vert="horz" wrap="square" lIns="38100" tIns="19050" rIns="38100" bIns="19050" anchor="ctr" anchorCtr="1">
                    <a:noAutofit/>
                  </a:bodyPr>
                  <a:lstStyle/>
                  <a:p>
                    <a:pPr>
                      <a:defRPr sz="1400" b="0" i="0" u="none" strike="noStrike" kern="1200" baseline="0">
                        <a:solidFill>
                          <a:schemeClr val="dk1"/>
                        </a:solidFill>
                        <a:latin typeface="+mn-lt"/>
                        <a:ea typeface="+mn-ea"/>
                        <a:cs typeface="+mn-cs"/>
                      </a:defRPr>
                    </a:pPr>
                    <a:r>
                      <a:rPr lang="en-US" sz="1400" dirty="0">
                        <a:solidFill>
                          <a:schemeClr val="dk1"/>
                        </a:solidFill>
                        <a:latin typeface="+mn-lt"/>
                        <a:ea typeface="+mn-ea"/>
                        <a:cs typeface="+mn-cs"/>
                      </a:rPr>
                      <a:t>Estimated outturn</a:t>
                    </a:r>
                    <a:r>
                      <a:rPr lang="en-US" sz="1400" baseline="0" dirty="0">
                        <a:solidFill>
                          <a:schemeClr val="dk1"/>
                        </a:solidFill>
                        <a:latin typeface="+mn-lt"/>
                        <a:ea typeface="+mn-ea"/>
                        <a:cs typeface="+mn-cs"/>
                      </a:rPr>
                      <a:t> </a:t>
                    </a:r>
                    <a:br>
                      <a:rPr lang="en-US" sz="1400" baseline="0" dirty="0">
                        <a:solidFill>
                          <a:schemeClr val="dk1"/>
                        </a:solidFill>
                        <a:latin typeface="+mn-lt"/>
                        <a:ea typeface="+mn-ea"/>
                        <a:cs typeface="+mn-cs"/>
                      </a:rPr>
                    </a:br>
                    <a:r>
                      <a:rPr lang="en-US" sz="1400" baseline="0" dirty="0">
                        <a:solidFill>
                          <a:schemeClr val="dk1"/>
                        </a:solidFill>
                        <a:latin typeface="+mn-lt"/>
                        <a:ea typeface="+mn-ea"/>
                        <a:cs typeface="+mn-cs"/>
                      </a:rPr>
                      <a:t>£630,000</a:t>
                    </a:r>
                    <a:endParaRPr lang="en-US" sz="1400" dirty="0"/>
                  </a:p>
                </c:rich>
              </c:tx>
              <c:spPr>
                <a:noFill/>
                <a:ln>
                  <a:noFill/>
                </a:ln>
                <a:effectLst/>
              </c:spPr>
              <c:txPr>
                <a:bodyPr rot="0" spcFirstLastPara="1" vertOverflow="ellipsis" vert="horz" wrap="square" lIns="38100" tIns="19050" rIns="38100" bIns="19050" anchor="ctr" anchorCtr="1">
                  <a:noAutofit/>
                </a:bodyPr>
                <a:lstStyle/>
                <a:p>
                  <a:pPr>
                    <a:defRPr sz="1400" b="0" i="0" u="none" strike="noStrike" kern="1200" baseline="0">
                      <a:solidFill>
                        <a:schemeClr val="dk1"/>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0.24641060817854282"/>
                      <c:h val="0.28807772759562383"/>
                    </c:manualLayout>
                  </c15:layout>
                  <c15:showDataLabelsRange val="0"/>
                </c:ext>
                <c:ext xmlns:c16="http://schemas.microsoft.com/office/drawing/2014/chart" uri="{C3380CC4-5D6E-409C-BE32-E72D297353CC}">
                  <c16:uniqueId val="{00000002-8FC2-4D55-B963-1D8BFBFC2E76}"/>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Q1</c:v>
                </c:pt>
              </c:strCache>
            </c:strRef>
          </c:cat>
          <c:val>
            <c:numRef>
              <c:f>Sheet1!$C$2</c:f>
              <c:numCache>
                <c:formatCode>General</c:formatCode>
                <c:ptCount val="1"/>
                <c:pt idx="0">
                  <c:v>-630</c:v>
                </c:pt>
              </c:numCache>
            </c:numRef>
          </c:val>
          <c:extLst>
            <c:ext xmlns:c16="http://schemas.microsoft.com/office/drawing/2014/chart" uri="{C3380CC4-5D6E-409C-BE32-E72D297353CC}">
              <c16:uniqueId val="{00000003-8FC2-4D55-B963-1D8BFBFC2E76}"/>
            </c:ext>
          </c:extLst>
        </c:ser>
        <c:dLbls>
          <c:showLegendKey val="0"/>
          <c:showVal val="1"/>
          <c:showCatName val="0"/>
          <c:showSerName val="0"/>
          <c:showPercent val="0"/>
          <c:showBubbleSize val="0"/>
        </c:dLbls>
        <c:gapWidth val="150"/>
        <c:overlap val="-25"/>
        <c:axId val="784351551"/>
        <c:axId val="526137967"/>
      </c:barChart>
      <c:catAx>
        <c:axId val="784351551"/>
        <c:scaling>
          <c:orientation val="minMax"/>
        </c:scaling>
        <c:delete val="1"/>
        <c:axPos val="b"/>
        <c:numFmt formatCode="General" sourceLinked="1"/>
        <c:majorTickMark val="out"/>
        <c:minorTickMark val="none"/>
        <c:tickLblPos val="nextTo"/>
        <c:crossAx val="526137967"/>
        <c:crosses val="autoZero"/>
        <c:auto val="1"/>
        <c:lblAlgn val="ctr"/>
        <c:lblOffset val="100"/>
        <c:noMultiLvlLbl val="0"/>
      </c:catAx>
      <c:valAx>
        <c:axId val="526137967"/>
        <c:scaling>
          <c:orientation val="minMax"/>
          <c:max val="0"/>
        </c:scaling>
        <c:delete val="1"/>
        <c:axPos val="l"/>
        <c:numFmt formatCode="General" sourceLinked="1"/>
        <c:majorTickMark val="out"/>
        <c:minorTickMark val="none"/>
        <c:tickLblPos val="nextTo"/>
        <c:crossAx val="784351551"/>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1"/>
    <c:plotArea>
      <c:layout>
        <c:manualLayout>
          <c:layoutTarget val="inner"/>
          <c:xMode val="edge"/>
          <c:yMode val="edge"/>
          <c:x val="0.13650770514943456"/>
          <c:y val="0.54581912735794114"/>
          <c:w val="0.83648686631481639"/>
          <c:h val="0.45418087264205892"/>
        </c:manualLayout>
      </c:layout>
      <c:barChart>
        <c:barDir val="col"/>
        <c:grouping val="clustered"/>
        <c:varyColors val="0"/>
        <c:ser>
          <c:idx val="0"/>
          <c:order val="0"/>
          <c:tx>
            <c:strRef>
              <c:f>Sheet1!$B$1</c:f>
              <c:strCache>
                <c:ptCount val="1"/>
                <c:pt idx="0">
                  <c:v>Budget</c:v>
                </c:pt>
              </c:strCache>
            </c:strRef>
          </c:tx>
          <c:spPr>
            <a:solidFill>
              <a:schemeClr val="accent3">
                <a:shade val="76000"/>
              </a:schemeClr>
            </a:solidFill>
            <a:ln>
              <a:noFill/>
            </a:ln>
            <a:effectLst/>
          </c:spPr>
          <c:invertIfNegative val="0"/>
          <c:dLbls>
            <c:dLbl>
              <c:idx val="0"/>
              <c:layout>
                <c:manualLayout>
                  <c:x val="5.0815440223280963E-3"/>
                  <c:y val="0.20932531269476667"/>
                </c:manualLayout>
              </c:layout>
              <c:tx>
                <c:rich>
                  <a:bodyPr/>
                  <a:lstStyle/>
                  <a:p>
                    <a:r>
                      <a:rPr lang="en-US">
                        <a:solidFill>
                          <a:schemeClr val="bg1"/>
                        </a:solidFill>
                      </a:rPr>
                      <a:t>Budget </a:t>
                    </a:r>
                    <a:br>
                      <a:rPr lang="en-US">
                        <a:solidFill>
                          <a:schemeClr val="bg1"/>
                        </a:solidFill>
                      </a:rPr>
                    </a:br>
                    <a:r>
                      <a:rPr lang="en-US">
                        <a:solidFill>
                          <a:schemeClr val="bg1"/>
                        </a:solidFill>
                      </a:rPr>
                      <a:t>-£1,858,000</a:t>
                    </a:r>
                  </a:p>
                </c:rich>
              </c:tx>
              <c:showLegendKey val="0"/>
              <c:showVal val="1"/>
              <c:showCatName val="0"/>
              <c:showSerName val="0"/>
              <c:showPercent val="0"/>
              <c:showBubbleSize val="0"/>
              <c:extLst>
                <c:ext xmlns:c15="http://schemas.microsoft.com/office/drawing/2012/chart" uri="{CE6537A1-D6FC-4f65-9D91-7224C49458BB}">
                  <c15:layout>
                    <c:manualLayout>
                      <c:w val="0.23268299769505854"/>
                      <c:h val="0.19951478147797988"/>
                    </c:manualLayout>
                  </c15:layout>
                  <c15:showDataLabelsRange val="0"/>
                </c:ext>
                <c:ext xmlns:c16="http://schemas.microsoft.com/office/drawing/2014/chart" uri="{C3380CC4-5D6E-409C-BE32-E72D297353CC}">
                  <c16:uniqueId val="{00000000-E96C-4CA5-ACF3-4C728A6615E1}"/>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Q1</c:v>
                </c:pt>
              </c:strCache>
            </c:strRef>
          </c:cat>
          <c:val>
            <c:numRef>
              <c:f>Sheet1!$B$2</c:f>
              <c:numCache>
                <c:formatCode>General</c:formatCode>
                <c:ptCount val="1"/>
                <c:pt idx="0">
                  <c:v>1858</c:v>
                </c:pt>
              </c:numCache>
            </c:numRef>
          </c:val>
          <c:extLst>
            <c:ext xmlns:c16="http://schemas.microsoft.com/office/drawing/2014/chart" uri="{C3380CC4-5D6E-409C-BE32-E72D297353CC}">
              <c16:uniqueId val="{00000001-E96C-4CA5-ACF3-4C728A6615E1}"/>
            </c:ext>
          </c:extLst>
        </c:ser>
        <c:ser>
          <c:idx val="1"/>
          <c:order val="1"/>
          <c:tx>
            <c:strRef>
              <c:f>Sheet1!$C$1</c:f>
              <c:strCache>
                <c:ptCount val="1"/>
                <c:pt idx="0">
                  <c:v>Estimated outturn</c:v>
                </c:pt>
              </c:strCache>
            </c:strRef>
          </c:tx>
          <c:spPr>
            <a:solidFill>
              <a:schemeClr val="accent3">
                <a:tint val="77000"/>
              </a:schemeClr>
            </a:solidFill>
            <a:ln>
              <a:noFill/>
            </a:ln>
            <a:effectLst/>
          </c:spPr>
          <c:invertIfNegative val="0"/>
          <c:dLbls>
            <c:dLbl>
              <c:idx val="0"/>
              <c:layout>
                <c:manualLayout>
                  <c:x val="-2.4956340901684517E-3"/>
                  <c:y val="0.2408655716905112"/>
                </c:manualLayout>
              </c:layout>
              <c:tx>
                <c:rich>
                  <a:bodyPr rot="0" spcFirstLastPara="1" vertOverflow="ellipsis" vert="horz" wrap="square" lIns="38100" tIns="19050" rIns="38100" bIns="19050" anchor="ctr" anchorCtr="1">
                    <a:noAutofit/>
                  </a:bodyPr>
                  <a:lstStyle/>
                  <a:p>
                    <a:pPr>
                      <a:defRPr sz="1400" b="0" i="0" u="none" strike="noStrike" kern="1200" baseline="0">
                        <a:solidFill>
                          <a:schemeClr val="bg1"/>
                        </a:solidFill>
                        <a:latin typeface="+mn-lt"/>
                        <a:ea typeface="+mn-ea"/>
                        <a:cs typeface="+mn-cs"/>
                      </a:defRPr>
                    </a:pPr>
                    <a:r>
                      <a:rPr lang="en-US" sz="1400" dirty="0">
                        <a:solidFill>
                          <a:schemeClr val="bg1"/>
                        </a:solidFill>
                        <a:latin typeface="+mn-lt"/>
                        <a:ea typeface="+mn-ea"/>
                        <a:cs typeface="+mn-cs"/>
                      </a:rPr>
                      <a:t>Estimated outturn</a:t>
                    </a:r>
                    <a:r>
                      <a:rPr lang="en-US" sz="1400" baseline="0" dirty="0">
                        <a:solidFill>
                          <a:schemeClr val="bg1"/>
                        </a:solidFill>
                        <a:latin typeface="+mn-lt"/>
                        <a:ea typeface="+mn-ea"/>
                        <a:cs typeface="+mn-cs"/>
                      </a:rPr>
                      <a:t> </a:t>
                    </a:r>
                    <a:br>
                      <a:rPr lang="en-US" sz="1400" baseline="0" dirty="0">
                        <a:solidFill>
                          <a:schemeClr val="bg1"/>
                        </a:solidFill>
                        <a:latin typeface="+mn-lt"/>
                        <a:ea typeface="+mn-ea"/>
                        <a:cs typeface="+mn-cs"/>
                      </a:rPr>
                    </a:br>
                    <a:r>
                      <a:rPr lang="en-US" sz="1400" baseline="0" dirty="0">
                        <a:solidFill>
                          <a:schemeClr val="bg1"/>
                        </a:solidFill>
                        <a:latin typeface="+mn-lt"/>
                        <a:ea typeface="+mn-ea"/>
                        <a:cs typeface="+mn-cs"/>
                      </a:rPr>
                      <a:t>-£1,658,000</a:t>
                    </a:r>
                    <a:endParaRPr lang="en-US" sz="1400" dirty="0">
                      <a:solidFill>
                        <a:schemeClr val="bg1"/>
                      </a:solidFill>
                    </a:endParaRPr>
                  </a:p>
                </c:rich>
              </c:tx>
              <c:spPr>
                <a:noFill/>
                <a:ln>
                  <a:noFill/>
                </a:ln>
                <a:effectLst/>
              </c:spPr>
              <c:txPr>
                <a:bodyPr rot="0" spcFirstLastPara="1" vertOverflow="ellipsis" vert="horz" wrap="square" lIns="38100" tIns="19050" rIns="38100" bIns="19050" anchor="ctr" anchorCtr="1">
                  <a:noAutofit/>
                </a:bodyPr>
                <a:lstStyle/>
                <a:p>
                  <a:pPr>
                    <a:defRPr sz="14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0.24641060817854282"/>
                      <c:h val="0.28807772759562383"/>
                    </c:manualLayout>
                  </c15:layout>
                  <c15:showDataLabelsRange val="0"/>
                </c:ext>
                <c:ext xmlns:c16="http://schemas.microsoft.com/office/drawing/2014/chart" uri="{C3380CC4-5D6E-409C-BE32-E72D297353CC}">
                  <c16:uniqueId val="{00000002-E96C-4CA5-ACF3-4C728A6615E1}"/>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Q1</c:v>
                </c:pt>
              </c:strCache>
            </c:strRef>
          </c:cat>
          <c:val>
            <c:numRef>
              <c:f>Sheet1!$C$2</c:f>
              <c:numCache>
                <c:formatCode>General</c:formatCode>
                <c:ptCount val="1"/>
                <c:pt idx="0">
                  <c:v>1658</c:v>
                </c:pt>
              </c:numCache>
            </c:numRef>
          </c:val>
          <c:extLst>
            <c:ext xmlns:c16="http://schemas.microsoft.com/office/drawing/2014/chart" uri="{C3380CC4-5D6E-409C-BE32-E72D297353CC}">
              <c16:uniqueId val="{00000003-E96C-4CA5-ACF3-4C728A6615E1}"/>
            </c:ext>
          </c:extLst>
        </c:ser>
        <c:dLbls>
          <c:showLegendKey val="0"/>
          <c:showVal val="1"/>
          <c:showCatName val="0"/>
          <c:showSerName val="0"/>
          <c:showPercent val="0"/>
          <c:showBubbleSize val="0"/>
        </c:dLbls>
        <c:gapWidth val="150"/>
        <c:overlap val="-25"/>
        <c:axId val="784351551"/>
        <c:axId val="526137967"/>
      </c:barChart>
      <c:catAx>
        <c:axId val="784351551"/>
        <c:scaling>
          <c:orientation val="minMax"/>
        </c:scaling>
        <c:delete val="1"/>
        <c:axPos val="b"/>
        <c:numFmt formatCode="General" sourceLinked="1"/>
        <c:majorTickMark val="out"/>
        <c:minorTickMark val="none"/>
        <c:tickLblPos val="nextTo"/>
        <c:crossAx val="526137967"/>
        <c:crosses val="autoZero"/>
        <c:auto val="1"/>
        <c:lblAlgn val="ctr"/>
        <c:lblOffset val="100"/>
        <c:noMultiLvlLbl val="0"/>
      </c:catAx>
      <c:valAx>
        <c:axId val="526137967"/>
        <c:scaling>
          <c:orientation val="minMax"/>
          <c:max val="2000"/>
        </c:scaling>
        <c:delete val="1"/>
        <c:axPos val="l"/>
        <c:numFmt formatCode="General" sourceLinked="1"/>
        <c:majorTickMark val="out"/>
        <c:minorTickMark val="none"/>
        <c:tickLblPos val="nextTo"/>
        <c:crossAx val="784351551"/>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1"/>
    <c:plotArea>
      <c:layout>
        <c:manualLayout>
          <c:layoutTarget val="inner"/>
          <c:xMode val="edge"/>
          <c:yMode val="edge"/>
          <c:x val="6.0401435586639463E-2"/>
          <c:y val="0"/>
          <c:w val="0.93959851387266913"/>
          <c:h val="0.91912059715283656"/>
        </c:manualLayout>
      </c:layout>
      <c:barChart>
        <c:barDir val="col"/>
        <c:grouping val="clustered"/>
        <c:varyColors val="0"/>
        <c:ser>
          <c:idx val="0"/>
          <c:order val="0"/>
          <c:tx>
            <c:strRef>
              <c:f>Sheet1!$B$1</c:f>
              <c:strCache>
                <c:ptCount val="1"/>
                <c:pt idx="0">
                  <c:v>Budget</c:v>
                </c:pt>
              </c:strCache>
            </c:strRef>
          </c:tx>
          <c:spPr>
            <a:solidFill>
              <a:schemeClr val="accent3">
                <a:shade val="76000"/>
              </a:schemeClr>
            </a:solidFill>
            <a:ln>
              <a:noFill/>
            </a:ln>
            <a:effectLst/>
          </c:spPr>
          <c:invertIfNegative val="0"/>
          <c:dLbls>
            <c:dLbl>
              <c:idx val="0"/>
              <c:layout>
                <c:manualLayout>
                  <c:x val="1.3282281446151916E-2"/>
                  <c:y val="0.21405087397492231"/>
                </c:manualLayout>
              </c:layout>
              <c:tx>
                <c:rich>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mn-lt"/>
                        <a:ea typeface="+mn-ea"/>
                        <a:cs typeface="+mn-cs"/>
                      </a:defRPr>
                    </a:pPr>
                    <a:r>
                      <a:rPr lang="en-US">
                        <a:solidFill>
                          <a:schemeClr val="bg1"/>
                        </a:solidFill>
                      </a:rPr>
                      <a:t>Budget </a:t>
                    </a:r>
                    <a:br>
                      <a:rPr lang="en-US">
                        <a:solidFill>
                          <a:schemeClr val="bg1"/>
                        </a:solidFill>
                      </a:rPr>
                    </a:br>
                    <a:r>
                      <a:rPr lang="en-US">
                        <a:solidFill>
                          <a:schemeClr val="bg1"/>
                        </a:solidFill>
                      </a:rPr>
                      <a:t>£562,000</a:t>
                    </a:r>
                  </a:p>
                </c:rich>
              </c:tx>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0.23268299769505854"/>
                      <c:h val="0.19951478147797988"/>
                    </c:manualLayout>
                  </c15:layout>
                  <c15:showDataLabelsRange val="0"/>
                </c:ext>
                <c:ext xmlns:c16="http://schemas.microsoft.com/office/drawing/2014/chart" uri="{C3380CC4-5D6E-409C-BE32-E72D297353CC}">
                  <c16:uniqueId val="{00000000-6B2F-4708-B810-30390FBA3436}"/>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Q1</c:v>
                </c:pt>
              </c:strCache>
            </c:strRef>
          </c:cat>
          <c:val>
            <c:numRef>
              <c:f>Sheet1!$B$2</c:f>
              <c:numCache>
                <c:formatCode>General</c:formatCode>
                <c:ptCount val="1"/>
                <c:pt idx="0">
                  <c:v>-562</c:v>
                </c:pt>
              </c:numCache>
            </c:numRef>
          </c:val>
          <c:extLst>
            <c:ext xmlns:c16="http://schemas.microsoft.com/office/drawing/2014/chart" uri="{C3380CC4-5D6E-409C-BE32-E72D297353CC}">
              <c16:uniqueId val="{00000001-6B2F-4708-B810-30390FBA3436}"/>
            </c:ext>
          </c:extLst>
        </c:ser>
        <c:ser>
          <c:idx val="1"/>
          <c:order val="1"/>
          <c:tx>
            <c:strRef>
              <c:f>Sheet1!$C$1</c:f>
              <c:strCache>
                <c:ptCount val="1"/>
                <c:pt idx="0">
                  <c:v>Estimated outturn</c:v>
                </c:pt>
              </c:strCache>
            </c:strRef>
          </c:tx>
          <c:spPr>
            <a:solidFill>
              <a:schemeClr val="accent3">
                <a:tint val="77000"/>
              </a:schemeClr>
            </a:solidFill>
            <a:ln>
              <a:noFill/>
            </a:ln>
            <a:effectLst/>
          </c:spPr>
          <c:invertIfNegative val="0"/>
          <c:dLbls>
            <c:dLbl>
              <c:idx val="0"/>
              <c:layout>
                <c:manualLayout>
                  <c:x val="7.3246050635295502E-3"/>
                  <c:y val="0.14910645104571041"/>
                </c:manualLayout>
              </c:layout>
              <c:tx>
                <c:rich>
                  <a:bodyPr rot="0" spcFirstLastPara="1" vertOverflow="ellipsis" vert="horz" wrap="square" lIns="38100" tIns="19050" rIns="38100" bIns="19050" anchor="ctr" anchorCtr="1">
                    <a:noAutofit/>
                  </a:bodyPr>
                  <a:lstStyle/>
                  <a:p>
                    <a:pPr>
                      <a:defRPr sz="1400" b="0" i="0" u="none" strike="noStrike" kern="1200" baseline="0">
                        <a:solidFill>
                          <a:schemeClr val="dk1"/>
                        </a:solidFill>
                        <a:latin typeface="+mn-lt"/>
                        <a:ea typeface="+mn-ea"/>
                        <a:cs typeface="+mn-cs"/>
                      </a:defRPr>
                    </a:pPr>
                    <a:r>
                      <a:rPr lang="en-US" sz="1400" dirty="0">
                        <a:solidFill>
                          <a:schemeClr val="dk1"/>
                        </a:solidFill>
                        <a:latin typeface="+mn-lt"/>
                        <a:ea typeface="+mn-ea"/>
                        <a:cs typeface="+mn-cs"/>
                      </a:rPr>
                      <a:t>Estimated outturn</a:t>
                    </a:r>
                    <a:r>
                      <a:rPr lang="en-US" sz="1400" baseline="0" dirty="0">
                        <a:solidFill>
                          <a:schemeClr val="dk1"/>
                        </a:solidFill>
                        <a:latin typeface="+mn-lt"/>
                        <a:ea typeface="+mn-ea"/>
                        <a:cs typeface="+mn-cs"/>
                      </a:rPr>
                      <a:t> </a:t>
                    </a:r>
                    <a:br>
                      <a:rPr lang="en-US" sz="1400" baseline="0" dirty="0">
                        <a:solidFill>
                          <a:schemeClr val="dk1"/>
                        </a:solidFill>
                        <a:latin typeface="+mn-lt"/>
                        <a:ea typeface="+mn-ea"/>
                        <a:cs typeface="+mn-cs"/>
                      </a:rPr>
                    </a:br>
                    <a:r>
                      <a:rPr lang="en-US" sz="1400" baseline="0" dirty="0">
                        <a:solidFill>
                          <a:schemeClr val="dk1"/>
                        </a:solidFill>
                        <a:latin typeface="+mn-lt"/>
                        <a:ea typeface="+mn-ea"/>
                        <a:cs typeface="+mn-cs"/>
                      </a:rPr>
                      <a:t>£562,000</a:t>
                    </a:r>
                    <a:endParaRPr lang="en-US" sz="1400" dirty="0"/>
                  </a:p>
                </c:rich>
              </c:tx>
              <c:spPr>
                <a:noFill/>
                <a:ln>
                  <a:noFill/>
                </a:ln>
                <a:effectLst/>
              </c:spPr>
              <c:txPr>
                <a:bodyPr rot="0" spcFirstLastPara="1" vertOverflow="ellipsis" vert="horz" wrap="square" lIns="38100" tIns="19050" rIns="38100" bIns="19050" anchor="ctr" anchorCtr="1">
                  <a:noAutofit/>
                </a:bodyPr>
                <a:lstStyle/>
                <a:p>
                  <a:pPr>
                    <a:defRPr sz="1400" b="0" i="0" u="none" strike="noStrike" kern="1200" baseline="0">
                      <a:solidFill>
                        <a:schemeClr val="dk1"/>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0.24641060817854282"/>
                      <c:h val="0.28807772759562383"/>
                    </c:manualLayout>
                  </c15:layout>
                  <c15:showDataLabelsRange val="0"/>
                </c:ext>
                <c:ext xmlns:c16="http://schemas.microsoft.com/office/drawing/2014/chart" uri="{C3380CC4-5D6E-409C-BE32-E72D297353CC}">
                  <c16:uniqueId val="{00000002-6B2F-4708-B810-30390FBA3436}"/>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Q1</c:v>
                </c:pt>
              </c:strCache>
            </c:strRef>
          </c:cat>
          <c:val>
            <c:numRef>
              <c:f>Sheet1!$C$2</c:f>
              <c:numCache>
                <c:formatCode>General</c:formatCode>
                <c:ptCount val="1"/>
                <c:pt idx="0">
                  <c:v>-562</c:v>
                </c:pt>
              </c:numCache>
            </c:numRef>
          </c:val>
          <c:extLst>
            <c:ext xmlns:c16="http://schemas.microsoft.com/office/drawing/2014/chart" uri="{C3380CC4-5D6E-409C-BE32-E72D297353CC}">
              <c16:uniqueId val="{00000003-6B2F-4708-B810-30390FBA3436}"/>
            </c:ext>
          </c:extLst>
        </c:ser>
        <c:dLbls>
          <c:showLegendKey val="0"/>
          <c:showVal val="1"/>
          <c:showCatName val="0"/>
          <c:showSerName val="0"/>
          <c:showPercent val="0"/>
          <c:showBubbleSize val="0"/>
        </c:dLbls>
        <c:gapWidth val="150"/>
        <c:overlap val="-25"/>
        <c:axId val="784351551"/>
        <c:axId val="526137967"/>
      </c:barChart>
      <c:catAx>
        <c:axId val="784351551"/>
        <c:scaling>
          <c:orientation val="minMax"/>
        </c:scaling>
        <c:delete val="1"/>
        <c:axPos val="b"/>
        <c:numFmt formatCode="General" sourceLinked="1"/>
        <c:majorTickMark val="out"/>
        <c:minorTickMark val="none"/>
        <c:tickLblPos val="nextTo"/>
        <c:crossAx val="526137967"/>
        <c:crosses val="autoZero"/>
        <c:auto val="1"/>
        <c:lblAlgn val="ctr"/>
        <c:lblOffset val="100"/>
        <c:noMultiLvlLbl val="0"/>
      </c:catAx>
      <c:valAx>
        <c:axId val="526137967"/>
        <c:scaling>
          <c:orientation val="minMax"/>
          <c:max val="0"/>
        </c:scaling>
        <c:delete val="1"/>
        <c:axPos val="l"/>
        <c:numFmt formatCode="General" sourceLinked="1"/>
        <c:majorTickMark val="out"/>
        <c:minorTickMark val="none"/>
        <c:tickLblPos val="nextTo"/>
        <c:crossAx val="784351551"/>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1"/>
    <c:plotArea>
      <c:layout>
        <c:manualLayout>
          <c:layoutTarget val="inner"/>
          <c:xMode val="edge"/>
          <c:yMode val="edge"/>
          <c:x val="4.5068943639119882E-2"/>
          <c:y val="3.8814307586276181E-3"/>
          <c:w val="0.93959851387266913"/>
          <c:h val="0.91912059715283656"/>
        </c:manualLayout>
      </c:layout>
      <c:barChart>
        <c:barDir val="col"/>
        <c:grouping val="clustered"/>
        <c:varyColors val="0"/>
        <c:ser>
          <c:idx val="0"/>
          <c:order val="0"/>
          <c:tx>
            <c:strRef>
              <c:f>Sheet1!$B$1</c:f>
              <c:strCache>
                <c:ptCount val="1"/>
                <c:pt idx="0">
                  <c:v>Budget</c:v>
                </c:pt>
              </c:strCache>
            </c:strRef>
          </c:tx>
          <c:spPr>
            <a:solidFill>
              <a:schemeClr val="accent3">
                <a:shade val="76000"/>
              </a:schemeClr>
            </a:solidFill>
            <a:ln>
              <a:noFill/>
            </a:ln>
            <a:effectLst/>
          </c:spPr>
          <c:invertIfNegative val="0"/>
          <c:dLbls>
            <c:dLbl>
              <c:idx val="0"/>
              <c:layout>
                <c:manualLayout>
                  <c:x val="-8.5012227303785798E-4"/>
                  <c:y val="0.26701348984162837"/>
                </c:manualLayout>
              </c:layout>
              <c:tx>
                <c:rich>
                  <a:bodyPr/>
                  <a:lstStyle/>
                  <a:p>
                    <a:r>
                      <a:rPr lang="en-US"/>
                      <a:t>Budget </a:t>
                    </a:r>
                    <a:br>
                      <a:rPr lang="en-US"/>
                    </a:br>
                    <a:r>
                      <a:rPr lang="en-US"/>
                      <a:t>£3,039,000</a:t>
                    </a:r>
                  </a:p>
                </c:rich>
              </c:tx>
              <c:showLegendKey val="0"/>
              <c:showVal val="1"/>
              <c:showCatName val="0"/>
              <c:showSerName val="0"/>
              <c:showPercent val="0"/>
              <c:showBubbleSize val="0"/>
              <c:extLst>
                <c:ext xmlns:c15="http://schemas.microsoft.com/office/drawing/2012/chart" uri="{CE6537A1-D6FC-4f65-9D91-7224C49458BB}">
                  <c15:layout>
                    <c:manualLayout>
                      <c:w val="0.23268299769505854"/>
                      <c:h val="0.19951478147797988"/>
                    </c:manualLayout>
                  </c15:layout>
                  <c15:showDataLabelsRange val="0"/>
                </c:ext>
                <c:ext xmlns:c16="http://schemas.microsoft.com/office/drawing/2014/chart" uri="{C3380CC4-5D6E-409C-BE32-E72D297353CC}">
                  <c16:uniqueId val="{00000000-05BB-40E6-A3A6-8501A9F1EAEC}"/>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Q1</c:v>
                </c:pt>
              </c:strCache>
            </c:strRef>
          </c:cat>
          <c:val>
            <c:numRef>
              <c:f>Sheet1!$B$2</c:f>
              <c:numCache>
                <c:formatCode>General</c:formatCode>
                <c:ptCount val="1"/>
                <c:pt idx="0">
                  <c:v>-3039</c:v>
                </c:pt>
              </c:numCache>
            </c:numRef>
          </c:val>
          <c:extLst>
            <c:ext xmlns:c16="http://schemas.microsoft.com/office/drawing/2014/chart" uri="{C3380CC4-5D6E-409C-BE32-E72D297353CC}">
              <c16:uniqueId val="{00000001-05BB-40E6-A3A6-8501A9F1EAEC}"/>
            </c:ext>
          </c:extLst>
        </c:ser>
        <c:ser>
          <c:idx val="1"/>
          <c:order val="1"/>
          <c:tx>
            <c:strRef>
              <c:f>Sheet1!$C$1</c:f>
              <c:strCache>
                <c:ptCount val="1"/>
                <c:pt idx="0">
                  <c:v>Estimated outturn</c:v>
                </c:pt>
              </c:strCache>
            </c:strRef>
          </c:tx>
          <c:spPr>
            <a:solidFill>
              <a:schemeClr val="accent3">
                <a:tint val="77000"/>
              </a:schemeClr>
            </a:solidFill>
            <a:ln>
              <a:noFill/>
            </a:ln>
            <a:effectLst/>
          </c:spPr>
          <c:invertIfNegative val="0"/>
          <c:dLbls>
            <c:dLbl>
              <c:idx val="0"/>
              <c:layout>
                <c:manualLayout>
                  <c:x val="-2.5463279875082047E-3"/>
                  <c:y val="0.23486634845414758"/>
                </c:manualLayout>
              </c:layout>
              <c:tx>
                <c:rich>
                  <a:bodyPr rot="0" spcFirstLastPara="1" vertOverflow="ellipsis" vert="horz" wrap="square" lIns="38100" tIns="19050" rIns="38100" bIns="19050" anchor="ctr" anchorCtr="1">
                    <a:noAutofit/>
                  </a:bodyPr>
                  <a:lstStyle/>
                  <a:p>
                    <a:pPr>
                      <a:defRPr sz="1400" b="0" i="0" u="none" strike="noStrike" kern="1200" baseline="0">
                        <a:solidFill>
                          <a:schemeClr val="bg1"/>
                        </a:solidFill>
                        <a:latin typeface="+mn-lt"/>
                        <a:ea typeface="+mn-ea"/>
                        <a:cs typeface="+mn-cs"/>
                      </a:defRPr>
                    </a:pPr>
                    <a:r>
                      <a:rPr lang="en-US" sz="1400">
                        <a:solidFill>
                          <a:schemeClr val="bg1"/>
                        </a:solidFill>
                        <a:latin typeface="+mn-lt"/>
                        <a:ea typeface="+mn-ea"/>
                        <a:cs typeface="+mn-cs"/>
                      </a:rPr>
                      <a:t>Estimated outturn</a:t>
                    </a:r>
                    <a:r>
                      <a:rPr lang="en-US" sz="1400" baseline="0">
                        <a:solidFill>
                          <a:schemeClr val="bg1"/>
                        </a:solidFill>
                        <a:latin typeface="+mn-lt"/>
                        <a:ea typeface="+mn-ea"/>
                        <a:cs typeface="+mn-cs"/>
                      </a:rPr>
                      <a:t> </a:t>
                    </a:r>
                    <a:br>
                      <a:rPr lang="en-US" sz="1400" baseline="0">
                        <a:solidFill>
                          <a:schemeClr val="bg1"/>
                        </a:solidFill>
                        <a:latin typeface="+mn-lt"/>
                        <a:ea typeface="+mn-ea"/>
                        <a:cs typeface="+mn-cs"/>
                      </a:rPr>
                    </a:br>
                    <a:r>
                      <a:rPr lang="en-US" sz="1400" baseline="0">
                        <a:solidFill>
                          <a:schemeClr val="bg1"/>
                        </a:solidFill>
                        <a:latin typeface="+mn-lt"/>
                        <a:ea typeface="+mn-ea"/>
                        <a:cs typeface="+mn-cs"/>
                      </a:rPr>
                      <a:t>£3,039,000</a:t>
                    </a:r>
                    <a:endParaRPr lang="en-US" sz="1400">
                      <a:solidFill>
                        <a:schemeClr val="bg1"/>
                      </a:solidFill>
                    </a:endParaRPr>
                  </a:p>
                </c:rich>
              </c:tx>
              <c:spPr>
                <a:noFill/>
                <a:ln>
                  <a:noFill/>
                </a:ln>
                <a:effectLst/>
              </c:spPr>
              <c:txPr>
                <a:bodyPr rot="0" spcFirstLastPara="1" vertOverflow="ellipsis" vert="horz" wrap="square" lIns="38100" tIns="19050" rIns="38100" bIns="19050" anchor="ctr" anchorCtr="1">
                  <a:noAutofit/>
                </a:bodyPr>
                <a:lstStyle/>
                <a:p>
                  <a:pPr>
                    <a:defRPr sz="14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0.24641056608056661"/>
                      <c:h val="0.32268129762987846"/>
                    </c:manualLayout>
                  </c15:layout>
                  <c15:showDataLabelsRange val="0"/>
                </c:ext>
                <c:ext xmlns:c16="http://schemas.microsoft.com/office/drawing/2014/chart" uri="{C3380CC4-5D6E-409C-BE32-E72D297353CC}">
                  <c16:uniqueId val="{00000002-05BB-40E6-A3A6-8501A9F1EAEC}"/>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Q1</c:v>
                </c:pt>
              </c:strCache>
            </c:strRef>
          </c:cat>
          <c:val>
            <c:numRef>
              <c:f>Sheet1!$C$2</c:f>
              <c:numCache>
                <c:formatCode>General</c:formatCode>
                <c:ptCount val="1"/>
                <c:pt idx="0">
                  <c:v>-3039</c:v>
                </c:pt>
              </c:numCache>
            </c:numRef>
          </c:val>
          <c:extLst>
            <c:ext xmlns:c16="http://schemas.microsoft.com/office/drawing/2014/chart" uri="{C3380CC4-5D6E-409C-BE32-E72D297353CC}">
              <c16:uniqueId val="{00000003-05BB-40E6-A3A6-8501A9F1EAEC}"/>
            </c:ext>
          </c:extLst>
        </c:ser>
        <c:dLbls>
          <c:showLegendKey val="0"/>
          <c:showVal val="1"/>
          <c:showCatName val="0"/>
          <c:showSerName val="0"/>
          <c:showPercent val="0"/>
          <c:showBubbleSize val="0"/>
        </c:dLbls>
        <c:gapWidth val="150"/>
        <c:overlap val="-25"/>
        <c:axId val="784351551"/>
        <c:axId val="526137967"/>
      </c:barChart>
      <c:catAx>
        <c:axId val="784351551"/>
        <c:scaling>
          <c:orientation val="minMax"/>
        </c:scaling>
        <c:delete val="1"/>
        <c:axPos val="b"/>
        <c:numFmt formatCode="General" sourceLinked="1"/>
        <c:majorTickMark val="out"/>
        <c:minorTickMark val="none"/>
        <c:tickLblPos val="nextTo"/>
        <c:crossAx val="526137967"/>
        <c:crosses val="autoZero"/>
        <c:auto val="1"/>
        <c:lblAlgn val="ctr"/>
        <c:lblOffset val="100"/>
        <c:noMultiLvlLbl val="0"/>
      </c:catAx>
      <c:valAx>
        <c:axId val="526137967"/>
        <c:scaling>
          <c:orientation val="minMax"/>
          <c:max val="0"/>
        </c:scaling>
        <c:delete val="1"/>
        <c:axPos val="l"/>
        <c:numFmt formatCode="General" sourceLinked="1"/>
        <c:majorTickMark val="out"/>
        <c:minorTickMark val="none"/>
        <c:tickLblPos val="nextTo"/>
        <c:crossAx val="784351551"/>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1"/>
    <c:plotArea>
      <c:layout>
        <c:manualLayout>
          <c:layoutTarget val="inner"/>
          <c:xMode val="edge"/>
          <c:yMode val="edge"/>
          <c:x val="1.372761048348428E-2"/>
          <c:y val="8.0879457752348463E-2"/>
          <c:w val="0.93959851387266913"/>
          <c:h val="0.91912059715283656"/>
        </c:manualLayout>
      </c:layout>
      <c:barChart>
        <c:barDir val="col"/>
        <c:grouping val="clustered"/>
        <c:varyColors val="0"/>
        <c:ser>
          <c:idx val="0"/>
          <c:order val="0"/>
          <c:tx>
            <c:strRef>
              <c:f>Sheet1!$B$1</c:f>
              <c:strCache>
                <c:ptCount val="1"/>
                <c:pt idx="0">
                  <c:v>Budget</c:v>
                </c:pt>
              </c:strCache>
            </c:strRef>
          </c:tx>
          <c:spPr>
            <a:solidFill>
              <a:schemeClr val="accent3">
                <a:shade val="76000"/>
              </a:schemeClr>
            </a:solidFill>
            <a:ln>
              <a:noFill/>
            </a:ln>
            <a:effectLst/>
          </c:spPr>
          <c:invertIfNegative val="0"/>
          <c:dLbls>
            <c:dLbl>
              <c:idx val="0"/>
              <c:layout>
                <c:manualLayout>
                  <c:x val="-5.4910441933937373E-3"/>
                  <c:y val="9.7418981313774994E-2"/>
                </c:manualLayout>
              </c:layout>
              <c:tx>
                <c:rich>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mn-lt"/>
                        <a:ea typeface="+mn-ea"/>
                        <a:cs typeface="+mn-cs"/>
                      </a:defRPr>
                    </a:pPr>
                    <a:r>
                      <a:rPr lang="en-US">
                        <a:solidFill>
                          <a:schemeClr val="bg1"/>
                        </a:solidFill>
                      </a:rPr>
                      <a:t>Budget </a:t>
                    </a:r>
                    <a:br>
                      <a:rPr lang="en-US">
                        <a:solidFill>
                          <a:schemeClr val="bg1"/>
                        </a:solidFill>
                      </a:rPr>
                    </a:br>
                    <a:r>
                      <a:rPr lang="en-US">
                        <a:solidFill>
                          <a:schemeClr val="bg1"/>
                        </a:solidFill>
                      </a:rPr>
                      <a:t>£3,231,000</a:t>
                    </a:r>
                  </a:p>
                </c:rich>
              </c:tx>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0.23268299769505854"/>
                      <c:h val="0.19951478147797988"/>
                    </c:manualLayout>
                  </c15:layout>
                  <c15:showDataLabelsRange val="0"/>
                </c:ext>
                <c:ext xmlns:c16="http://schemas.microsoft.com/office/drawing/2014/chart" uri="{C3380CC4-5D6E-409C-BE32-E72D297353CC}">
                  <c16:uniqueId val="{00000000-4197-4413-88AE-20A75BB5984E}"/>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Q1</c:v>
                </c:pt>
              </c:strCache>
            </c:strRef>
          </c:cat>
          <c:val>
            <c:numRef>
              <c:f>Sheet1!$B$2</c:f>
              <c:numCache>
                <c:formatCode>General</c:formatCode>
                <c:ptCount val="1"/>
                <c:pt idx="0">
                  <c:v>-3231</c:v>
                </c:pt>
              </c:numCache>
            </c:numRef>
          </c:val>
          <c:extLst>
            <c:ext xmlns:c16="http://schemas.microsoft.com/office/drawing/2014/chart" uri="{C3380CC4-5D6E-409C-BE32-E72D297353CC}">
              <c16:uniqueId val="{00000001-4197-4413-88AE-20A75BB5984E}"/>
            </c:ext>
          </c:extLst>
        </c:ser>
        <c:ser>
          <c:idx val="1"/>
          <c:order val="1"/>
          <c:tx>
            <c:strRef>
              <c:f>Sheet1!$C$1</c:f>
              <c:strCache>
                <c:ptCount val="1"/>
                <c:pt idx="0">
                  <c:v>Estimated outturn</c:v>
                </c:pt>
              </c:strCache>
            </c:strRef>
          </c:tx>
          <c:spPr>
            <a:solidFill>
              <a:schemeClr val="accent3">
                <a:tint val="77000"/>
              </a:schemeClr>
            </a:solidFill>
            <a:ln>
              <a:noFill/>
            </a:ln>
            <a:effectLst/>
          </c:spPr>
          <c:invertIfNegative val="0"/>
          <c:dLbls>
            <c:dLbl>
              <c:idx val="0"/>
              <c:layout>
                <c:manualLayout>
                  <c:x val="3.1115365047480753E-4"/>
                  <c:y val="9.3323587537441494E-2"/>
                </c:manualLayout>
              </c:layout>
              <c:tx>
                <c:rich>
                  <a:bodyPr rot="0" spcFirstLastPara="1" vertOverflow="ellipsis" vert="horz" wrap="square" lIns="38100" tIns="19050" rIns="38100" bIns="19050" anchor="ctr" anchorCtr="1">
                    <a:noAutofit/>
                  </a:bodyPr>
                  <a:lstStyle/>
                  <a:p>
                    <a:pPr>
                      <a:defRPr sz="1400" b="0" i="0" u="none" strike="noStrike" kern="1200" baseline="0">
                        <a:solidFill>
                          <a:schemeClr val="dk1"/>
                        </a:solidFill>
                        <a:latin typeface="+mn-lt"/>
                        <a:ea typeface="+mn-ea"/>
                        <a:cs typeface="+mn-cs"/>
                      </a:defRPr>
                    </a:pPr>
                    <a:r>
                      <a:rPr lang="en-US" sz="1400" dirty="0">
                        <a:solidFill>
                          <a:schemeClr val="dk1"/>
                        </a:solidFill>
                        <a:latin typeface="+mn-lt"/>
                        <a:ea typeface="+mn-ea"/>
                        <a:cs typeface="+mn-cs"/>
                      </a:rPr>
                      <a:t>Estimated outturn</a:t>
                    </a:r>
                    <a:r>
                      <a:rPr lang="en-US" sz="1400" baseline="0" dirty="0">
                        <a:solidFill>
                          <a:schemeClr val="dk1"/>
                        </a:solidFill>
                        <a:latin typeface="+mn-lt"/>
                        <a:ea typeface="+mn-ea"/>
                        <a:cs typeface="+mn-cs"/>
                      </a:rPr>
                      <a:t> </a:t>
                    </a:r>
                    <a:br>
                      <a:rPr lang="en-US" sz="1400" baseline="0" dirty="0">
                        <a:solidFill>
                          <a:schemeClr val="dk1"/>
                        </a:solidFill>
                        <a:latin typeface="+mn-lt"/>
                        <a:ea typeface="+mn-ea"/>
                        <a:cs typeface="+mn-cs"/>
                      </a:rPr>
                    </a:br>
                    <a:r>
                      <a:rPr lang="en-US" sz="1400" baseline="0" dirty="0">
                        <a:solidFill>
                          <a:schemeClr val="dk1"/>
                        </a:solidFill>
                        <a:latin typeface="+mn-lt"/>
                        <a:ea typeface="+mn-ea"/>
                        <a:cs typeface="+mn-cs"/>
                      </a:rPr>
                      <a:t>£3,171,000</a:t>
                    </a:r>
                    <a:endParaRPr lang="en-US" sz="1400" dirty="0"/>
                  </a:p>
                </c:rich>
              </c:tx>
              <c:spPr>
                <a:noFill/>
                <a:ln>
                  <a:noFill/>
                </a:ln>
                <a:effectLst/>
              </c:spPr>
              <c:txPr>
                <a:bodyPr rot="0" spcFirstLastPara="1" vertOverflow="ellipsis" vert="horz" wrap="square" lIns="38100" tIns="19050" rIns="38100" bIns="19050" anchor="ctr" anchorCtr="1">
                  <a:noAutofit/>
                </a:bodyPr>
                <a:lstStyle/>
                <a:p>
                  <a:pPr>
                    <a:defRPr sz="1400" b="0" i="0" u="none" strike="noStrike" kern="1200" baseline="0">
                      <a:solidFill>
                        <a:schemeClr val="dk1"/>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0.24641060817854282"/>
                      <c:h val="0.28807772759562383"/>
                    </c:manualLayout>
                  </c15:layout>
                  <c15:showDataLabelsRange val="0"/>
                </c:ext>
                <c:ext xmlns:c16="http://schemas.microsoft.com/office/drawing/2014/chart" uri="{C3380CC4-5D6E-409C-BE32-E72D297353CC}">
                  <c16:uniqueId val="{00000002-4197-4413-88AE-20A75BB5984E}"/>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Q1</c:v>
                </c:pt>
              </c:strCache>
            </c:strRef>
          </c:cat>
          <c:val>
            <c:numRef>
              <c:f>Sheet1!$C$2</c:f>
              <c:numCache>
                <c:formatCode>General</c:formatCode>
                <c:ptCount val="1"/>
                <c:pt idx="0">
                  <c:v>-3171</c:v>
                </c:pt>
              </c:numCache>
            </c:numRef>
          </c:val>
          <c:extLst>
            <c:ext xmlns:c16="http://schemas.microsoft.com/office/drawing/2014/chart" uri="{C3380CC4-5D6E-409C-BE32-E72D297353CC}">
              <c16:uniqueId val="{00000003-4197-4413-88AE-20A75BB5984E}"/>
            </c:ext>
          </c:extLst>
        </c:ser>
        <c:dLbls>
          <c:showLegendKey val="0"/>
          <c:showVal val="1"/>
          <c:showCatName val="0"/>
          <c:showSerName val="0"/>
          <c:showPercent val="0"/>
          <c:showBubbleSize val="0"/>
        </c:dLbls>
        <c:gapWidth val="150"/>
        <c:overlap val="-25"/>
        <c:axId val="784351551"/>
        <c:axId val="526137967"/>
      </c:barChart>
      <c:catAx>
        <c:axId val="784351551"/>
        <c:scaling>
          <c:orientation val="minMax"/>
        </c:scaling>
        <c:delete val="1"/>
        <c:axPos val="b"/>
        <c:numFmt formatCode="General" sourceLinked="1"/>
        <c:majorTickMark val="out"/>
        <c:minorTickMark val="none"/>
        <c:tickLblPos val="nextTo"/>
        <c:crossAx val="526137967"/>
        <c:crosses val="autoZero"/>
        <c:auto val="1"/>
        <c:lblAlgn val="ctr"/>
        <c:lblOffset val="100"/>
        <c:noMultiLvlLbl val="0"/>
      </c:catAx>
      <c:valAx>
        <c:axId val="526137967"/>
        <c:scaling>
          <c:orientation val="minMax"/>
          <c:max val="0"/>
        </c:scaling>
        <c:delete val="1"/>
        <c:axPos val="l"/>
        <c:numFmt formatCode="General" sourceLinked="1"/>
        <c:majorTickMark val="out"/>
        <c:minorTickMark val="none"/>
        <c:tickLblPos val="nextTo"/>
        <c:crossAx val="784351551"/>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1"/>
    <c:plotArea>
      <c:layout>
        <c:manualLayout>
          <c:layoutTarget val="inner"/>
          <c:xMode val="edge"/>
          <c:yMode val="edge"/>
          <c:x val="1.9218654676877993E-2"/>
          <c:y val="7.7203066354110519E-2"/>
          <c:w val="0.93959851387266913"/>
          <c:h val="0.91912059715283656"/>
        </c:manualLayout>
      </c:layout>
      <c:barChart>
        <c:barDir val="col"/>
        <c:grouping val="clustered"/>
        <c:varyColors val="0"/>
        <c:ser>
          <c:idx val="0"/>
          <c:order val="0"/>
          <c:tx>
            <c:strRef>
              <c:f>Sheet1!$B$1</c:f>
              <c:strCache>
                <c:ptCount val="1"/>
                <c:pt idx="0">
                  <c:v>Budget</c:v>
                </c:pt>
              </c:strCache>
            </c:strRef>
          </c:tx>
          <c:spPr>
            <a:solidFill>
              <a:schemeClr val="accent3">
                <a:shade val="76000"/>
              </a:schemeClr>
            </a:solidFill>
            <a:ln>
              <a:noFill/>
            </a:ln>
            <a:effectLst/>
          </c:spPr>
          <c:invertIfNegative val="0"/>
          <c:dLbls>
            <c:dLbl>
              <c:idx val="0"/>
              <c:layout>
                <c:manualLayout>
                  <c:x val="-1.372761048348428E-2"/>
                  <c:y val="0.14542539968336554"/>
                </c:manualLayout>
              </c:layout>
              <c:tx>
                <c:rich>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mn-lt"/>
                        <a:ea typeface="+mn-ea"/>
                        <a:cs typeface="+mn-cs"/>
                      </a:defRPr>
                    </a:pPr>
                    <a:r>
                      <a:rPr lang="en-US">
                        <a:solidFill>
                          <a:schemeClr val="bg1"/>
                        </a:solidFill>
                      </a:rPr>
                      <a:t>Budget </a:t>
                    </a:r>
                    <a:br>
                      <a:rPr lang="en-US">
                        <a:solidFill>
                          <a:schemeClr val="bg1"/>
                        </a:solidFill>
                      </a:rPr>
                    </a:br>
                    <a:r>
                      <a:rPr lang="en-US">
                        <a:solidFill>
                          <a:schemeClr val="bg1"/>
                        </a:solidFill>
                      </a:rPr>
                      <a:t>£1,040,000</a:t>
                    </a:r>
                  </a:p>
                </c:rich>
              </c:tx>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0.23268299769505854"/>
                      <c:h val="0.19951478147797988"/>
                    </c:manualLayout>
                  </c15:layout>
                  <c15:showDataLabelsRange val="0"/>
                </c:ext>
                <c:ext xmlns:c16="http://schemas.microsoft.com/office/drawing/2014/chart" uri="{C3380CC4-5D6E-409C-BE32-E72D297353CC}">
                  <c16:uniqueId val="{00000000-D3F7-467C-8A1B-7A636B1D2D86}"/>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Q1</c:v>
                </c:pt>
              </c:strCache>
            </c:strRef>
          </c:cat>
          <c:val>
            <c:numRef>
              <c:f>Sheet1!$B$2</c:f>
              <c:numCache>
                <c:formatCode>General</c:formatCode>
                <c:ptCount val="1"/>
                <c:pt idx="0">
                  <c:v>-1040</c:v>
                </c:pt>
              </c:numCache>
            </c:numRef>
          </c:val>
          <c:extLst>
            <c:ext xmlns:c16="http://schemas.microsoft.com/office/drawing/2014/chart" uri="{C3380CC4-5D6E-409C-BE32-E72D297353CC}">
              <c16:uniqueId val="{00000001-D3F7-467C-8A1B-7A636B1D2D86}"/>
            </c:ext>
          </c:extLst>
        </c:ser>
        <c:ser>
          <c:idx val="1"/>
          <c:order val="1"/>
          <c:tx>
            <c:strRef>
              <c:f>Sheet1!$C$1</c:f>
              <c:strCache>
                <c:ptCount val="1"/>
                <c:pt idx="0">
                  <c:v>Estimated outturn</c:v>
                </c:pt>
              </c:strCache>
            </c:strRef>
          </c:tx>
          <c:spPr>
            <a:solidFill>
              <a:schemeClr val="accent3">
                <a:tint val="77000"/>
              </a:schemeClr>
            </a:solidFill>
            <a:ln>
              <a:noFill/>
            </a:ln>
            <a:effectLst/>
          </c:spPr>
          <c:invertIfNegative val="0"/>
          <c:dLbls>
            <c:dLbl>
              <c:idx val="0"/>
              <c:layout>
                <c:manualLayout>
                  <c:x val="-3.4018532057970867E-3"/>
                  <c:y val="0.15451604245901424"/>
                </c:manualLayout>
              </c:layout>
              <c:tx>
                <c:rich>
                  <a:bodyPr rot="0" spcFirstLastPara="1" vertOverflow="ellipsis" vert="horz" wrap="square" lIns="38100" tIns="19050" rIns="38100" bIns="19050" anchor="ctr" anchorCtr="1">
                    <a:noAutofit/>
                  </a:bodyPr>
                  <a:lstStyle/>
                  <a:p>
                    <a:pPr>
                      <a:defRPr sz="1400" b="0" i="0" u="none" strike="noStrike" kern="1200" baseline="0">
                        <a:solidFill>
                          <a:schemeClr val="bg1"/>
                        </a:solidFill>
                        <a:latin typeface="+mn-lt"/>
                        <a:ea typeface="+mn-ea"/>
                        <a:cs typeface="+mn-cs"/>
                      </a:defRPr>
                    </a:pPr>
                    <a:r>
                      <a:rPr lang="en-US" sz="1400">
                        <a:solidFill>
                          <a:schemeClr val="bg1"/>
                        </a:solidFill>
                        <a:latin typeface="+mn-lt"/>
                        <a:ea typeface="+mn-ea"/>
                        <a:cs typeface="+mn-cs"/>
                      </a:rPr>
                      <a:t>Estimated outturn</a:t>
                    </a:r>
                    <a:r>
                      <a:rPr lang="en-US" sz="1400" baseline="0">
                        <a:solidFill>
                          <a:schemeClr val="bg1"/>
                        </a:solidFill>
                        <a:latin typeface="+mn-lt"/>
                        <a:ea typeface="+mn-ea"/>
                        <a:cs typeface="+mn-cs"/>
                      </a:rPr>
                      <a:t> </a:t>
                    </a:r>
                    <a:br>
                      <a:rPr lang="en-US" sz="1400" baseline="0">
                        <a:solidFill>
                          <a:schemeClr val="bg1"/>
                        </a:solidFill>
                        <a:latin typeface="+mn-lt"/>
                        <a:ea typeface="+mn-ea"/>
                        <a:cs typeface="+mn-cs"/>
                      </a:rPr>
                    </a:br>
                    <a:r>
                      <a:rPr lang="en-US" sz="1400" baseline="0">
                        <a:solidFill>
                          <a:schemeClr val="bg1"/>
                        </a:solidFill>
                        <a:latin typeface="+mn-lt"/>
                        <a:ea typeface="+mn-ea"/>
                        <a:cs typeface="+mn-cs"/>
                      </a:rPr>
                      <a:t>£1,040,000</a:t>
                    </a:r>
                    <a:endParaRPr lang="en-US" sz="1400">
                      <a:solidFill>
                        <a:schemeClr val="bg1"/>
                      </a:solidFill>
                    </a:endParaRPr>
                  </a:p>
                </c:rich>
              </c:tx>
              <c:spPr>
                <a:noFill/>
                <a:ln>
                  <a:noFill/>
                </a:ln>
                <a:effectLst/>
              </c:spPr>
              <c:txPr>
                <a:bodyPr rot="0" spcFirstLastPara="1" vertOverflow="ellipsis" vert="horz" wrap="square" lIns="38100" tIns="19050" rIns="38100" bIns="19050" anchor="ctr" anchorCtr="1">
                  <a:noAutofit/>
                </a:bodyPr>
                <a:lstStyle/>
                <a:p>
                  <a:pPr>
                    <a:defRPr sz="14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0.24641060817854282"/>
                      <c:h val="0.28807772759562383"/>
                    </c:manualLayout>
                  </c15:layout>
                  <c15:showDataLabelsRange val="0"/>
                </c:ext>
                <c:ext xmlns:c16="http://schemas.microsoft.com/office/drawing/2014/chart" uri="{C3380CC4-5D6E-409C-BE32-E72D297353CC}">
                  <c16:uniqueId val="{00000002-D3F7-467C-8A1B-7A636B1D2D86}"/>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Q1</c:v>
                </c:pt>
              </c:strCache>
            </c:strRef>
          </c:cat>
          <c:val>
            <c:numRef>
              <c:f>Sheet1!$C$2</c:f>
              <c:numCache>
                <c:formatCode>General</c:formatCode>
                <c:ptCount val="1"/>
                <c:pt idx="0">
                  <c:v>-1040</c:v>
                </c:pt>
              </c:numCache>
            </c:numRef>
          </c:val>
          <c:extLst>
            <c:ext xmlns:c16="http://schemas.microsoft.com/office/drawing/2014/chart" uri="{C3380CC4-5D6E-409C-BE32-E72D297353CC}">
              <c16:uniqueId val="{00000003-D3F7-467C-8A1B-7A636B1D2D86}"/>
            </c:ext>
          </c:extLst>
        </c:ser>
        <c:dLbls>
          <c:showLegendKey val="0"/>
          <c:showVal val="1"/>
          <c:showCatName val="0"/>
          <c:showSerName val="0"/>
          <c:showPercent val="0"/>
          <c:showBubbleSize val="0"/>
        </c:dLbls>
        <c:gapWidth val="150"/>
        <c:overlap val="-25"/>
        <c:axId val="784351551"/>
        <c:axId val="526137967"/>
      </c:barChart>
      <c:catAx>
        <c:axId val="784351551"/>
        <c:scaling>
          <c:orientation val="minMax"/>
        </c:scaling>
        <c:delete val="1"/>
        <c:axPos val="b"/>
        <c:numFmt formatCode="General" sourceLinked="1"/>
        <c:majorTickMark val="out"/>
        <c:minorTickMark val="none"/>
        <c:tickLblPos val="nextTo"/>
        <c:crossAx val="526137967"/>
        <c:crosses val="autoZero"/>
        <c:auto val="1"/>
        <c:lblAlgn val="ctr"/>
        <c:lblOffset val="100"/>
        <c:noMultiLvlLbl val="0"/>
      </c:catAx>
      <c:valAx>
        <c:axId val="526137967"/>
        <c:scaling>
          <c:orientation val="minMax"/>
          <c:max val="0"/>
        </c:scaling>
        <c:delete val="1"/>
        <c:axPos val="l"/>
        <c:numFmt formatCode="General" sourceLinked="1"/>
        <c:majorTickMark val="out"/>
        <c:minorTickMark val="none"/>
        <c:tickLblPos val="nextTo"/>
        <c:crossAx val="784351551"/>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1"/>
    <c:plotArea>
      <c:layout>
        <c:manualLayout>
          <c:layoutTarget val="inner"/>
          <c:xMode val="edge"/>
          <c:yMode val="edge"/>
          <c:x val="1.9218654676877993E-2"/>
          <c:y val="7.7203066354110519E-2"/>
          <c:w val="0.93959851387266913"/>
          <c:h val="0.91912059715283656"/>
        </c:manualLayout>
      </c:layout>
      <c:barChart>
        <c:barDir val="col"/>
        <c:grouping val="clustered"/>
        <c:varyColors val="0"/>
        <c:ser>
          <c:idx val="0"/>
          <c:order val="0"/>
          <c:tx>
            <c:strRef>
              <c:f>Sheet1!$B$1</c:f>
              <c:strCache>
                <c:ptCount val="1"/>
                <c:pt idx="0">
                  <c:v>Budget</c:v>
                </c:pt>
              </c:strCache>
            </c:strRef>
          </c:tx>
          <c:spPr>
            <a:solidFill>
              <a:schemeClr val="accent3">
                <a:shade val="76000"/>
              </a:schemeClr>
            </a:solidFill>
            <a:ln>
              <a:noFill/>
            </a:ln>
            <a:effectLst/>
          </c:spPr>
          <c:invertIfNegative val="0"/>
          <c:dLbls>
            <c:dLbl>
              <c:idx val="0"/>
              <c:layout>
                <c:manualLayout>
                  <c:x val="8.2365662900905669E-3"/>
                  <c:y val="0.2149905804135564"/>
                </c:manualLayout>
              </c:layout>
              <c:tx>
                <c:rich>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mn-lt"/>
                        <a:ea typeface="+mn-ea"/>
                        <a:cs typeface="+mn-cs"/>
                      </a:defRPr>
                    </a:pPr>
                    <a:r>
                      <a:rPr lang="en-US">
                        <a:solidFill>
                          <a:schemeClr val="bg1"/>
                        </a:solidFill>
                      </a:rPr>
                      <a:t>Budget </a:t>
                    </a:r>
                    <a:br>
                      <a:rPr lang="en-US">
                        <a:solidFill>
                          <a:schemeClr val="bg1"/>
                        </a:solidFill>
                      </a:rPr>
                    </a:br>
                    <a:r>
                      <a:rPr lang="en-US">
                        <a:solidFill>
                          <a:schemeClr val="bg1"/>
                        </a:solidFill>
                      </a:rPr>
                      <a:t>£913,000</a:t>
                    </a:r>
                  </a:p>
                </c:rich>
              </c:tx>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0.23268299769505854"/>
                      <c:h val="0.19951478147797988"/>
                    </c:manualLayout>
                  </c15:layout>
                  <c15:showDataLabelsRange val="0"/>
                </c:ext>
                <c:ext xmlns:c16="http://schemas.microsoft.com/office/drawing/2014/chart" uri="{C3380CC4-5D6E-409C-BE32-E72D297353CC}">
                  <c16:uniqueId val="{00000000-A1E7-41BD-A666-21A59B141FC0}"/>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Q1</c:v>
                </c:pt>
              </c:strCache>
            </c:strRef>
          </c:cat>
          <c:val>
            <c:numRef>
              <c:f>Sheet1!$B$2</c:f>
              <c:numCache>
                <c:formatCode>General</c:formatCode>
                <c:ptCount val="1"/>
                <c:pt idx="0">
                  <c:v>-913</c:v>
                </c:pt>
              </c:numCache>
            </c:numRef>
          </c:val>
          <c:extLst>
            <c:ext xmlns:c16="http://schemas.microsoft.com/office/drawing/2014/chart" uri="{C3380CC4-5D6E-409C-BE32-E72D297353CC}">
              <c16:uniqueId val="{00000001-A1E7-41BD-A666-21A59B141FC0}"/>
            </c:ext>
          </c:extLst>
        </c:ser>
        <c:ser>
          <c:idx val="1"/>
          <c:order val="1"/>
          <c:tx>
            <c:strRef>
              <c:f>Sheet1!$C$1</c:f>
              <c:strCache>
                <c:ptCount val="1"/>
                <c:pt idx="0">
                  <c:v>Estimated outturn</c:v>
                </c:pt>
              </c:strCache>
            </c:strRef>
          </c:tx>
          <c:spPr>
            <a:solidFill>
              <a:schemeClr val="accent3">
                <a:tint val="77000"/>
              </a:schemeClr>
            </a:solidFill>
            <a:ln>
              <a:noFill/>
            </a:ln>
            <a:effectLst/>
          </c:spPr>
          <c:invertIfNegative val="0"/>
          <c:dLbls>
            <c:dLbl>
              <c:idx val="0"/>
              <c:layout>
                <c:manualLayout>
                  <c:x val="2.089190987596625E-3"/>
                  <c:y val="0.18772399323860758"/>
                </c:manualLayout>
              </c:layout>
              <c:tx>
                <c:rich>
                  <a:bodyPr rot="0" spcFirstLastPara="1" vertOverflow="ellipsis" vert="horz" wrap="square" lIns="38100" tIns="19050" rIns="38100" bIns="19050" anchor="ctr" anchorCtr="1">
                    <a:noAutofit/>
                  </a:bodyPr>
                  <a:lstStyle/>
                  <a:p>
                    <a:pPr>
                      <a:defRPr sz="1400" b="0" i="0" u="none" strike="noStrike" kern="1200" baseline="0">
                        <a:solidFill>
                          <a:schemeClr val="bg1"/>
                        </a:solidFill>
                        <a:latin typeface="+mn-lt"/>
                        <a:ea typeface="+mn-ea"/>
                        <a:cs typeface="+mn-cs"/>
                      </a:defRPr>
                    </a:pPr>
                    <a:r>
                      <a:rPr lang="en-US" sz="1400" dirty="0">
                        <a:solidFill>
                          <a:schemeClr val="bg1"/>
                        </a:solidFill>
                        <a:latin typeface="+mn-lt"/>
                        <a:ea typeface="+mn-ea"/>
                        <a:cs typeface="+mn-cs"/>
                      </a:rPr>
                      <a:t>Estimated outturn</a:t>
                    </a:r>
                    <a:r>
                      <a:rPr lang="en-US" sz="1400" baseline="0" dirty="0">
                        <a:solidFill>
                          <a:schemeClr val="bg1"/>
                        </a:solidFill>
                        <a:latin typeface="+mn-lt"/>
                        <a:ea typeface="+mn-ea"/>
                        <a:cs typeface="+mn-cs"/>
                      </a:rPr>
                      <a:t> </a:t>
                    </a:r>
                    <a:br>
                      <a:rPr lang="en-US" sz="1400" baseline="0" dirty="0">
                        <a:solidFill>
                          <a:schemeClr val="bg1"/>
                        </a:solidFill>
                        <a:latin typeface="+mn-lt"/>
                        <a:ea typeface="+mn-ea"/>
                        <a:cs typeface="+mn-cs"/>
                      </a:rPr>
                    </a:br>
                    <a:r>
                      <a:rPr lang="en-US" sz="1400" baseline="0" dirty="0">
                        <a:solidFill>
                          <a:schemeClr val="bg1"/>
                        </a:solidFill>
                        <a:latin typeface="+mn-lt"/>
                        <a:ea typeface="+mn-ea"/>
                        <a:cs typeface="+mn-cs"/>
                      </a:rPr>
                      <a:t>£953,000</a:t>
                    </a:r>
                    <a:endParaRPr lang="en-US" sz="1400" dirty="0">
                      <a:solidFill>
                        <a:schemeClr val="bg1"/>
                      </a:solidFill>
                    </a:endParaRPr>
                  </a:p>
                </c:rich>
              </c:tx>
              <c:spPr>
                <a:noFill/>
                <a:ln>
                  <a:noFill/>
                </a:ln>
                <a:effectLst/>
              </c:spPr>
              <c:txPr>
                <a:bodyPr rot="0" spcFirstLastPara="1" vertOverflow="ellipsis" vert="horz" wrap="square" lIns="38100" tIns="19050" rIns="38100" bIns="19050" anchor="ctr" anchorCtr="1">
                  <a:noAutofit/>
                </a:bodyPr>
                <a:lstStyle/>
                <a:p>
                  <a:pPr>
                    <a:defRPr sz="14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0.24641060817854282"/>
                      <c:h val="0.28807772759562383"/>
                    </c:manualLayout>
                  </c15:layout>
                  <c15:showDataLabelsRange val="0"/>
                </c:ext>
                <c:ext xmlns:c16="http://schemas.microsoft.com/office/drawing/2014/chart" uri="{C3380CC4-5D6E-409C-BE32-E72D297353CC}">
                  <c16:uniqueId val="{00000002-A1E7-41BD-A666-21A59B141FC0}"/>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Q1</c:v>
                </c:pt>
              </c:strCache>
            </c:strRef>
          </c:cat>
          <c:val>
            <c:numRef>
              <c:f>Sheet1!$C$2</c:f>
              <c:numCache>
                <c:formatCode>General</c:formatCode>
                <c:ptCount val="1"/>
                <c:pt idx="0">
                  <c:v>-953</c:v>
                </c:pt>
              </c:numCache>
            </c:numRef>
          </c:val>
          <c:extLst>
            <c:ext xmlns:c16="http://schemas.microsoft.com/office/drawing/2014/chart" uri="{C3380CC4-5D6E-409C-BE32-E72D297353CC}">
              <c16:uniqueId val="{00000003-A1E7-41BD-A666-21A59B141FC0}"/>
            </c:ext>
          </c:extLst>
        </c:ser>
        <c:dLbls>
          <c:showLegendKey val="0"/>
          <c:showVal val="1"/>
          <c:showCatName val="0"/>
          <c:showSerName val="0"/>
          <c:showPercent val="0"/>
          <c:showBubbleSize val="0"/>
        </c:dLbls>
        <c:gapWidth val="150"/>
        <c:overlap val="-25"/>
        <c:axId val="784351551"/>
        <c:axId val="526137967"/>
      </c:barChart>
      <c:catAx>
        <c:axId val="784351551"/>
        <c:scaling>
          <c:orientation val="minMax"/>
        </c:scaling>
        <c:delete val="1"/>
        <c:axPos val="b"/>
        <c:numFmt formatCode="General" sourceLinked="1"/>
        <c:majorTickMark val="out"/>
        <c:minorTickMark val="none"/>
        <c:tickLblPos val="nextTo"/>
        <c:crossAx val="526137967"/>
        <c:crosses val="autoZero"/>
        <c:auto val="1"/>
        <c:lblAlgn val="ctr"/>
        <c:lblOffset val="100"/>
        <c:noMultiLvlLbl val="0"/>
      </c:catAx>
      <c:valAx>
        <c:axId val="526137967"/>
        <c:scaling>
          <c:orientation val="minMax"/>
          <c:max val="0"/>
        </c:scaling>
        <c:delete val="1"/>
        <c:axPos val="l"/>
        <c:numFmt formatCode="General" sourceLinked="1"/>
        <c:majorTickMark val="out"/>
        <c:minorTickMark val="none"/>
        <c:tickLblPos val="nextTo"/>
        <c:crossAx val="784351551"/>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1"/>
    <c:plotArea>
      <c:layout>
        <c:manualLayout>
          <c:layoutTarget val="inner"/>
          <c:xMode val="edge"/>
          <c:yMode val="edge"/>
          <c:x val="2.8649078308900618E-2"/>
          <c:y val="4.3989282713915064E-2"/>
          <c:w val="0.93959851387266913"/>
          <c:h val="0.91912059715283656"/>
        </c:manualLayout>
      </c:layout>
      <c:barChart>
        <c:barDir val="col"/>
        <c:grouping val="clustered"/>
        <c:varyColors val="0"/>
        <c:ser>
          <c:idx val="0"/>
          <c:order val="0"/>
          <c:tx>
            <c:strRef>
              <c:f>Sheet1!$B$1</c:f>
              <c:strCache>
                <c:ptCount val="1"/>
                <c:pt idx="0">
                  <c:v>Budget</c:v>
                </c:pt>
              </c:strCache>
            </c:strRef>
          </c:tx>
          <c:spPr>
            <a:solidFill>
              <a:schemeClr val="accent3">
                <a:shade val="76000"/>
              </a:schemeClr>
            </a:solidFill>
            <a:ln>
              <a:noFill/>
            </a:ln>
            <a:effectLst/>
          </c:spPr>
          <c:invertIfNegative val="0"/>
          <c:dLbls>
            <c:dLbl>
              <c:idx val="0"/>
              <c:layout>
                <c:manualLayout>
                  <c:x val="-2.2836495439687477E-3"/>
                  <c:y val="0.20479848551638113"/>
                </c:manualLayout>
              </c:layout>
              <c:tx>
                <c:rich>
                  <a:bodyPr/>
                  <a:lstStyle/>
                  <a:p>
                    <a:r>
                      <a:rPr lang="en-US"/>
                      <a:t>Budget </a:t>
                    </a:r>
                    <a:br>
                      <a:rPr lang="en-US"/>
                    </a:br>
                    <a:r>
                      <a:rPr lang="en-US"/>
                      <a:t>£3,855,000</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B7D7-41FC-AD53-50AD2A798A70}"/>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Q1</c:v>
                </c:pt>
              </c:strCache>
            </c:strRef>
          </c:cat>
          <c:val>
            <c:numRef>
              <c:f>Sheet1!$B$2</c:f>
              <c:numCache>
                <c:formatCode>General</c:formatCode>
                <c:ptCount val="1"/>
                <c:pt idx="0">
                  <c:v>-3855</c:v>
                </c:pt>
              </c:numCache>
            </c:numRef>
          </c:val>
          <c:extLst>
            <c:ext xmlns:c16="http://schemas.microsoft.com/office/drawing/2014/chart" uri="{C3380CC4-5D6E-409C-BE32-E72D297353CC}">
              <c16:uniqueId val="{00000001-B7D7-41FC-AD53-50AD2A798A70}"/>
            </c:ext>
          </c:extLst>
        </c:ser>
        <c:ser>
          <c:idx val="1"/>
          <c:order val="1"/>
          <c:tx>
            <c:strRef>
              <c:f>Sheet1!$C$1</c:f>
              <c:strCache>
                <c:ptCount val="1"/>
                <c:pt idx="0">
                  <c:v>Estimated outturn</c:v>
                </c:pt>
              </c:strCache>
            </c:strRef>
          </c:tx>
          <c:spPr>
            <a:solidFill>
              <a:schemeClr val="accent3">
                <a:tint val="77000"/>
              </a:schemeClr>
            </a:solidFill>
            <a:ln>
              <a:noFill/>
            </a:ln>
            <a:effectLst/>
          </c:spPr>
          <c:invertIfNegative val="0"/>
          <c:dLbls>
            <c:dLbl>
              <c:idx val="0"/>
              <c:layout>
                <c:manualLayout>
                  <c:x val="-7.4917256030911485E-4"/>
                  <c:y val="0.15729419445001477"/>
                </c:manualLayout>
              </c:layout>
              <c:tx>
                <c:rich>
                  <a:bodyPr rot="0" spcFirstLastPara="1" vertOverflow="ellipsis" vert="horz" wrap="square" lIns="38100" tIns="19050" rIns="38100" bIns="19050" anchor="ctr" anchorCtr="1">
                    <a:noAutofit/>
                  </a:bodyPr>
                  <a:lstStyle/>
                  <a:p>
                    <a:pPr>
                      <a:defRPr sz="1400" b="0" i="0" u="none" strike="noStrike" kern="1200" baseline="0">
                        <a:solidFill>
                          <a:schemeClr val="dk1"/>
                        </a:solidFill>
                        <a:latin typeface="+mn-lt"/>
                        <a:ea typeface="+mn-ea"/>
                        <a:cs typeface="+mn-cs"/>
                      </a:defRPr>
                    </a:pPr>
                    <a:r>
                      <a:rPr lang="en-US" sz="1400" dirty="0">
                        <a:solidFill>
                          <a:schemeClr val="dk1"/>
                        </a:solidFill>
                        <a:latin typeface="+mn-lt"/>
                        <a:ea typeface="+mn-ea"/>
                        <a:cs typeface="+mn-cs"/>
                      </a:rPr>
                      <a:t>Estimated outturn</a:t>
                    </a:r>
                    <a:r>
                      <a:rPr lang="en-US" sz="1400" baseline="0" dirty="0">
                        <a:solidFill>
                          <a:schemeClr val="dk1"/>
                        </a:solidFill>
                        <a:latin typeface="+mn-lt"/>
                        <a:ea typeface="+mn-ea"/>
                        <a:cs typeface="+mn-cs"/>
                      </a:rPr>
                      <a:t> </a:t>
                    </a:r>
                    <a:br>
                      <a:rPr lang="en-US" sz="1400" baseline="0" dirty="0">
                        <a:solidFill>
                          <a:schemeClr val="dk1"/>
                        </a:solidFill>
                        <a:latin typeface="+mn-lt"/>
                        <a:ea typeface="+mn-ea"/>
                        <a:cs typeface="+mn-cs"/>
                      </a:rPr>
                    </a:br>
                    <a:r>
                      <a:rPr lang="en-US" sz="1400" baseline="0" dirty="0">
                        <a:solidFill>
                          <a:schemeClr val="dk1"/>
                        </a:solidFill>
                        <a:latin typeface="+mn-lt"/>
                        <a:ea typeface="+mn-ea"/>
                        <a:cs typeface="+mn-cs"/>
                      </a:rPr>
                      <a:t>£3,940,000</a:t>
                    </a:r>
                    <a:endParaRPr lang="en-US" sz="1400" dirty="0"/>
                  </a:p>
                </c:rich>
              </c:tx>
              <c:spPr>
                <a:noFill/>
                <a:ln>
                  <a:noFill/>
                </a:ln>
                <a:effectLst/>
              </c:spPr>
              <c:txPr>
                <a:bodyPr rot="0" spcFirstLastPara="1" vertOverflow="ellipsis" vert="horz" wrap="square" lIns="38100" tIns="19050" rIns="38100" bIns="19050" anchor="ctr" anchorCtr="1">
                  <a:noAutofit/>
                </a:bodyPr>
                <a:lstStyle/>
                <a:p>
                  <a:pPr>
                    <a:defRPr sz="1400" b="0" i="0" u="none" strike="noStrike" kern="1200" baseline="0">
                      <a:solidFill>
                        <a:schemeClr val="dk1"/>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0.24641060817854282"/>
                      <c:h val="0.28807772759562383"/>
                    </c:manualLayout>
                  </c15:layout>
                  <c15:showDataLabelsRange val="0"/>
                </c:ext>
                <c:ext xmlns:c16="http://schemas.microsoft.com/office/drawing/2014/chart" uri="{C3380CC4-5D6E-409C-BE32-E72D297353CC}">
                  <c16:uniqueId val="{00000002-B7D7-41FC-AD53-50AD2A798A70}"/>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Q1</c:v>
                </c:pt>
              </c:strCache>
            </c:strRef>
          </c:cat>
          <c:val>
            <c:numRef>
              <c:f>Sheet1!$C$2</c:f>
              <c:numCache>
                <c:formatCode>General</c:formatCode>
                <c:ptCount val="1"/>
                <c:pt idx="0">
                  <c:v>-3940</c:v>
                </c:pt>
              </c:numCache>
            </c:numRef>
          </c:val>
          <c:extLst>
            <c:ext xmlns:c16="http://schemas.microsoft.com/office/drawing/2014/chart" uri="{C3380CC4-5D6E-409C-BE32-E72D297353CC}">
              <c16:uniqueId val="{00000003-B7D7-41FC-AD53-50AD2A798A70}"/>
            </c:ext>
          </c:extLst>
        </c:ser>
        <c:dLbls>
          <c:showLegendKey val="0"/>
          <c:showVal val="1"/>
          <c:showCatName val="0"/>
          <c:showSerName val="0"/>
          <c:showPercent val="0"/>
          <c:showBubbleSize val="0"/>
        </c:dLbls>
        <c:gapWidth val="150"/>
        <c:overlap val="-25"/>
        <c:axId val="784351551"/>
        <c:axId val="526137967"/>
      </c:barChart>
      <c:catAx>
        <c:axId val="784351551"/>
        <c:scaling>
          <c:orientation val="minMax"/>
        </c:scaling>
        <c:delete val="1"/>
        <c:axPos val="b"/>
        <c:numFmt formatCode="General" sourceLinked="1"/>
        <c:majorTickMark val="out"/>
        <c:minorTickMark val="none"/>
        <c:tickLblPos val="nextTo"/>
        <c:crossAx val="526137967"/>
        <c:crosses val="autoZero"/>
        <c:auto val="1"/>
        <c:lblAlgn val="ctr"/>
        <c:lblOffset val="100"/>
        <c:noMultiLvlLbl val="0"/>
      </c:catAx>
      <c:valAx>
        <c:axId val="526137967"/>
        <c:scaling>
          <c:orientation val="minMax"/>
          <c:max val="0"/>
        </c:scaling>
        <c:delete val="1"/>
        <c:axPos val="l"/>
        <c:numFmt formatCode="General" sourceLinked="1"/>
        <c:majorTickMark val="out"/>
        <c:minorTickMark val="none"/>
        <c:tickLblPos val="nextTo"/>
        <c:crossAx val="784351551"/>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1"/>
    <c:plotArea>
      <c:layout>
        <c:manualLayout>
          <c:layoutTarget val="inner"/>
          <c:xMode val="edge"/>
          <c:yMode val="edge"/>
          <c:x val="5.4910441933937119E-2"/>
          <c:y val="5.1468710902740349E-2"/>
          <c:w val="0.93959851387266913"/>
          <c:h val="0.91912059715283656"/>
        </c:manualLayout>
      </c:layout>
      <c:barChart>
        <c:barDir val="col"/>
        <c:grouping val="clustered"/>
        <c:varyColors val="0"/>
        <c:ser>
          <c:idx val="0"/>
          <c:order val="0"/>
          <c:tx>
            <c:strRef>
              <c:f>Sheet1!$B$1</c:f>
              <c:strCache>
                <c:ptCount val="1"/>
                <c:pt idx="0">
                  <c:v>Budget</c:v>
                </c:pt>
              </c:strCache>
            </c:strRef>
          </c:tx>
          <c:spPr>
            <a:solidFill>
              <a:schemeClr val="accent3">
                <a:shade val="76000"/>
              </a:schemeClr>
            </a:solidFill>
            <a:ln>
              <a:noFill/>
            </a:ln>
            <a:effectLst/>
          </c:spPr>
          <c:invertIfNegative val="0"/>
          <c:dLbls>
            <c:dLbl>
              <c:idx val="0"/>
              <c:layout>
                <c:manualLayout>
                  <c:x val="-2.2836495439687477E-3"/>
                  <c:y val="0.20479848551638113"/>
                </c:manualLayout>
              </c:layout>
              <c:tx>
                <c:rich>
                  <a:bodyPr/>
                  <a:lstStyle/>
                  <a:p>
                    <a:r>
                      <a:rPr lang="en-US"/>
                      <a:t>Budget </a:t>
                    </a:r>
                    <a:br>
                      <a:rPr lang="en-US"/>
                    </a:br>
                    <a:r>
                      <a:rPr lang="en-US"/>
                      <a:t>£417,000</a:t>
                    </a:r>
                  </a:p>
                </c:rich>
              </c:tx>
              <c:showLegendKey val="0"/>
              <c:showVal val="1"/>
              <c:showCatName val="0"/>
              <c:showSerName val="0"/>
              <c:showPercent val="0"/>
              <c:showBubbleSize val="0"/>
              <c:extLst>
                <c:ext xmlns:c15="http://schemas.microsoft.com/office/drawing/2012/chart" uri="{CE6537A1-D6FC-4f65-9D91-7224C49458BB}">
                  <c15:layout>
                    <c:manualLayout>
                      <c:w val="0.23268299769505854"/>
                      <c:h val="0.19951478147797988"/>
                    </c:manualLayout>
                  </c15:layout>
                  <c15:showDataLabelsRange val="0"/>
                </c:ext>
                <c:ext xmlns:c16="http://schemas.microsoft.com/office/drawing/2014/chart" uri="{C3380CC4-5D6E-409C-BE32-E72D297353CC}">
                  <c16:uniqueId val="{00000000-D454-4067-99DC-7497A29F6969}"/>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Q1</c:v>
                </c:pt>
              </c:strCache>
            </c:strRef>
          </c:cat>
          <c:val>
            <c:numRef>
              <c:f>Sheet1!$B$2</c:f>
              <c:numCache>
                <c:formatCode>General</c:formatCode>
                <c:ptCount val="1"/>
                <c:pt idx="0">
                  <c:v>-417</c:v>
                </c:pt>
              </c:numCache>
            </c:numRef>
          </c:val>
          <c:extLst>
            <c:ext xmlns:c16="http://schemas.microsoft.com/office/drawing/2014/chart" uri="{C3380CC4-5D6E-409C-BE32-E72D297353CC}">
              <c16:uniqueId val="{00000001-D454-4067-99DC-7497A29F6969}"/>
            </c:ext>
          </c:extLst>
        </c:ser>
        <c:ser>
          <c:idx val="1"/>
          <c:order val="1"/>
          <c:tx>
            <c:strRef>
              <c:f>Sheet1!$C$1</c:f>
              <c:strCache>
                <c:ptCount val="1"/>
                <c:pt idx="0">
                  <c:v>Estimated outturn</c:v>
                </c:pt>
              </c:strCache>
            </c:strRef>
          </c:tx>
          <c:spPr>
            <a:solidFill>
              <a:schemeClr val="accent3">
                <a:tint val="77000"/>
              </a:schemeClr>
            </a:solidFill>
            <a:ln>
              <a:noFill/>
            </a:ln>
            <a:effectLst/>
          </c:spPr>
          <c:invertIfNegative val="0"/>
          <c:dLbls>
            <c:dLbl>
              <c:idx val="0"/>
              <c:layout>
                <c:manualLayout>
                  <c:x val="1.2813576055286668E-2"/>
                  <c:y val="0.15355421614018103"/>
                </c:manualLayout>
              </c:layout>
              <c:tx>
                <c:rich>
                  <a:bodyPr rot="0" spcFirstLastPara="1" vertOverflow="ellipsis" vert="horz" wrap="square" lIns="38100" tIns="19050" rIns="38100" bIns="19050" anchor="ctr" anchorCtr="1">
                    <a:noAutofit/>
                  </a:bodyPr>
                  <a:lstStyle/>
                  <a:p>
                    <a:pPr>
                      <a:defRPr sz="1400" b="0" i="0" u="none" strike="noStrike" kern="1200" baseline="0">
                        <a:solidFill>
                          <a:schemeClr val="dk1"/>
                        </a:solidFill>
                        <a:latin typeface="+mn-lt"/>
                        <a:ea typeface="+mn-ea"/>
                        <a:cs typeface="+mn-cs"/>
                      </a:defRPr>
                    </a:pPr>
                    <a:r>
                      <a:rPr lang="en-US" sz="1400">
                        <a:solidFill>
                          <a:schemeClr val="dk1"/>
                        </a:solidFill>
                        <a:latin typeface="+mn-lt"/>
                        <a:ea typeface="+mn-ea"/>
                        <a:cs typeface="+mn-cs"/>
                      </a:rPr>
                      <a:t>Estimated outturn</a:t>
                    </a:r>
                    <a:r>
                      <a:rPr lang="en-US" sz="1400" baseline="0">
                        <a:solidFill>
                          <a:schemeClr val="dk1"/>
                        </a:solidFill>
                        <a:latin typeface="+mn-lt"/>
                        <a:ea typeface="+mn-ea"/>
                        <a:cs typeface="+mn-cs"/>
                      </a:rPr>
                      <a:t> </a:t>
                    </a:r>
                    <a:br>
                      <a:rPr lang="en-US" sz="1400" baseline="0">
                        <a:solidFill>
                          <a:schemeClr val="dk1"/>
                        </a:solidFill>
                        <a:latin typeface="+mn-lt"/>
                        <a:ea typeface="+mn-ea"/>
                        <a:cs typeface="+mn-cs"/>
                      </a:rPr>
                    </a:br>
                    <a:r>
                      <a:rPr lang="en-US" sz="1400" baseline="0">
                        <a:solidFill>
                          <a:schemeClr val="dk1"/>
                        </a:solidFill>
                        <a:latin typeface="+mn-lt"/>
                        <a:ea typeface="+mn-ea"/>
                        <a:cs typeface="+mn-cs"/>
                      </a:rPr>
                      <a:t>£417,000</a:t>
                    </a:r>
                    <a:endParaRPr lang="en-US" sz="1400"/>
                  </a:p>
                </c:rich>
              </c:tx>
              <c:spPr>
                <a:noFill/>
                <a:ln>
                  <a:noFill/>
                </a:ln>
                <a:effectLst/>
              </c:spPr>
              <c:txPr>
                <a:bodyPr rot="0" spcFirstLastPara="1" vertOverflow="ellipsis" vert="horz" wrap="square" lIns="38100" tIns="19050" rIns="38100" bIns="19050" anchor="ctr" anchorCtr="1">
                  <a:noAutofit/>
                </a:bodyPr>
                <a:lstStyle/>
                <a:p>
                  <a:pPr>
                    <a:defRPr sz="1400" b="0" i="0" u="none" strike="noStrike" kern="1200" baseline="0">
                      <a:solidFill>
                        <a:schemeClr val="dk1"/>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0.24641060817854282"/>
                      <c:h val="0.28807772759562383"/>
                    </c:manualLayout>
                  </c15:layout>
                  <c15:showDataLabelsRange val="0"/>
                </c:ext>
                <c:ext xmlns:c16="http://schemas.microsoft.com/office/drawing/2014/chart" uri="{C3380CC4-5D6E-409C-BE32-E72D297353CC}">
                  <c16:uniqueId val="{00000002-D454-4067-99DC-7497A29F6969}"/>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Q1</c:v>
                </c:pt>
              </c:strCache>
            </c:strRef>
          </c:cat>
          <c:val>
            <c:numRef>
              <c:f>Sheet1!$C$2</c:f>
              <c:numCache>
                <c:formatCode>General</c:formatCode>
                <c:ptCount val="1"/>
                <c:pt idx="0">
                  <c:v>-417</c:v>
                </c:pt>
              </c:numCache>
            </c:numRef>
          </c:val>
          <c:extLst>
            <c:ext xmlns:c16="http://schemas.microsoft.com/office/drawing/2014/chart" uri="{C3380CC4-5D6E-409C-BE32-E72D297353CC}">
              <c16:uniqueId val="{00000003-D454-4067-99DC-7497A29F6969}"/>
            </c:ext>
          </c:extLst>
        </c:ser>
        <c:dLbls>
          <c:showLegendKey val="0"/>
          <c:showVal val="1"/>
          <c:showCatName val="0"/>
          <c:showSerName val="0"/>
          <c:showPercent val="0"/>
          <c:showBubbleSize val="0"/>
        </c:dLbls>
        <c:gapWidth val="150"/>
        <c:overlap val="-25"/>
        <c:axId val="784351551"/>
        <c:axId val="526137967"/>
      </c:barChart>
      <c:catAx>
        <c:axId val="784351551"/>
        <c:scaling>
          <c:orientation val="minMax"/>
        </c:scaling>
        <c:delete val="1"/>
        <c:axPos val="b"/>
        <c:numFmt formatCode="General" sourceLinked="1"/>
        <c:majorTickMark val="out"/>
        <c:minorTickMark val="none"/>
        <c:tickLblPos val="nextTo"/>
        <c:crossAx val="526137967"/>
        <c:crosses val="autoZero"/>
        <c:auto val="1"/>
        <c:lblAlgn val="ctr"/>
        <c:lblOffset val="100"/>
        <c:noMultiLvlLbl val="0"/>
      </c:catAx>
      <c:valAx>
        <c:axId val="526137967"/>
        <c:scaling>
          <c:orientation val="minMax"/>
          <c:max val="0"/>
        </c:scaling>
        <c:delete val="1"/>
        <c:axPos val="l"/>
        <c:numFmt formatCode="General" sourceLinked="1"/>
        <c:majorTickMark val="out"/>
        <c:minorTickMark val="none"/>
        <c:tickLblPos val="nextTo"/>
        <c:crossAx val="784351551"/>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1"/>
    <c:plotArea>
      <c:layout>
        <c:manualLayout>
          <c:layoutTarget val="inner"/>
          <c:xMode val="edge"/>
          <c:yMode val="edge"/>
          <c:x val="6.0401497457778161E-2"/>
          <c:y val="0"/>
          <c:w val="0.93959851387266913"/>
          <c:h val="0.86305950072810678"/>
        </c:manualLayout>
      </c:layout>
      <c:barChart>
        <c:barDir val="col"/>
        <c:grouping val="clustered"/>
        <c:varyColors val="0"/>
        <c:ser>
          <c:idx val="0"/>
          <c:order val="0"/>
          <c:tx>
            <c:strRef>
              <c:f>Sheet1!$B$1</c:f>
              <c:strCache>
                <c:ptCount val="1"/>
                <c:pt idx="0">
                  <c:v>Budget</c:v>
                </c:pt>
              </c:strCache>
            </c:strRef>
          </c:tx>
          <c:spPr>
            <a:solidFill>
              <a:schemeClr val="accent3">
                <a:shade val="76000"/>
              </a:schemeClr>
            </a:solidFill>
            <a:ln>
              <a:noFill/>
            </a:ln>
            <a:effectLst/>
          </c:spPr>
          <c:invertIfNegative val="0"/>
          <c:dLbls>
            <c:dLbl>
              <c:idx val="0"/>
              <c:layout>
                <c:manualLayout>
                  <c:x val="2.6265050645327289E-3"/>
                  <c:y val="0.25538915209990937"/>
                </c:manualLayout>
              </c:layout>
              <c:tx>
                <c:rich>
                  <a:bodyPr/>
                  <a:lstStyle/>
                  <a:p>
                    <a:r>
                      <a:rPr lang="en-US"/>
                      <a:t>Budget </a:t>
                    </a:r>
                    <a:br>
                      <a:rPr lang="en-US"/>
                    </a:br>
                    <a:r>
                      <a:rPr lang="en-US"/>
                      <a:t>£1,038,000</a:t>
                    </a:r>
                  </a:p>
                </c:rich>
              </c:tx>
              <c:showLegendKey val="0"/>
              <c:showVal val="1"/>
              <c:showCatName val="0"/>
              <c:showSerName val="0"/>
              <c:showPercent val="0"/>
              <c:showBubbleSize val="0"/>
              <c:extLst>
                <c:ext xmlns:c15="http://schemas.microsoft.com/office/drawing/2012/chart" uri="{CE6537A1-D6FC-4f65-9D91-7224C49458BB}">
                  <c15:layout>
                    <c:manualLayout>
                      <c:w val="0.23268299769505854"/>
                      <c:h val="0.19951478147797988"/>
                    </c:manualLayout>
                  </c15:layout>
                  <c15:showDataLabelsRange val="0"/>
                </c:ext>
                <c:ext xmlns:c16="http://schemas.microsoft.com/office/drawing/2014/chart" uri="{C3380CC4-5D6E-409C-BE32-E72D297353CC}">
                  <c16:uniqueId val="{00000000-8461-4CCB-8A5E-AF3C204993BE}"/>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Q1</c:v>
                </c:pt>
              </c:strCache>
            </c:strRef>
          </c:cat>
          <c:val>
            <c:numRef>
              <c:f>Sheet1!$B$2</c:f>
              <c:numCache>
                <c:formatCode>General</c:formatCode>
                <c:ptCount val="1"/>
                <c:pt idx="0">
                  <c:v>-1038</c:v>
                </c:pt>
              </c:numCache>
            </c:numRef>
          </c:val>
          <c:extLst>
            <c:ext xmlns:c16="http://schemas.microsoft.com/office/drawing/2014/chart" uri="{C3380CC4-5D6E-409C-BE32-E72D297353CC}">
              <c16:uniqueId val="{00000001-8461-4CCB-8A5E-AF3C204993BE}"/>
            </c:ext>
          </c:extLst>
        </c:ser>
        <c:ser>
          <c:idx val="1"/>
          <c:order val="1"/>
          <c:tx>
            <c:strRef>
              <c:f>Sheet1!$C$1</c:f>
              <c:strCache>
                <c:ptCount val="1"/>
                <c:pt idx="0">
                  <c:v>Estimated outturn</c:v>
                </c:pt>
              </c:strCache>
            </c:strRef>
          </c:tx>
          <c:spPr>
            <a:solidFill>
              <a:schemeClr val="accent3">
                <a:tint val="77000"/>
              </a:schemeClr>
            </a:solidFill>
            <a:ln>
              <a:noFill/>
            </a:ln>
            <a:effectLst/>
          </c:spPr>
          <c:invertIfNegative val="0"/>
          <c:dLbls>
            <c:dLbl>
              <c:idx val="0"/>
              <c:layout>
                <c:manualLayout>
                  <c:x val="4.5088159373760112E-3"/>
                  <c:y val="0.28753788051677881"/>
                </c:manualLayout>
              </c:layout>
              <c:tx>
                <c:rich>
                  <a:bodyPr rot="0" spcFirstLastPara="1" vertOverflow="ellipsis" vert="horz" wrap="square" lIns="38100" tIns="19050" rIns="38100" bIns="19050" anchor="ctr" anchorCtr="1">
                    <a:noAutofit/>
                  </a:bodyPr>
                  <a:lstStyle/>
                  <a:p>
                    <a:pPr>
                      <a:defRPr sz="1400" b="0" i="0" u="none" strike="noStrike" kern="1200" baseline="0">
                        <a:solidFill>
                          <a:schemeClr val="bg1"/>
                        </a:solidFill>
                        <a:latin typeface="+mn-lt"/>
                        <a:ea typeface="+mn-ea"/>
                        <a:cs typeface="+mn-cs"/>
                      </a:defRPr>
                    </a:pPr>
                    <a:r>
                      <a:rPr lang="en-US" sz="1400">
                        <a:solidFill>
                          <a:schemeClr val="bg1"/>
                        </a:solidFill>
                        <a:latin typeface="+mn-lt"/>
                        <a:ea typeface="+mn-ea"/>
                        <a:cs typeface="+mn-cs"/>
                      </a:rPr>
                      <a:t>Estimated outturn</a:t>
                    </a:r>
                    <a:r>
                      <a:rPr lang="en-US" sz="1400" baseline="0">
                        <a:solidFill>
                          <a:schemeClr val="bg1"/>
                        </a:solidFill>
                        <a:latin typeface="+mn-lt"/>
                        <a:ea typeface="+mn-ea"/>
                        <a:cs typeface="+mn-cs"/>
                      </a:rPr>
                      <a:t> </a:t>
                    </a:r>
                    <a:br>
                      <a:rPr lang="en-US" sz="1400" baseline="0">
                        <a:solidFill>
                          <a:schemeClr val="bg1"/>
                        </a:solidFill>
                        <a:latin typeface="+mn-lt"/>
                        <a:ea typeface="+mn-ea"/>
                        <a:cs typeface="+mn-cs"/>
                      </a:rPr>
                    </a:br>
                    <a:r>
                      <a:rPr lang="en-US" sz="1400" baseline="0">
                        <a:solidFill>
                          <a:schemeClr val="bg1"/>
                        </a:solidFill>
                        <a:latin typeface="+mn-lt"/>
                        <a:ea typeface="+mn-ea"/>
                        <a:cs typeface="+mn-cs"/>
                      </a:rPr>
                      <a:t>£1,038,000</a:t>
                    </a:r>
                    <a:endParaRPr lang="en-US" sz="1400">
                      <a:solidFill>
                        <a:schemeClr val="bg1"/>
                      </a:solidFill>
                    </a:endParaRPr>
                  </a:p>
                </c:rich>
              </c:tx>
              <c:spPr>
                <a:noFill/>
                <a:ln>
                  <a:noFill/>
                </a:ln>
                <a:effectLst/>
              </c:spPr>
              <c:txPr>
                <a:bodyPr rot="0" spcFirstLastPara="1" vertOverflow="ellipsis" vert="horz" wrap="square" lIns="38100" tIns="19050" rIns="38100" bIns="19050" anchor="ctr" anchorCtr="1">
                  <a:noAutofit/>
                </a:bodyPr>
                <a:lstStyle/>
                <a:p>
                  <a:pPr>
                    <a:defRPr sz="14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0.24641062173791992"/>
                      <c:h val="0.38380244386648632"/>
                    </c:manualLayout>
                  </c15:layout>
                  <c15:showDataLabelsRange val="0"/>
                </c:ext>
                <c:ext xmlns:c16="http://schemas.microsoft.com/office/drawing/2014/chart" uri="{C3380CC4-5D6E-409C-BE32-E72D297353CC}">
                  <c16:uniqueId val="{00000002-8461-4CCB-8A5E-AF3C204993BE}"/>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Q1</c:v>
                </c:pt>
              </c:strCache>
            </c:strRef>
          </c:cat>
          <c:val>
            <c:numRef>
              <c:f>Sheet1!$C$2</c:f>
              <c:numCache>
                <c:formatCode>General</c:formatCode>
                <c:ptCount val="1"/>
                <c:pt idx="0">
                  <c:v>-1038</c:v>
                </c:pt>
              </c:numCache>
            </c:numRef>
          </c:val>
          <c:extLst>
            <c:ext xmlns:c16="http://schemas.microsoft.com/office/drawing/2014/chart" uri="{C3380CC4-5D6E-409C-BE32-E72D297353CC}">
              <c16:uniqueId val="{00000003-8461-4CCB-8A5E-AF3C204993BE}"/>
            </c:ext>
          </c:extLst>
        </c:ser>
        <c:dLbls>
          <c:showLegendKey val="0"/>
          <c:showVal val="1"/>
          <c:showCatName val="0"/>
          <c:showSerName val="0"/>
          <c:showPercent val="0"/>
          <c:showBubbleSize val="0"/>
        </c:dLbls>
        <c:gapWidth val="150"/>
        <c:overlap val="-25"/>
        <c:axId val="784351551"/>
        <c:axId val="526137967"/>
      </c:barChart>
      <c:catAx>
        <c:axId val="784351551"/>
        <c:scaling>
          <c:orientation val="minMax"/>
        </c:scaling>
        <c:delete val="1"/>
        <c:axPos val="b"/>
        <c:numFmt formatCode="General" sourceLinked="1"/>
        <c:majorTickMark val="out"/>
        <c:minorTickMark val="none"/>
        <c:tickLblPos val="nextTo"/>
        <c:crossAx val="526137967"/>
        <c:crosses val="autoZero"/>
        <c:auto val="1"/>
        <c:lblAlgn val="ctr"/>
        <c:lblOffset val="100"/>
        <c:noMultiLvlLbl val="0"/>
      </c:catAx>
      <c:valAx>
        <c:axId val="526137967"/>
        <c:scaling>
          <c:orientation val="minMax"/>
          <c:max val="0"/>
        </c:scaling>
        <c:delete val="1"/>
        <c:axPos val="l"/>
        <c:numFmt formatCode="General" sourceLinked="1"/>
        <c:majorTickMark val="out"/>
        <c:minorTickMark val="none"/>
        <c:tickLblPos val="nextTo"/>
        <c:crossAx val="784351551"/>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1"/>
    <c:plotArea>
      <c:layout>
        <c:manualLayout>
          <c:layoutTarget val="inner"/>
          <c:xMode val="edge"/>
          <c:yMode val="edge"/>
          <c:x val="5.0605199920134937E-2"/>
          <c:y val="6.8357574705544363E-2"/>
          <c:w val="0.93959851387266913"/>
          <c:h val="0.93164242529445573"/>
        </c:manualLayout>
      </c:layout>
      <c:barChart>
        <c:barDir val="col"/>
        <c:grouping val="clustered"/>
        <c:varyColors val="0"/>
        <c:ser>
          <c:idx val="0"/>
          <c:order val="0"/>
          <c:tx>
            <c:strRef>
              <c:f>Sheet1!$B$1</c:f>
              <c:strCache>
                <c:ptCount val="1"/>
                <c:pt idx="0">
                  <c:v>Budget</c:v>
                </c:pt>
              </c:strCache>
            </c:strRef>
          </c:tx>
          <c:spPr>
            <a:solidFill>
              <a:schemeClr val="accent3">
                <a:shade val="76000"/>
              </a:schemeClr>
            </a:solidFill>
            <a:ln>
              <a:noFill/>
            </a:ln>
            <a:effectLst/>
          </c:spPr>
          <c:invertIfNegative val="0"/>
          <c:dLbls>
            <c:dLbl>
              <c:idx val="0"/>
              <c:layout>
                <c:manualLayout>
                  <c:x val="-7.0266707581878437E-3"/>
                  <c:y val="0.1983557177478063"/>
                </c:manualLayout>
              </c:layout>
              <c:tx>
                <c:rich>
                  <a:bodyPr/>
                  <a:lstStyle/>
                  <a:p>
                    <a:r>
                      <a:rPr lang="en-US"/>
                      <a:t>Budget </a:t>
                    </a:r>
                    <a:br>
                      <a:rPr lang="en-US"/>
                    </a:br>
                    <a:r>
                      <a:rPr lang="en-US"/>
                      <a:t>-£486,000</a:t>
                    </a:r>
                  </a:p>
                </c:rich>
              </c:tx>
              <c:showLegendKey val="0"/>
              <c:showVal val="1"/>
              <c:showCatName val="0"/>
              <c:showSerName val="0"/>
              <c:showPercent val="0"/>
              <c:showBubbleSize val="0"/>
              <c:extLst>
                <c:ext xmlns:c15="http://schemas.microsoft.com/office/drawing/2012/chart" uri="{CE6537A1-D6FC-4f65-9D91-7224C49458BB}">
                  <c15:layout>
                    <c:manualLayout>
                      <c:w val="0.23268299769505854"/>
                      <c:h val="0.19951478147797988"/>
                    </c:manualLayout>
                  </c15:layout>
                  <c15:showDataLabelsRange val="0"/>
                </c:ext>
                <c:ext xmlns:c16="http://schemas.microsoft.com/office/drawing/2014/chart" uri="{C3380CC4-5D6E-409C-BE32-E72D297353CC}">
                  <c16:uniqueId val="{00000000-053A-42A6-A90E-02B547D3471D}"/>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Q1</c:v>
                </c:pt>
              </c:strCache>
            </c:strRef>
          </c:cat>
          <c:val>
            <c:numRef>
              <c:f>Sheet1!$B$2</c:f>
              <c:numCache>
                <c:formatCode>General</c:formatCode>
                <c:ptCount val="1"/>
                <c:pt idx="0">
                  <c:v>486</c:v>
                </c:pt>
              </c:numCache>
            </c:numRef>
          </c:val>
          <c:extLst>
            <c:ext xmlns:c16="http://schemas.microsoft.com/office/drawing/2014/chart" uri="{C3380CC4-5D6E-409C-BE32-E72D297353CC}">
              <c16:uniqueId val="{00000001-053A-42A6-A90E-02B547D3471D}"/>
            </c:ext>
          </c:extLst>
        </c:ser>
        <c:ser>
          <c:idx val="1"/>
          <c:order val="1"/>
          <c:tx>
            <c:strRef>
              <c:f>Sheet1!$C$1</c:f>
              <c:strCache>
                <c:ptCount val="1"/>
                <c:pt idx="0">
                  <c:v>Estimated outturn</c:v>
                </c:pt>
              </c:strCache>
            </c:strRef>
          </c:tx>
          <c:spPr>
            <a:solidFill>
              <a:schemeClr val="accent3">
                <a:tint val="77000"/>
              </a:schemeClr>
            </a:solidFill>
            <a:ln>
              <a:noFill/>
            </a:ln>
            <a:effectLst/>
          </c:spPr>
          <c:invertIfNegative val="0"/>
          <c:dLbls>
            <c:dLbl>
              <c:idx val="0"/>
              <c:layout>
                <c:manualLayout>
                  <c:x val="4.7501718572895407E-3"/>
                  <c:y val="0.32539270843565671"/>
                </c:manualLayout>
              </c:layout>
              <c:tx>
                <c:rich>
                  <a:bodyPr rot="0" spcFirstLastPara="1" vertOverflow="ellipsis" vert="horz" wrap="square" lIns="38100" tIns="19050" rIns="38100" bIns="19050" anchor="ctr" anchorCtr="1">
                    <a:noAutofit/>
                  </a:bodyPr>
                  <a:lstStyle/>
                  <a:p>
                    <a:pPr>
                      <a:defRPr sz="1400" b="0" i="0" u="none" strike="noStrike" kern="1200" baseline="0">
                        <a:solidFill>
                          <a:schemeClr val="dk1"/>
                        </a:solidFill>
                        <a:latin typeface="+mn-lt"/>
                        <a:ea typeface="+mn-ea"/>
                        <a:cs typeface="+mn-cs"/>
                      </a:defRPr>
                    </a:pPr>
                    <a:r>
                      <a:rPr lang="en-US" sz="1400" dirty="0">
                        <a:solidFill>
                          <a:schemeClr val="dk1"/>
                        </a:solidFill>
                        <a:latin typeface="+mn-lt"/>
                        <a:ea typeface="+mn-ea"/>
                        <a:cs typeface="+mn-cs"/>
                      </a:rPr>
                      <a:t>Estimated outturn</a:t>
                    </a:r>
                    <a:r>
                      <a:rPr lang="en-US" sz="1400" baseline="0" dirty="0">
                        <a:solidFill>
                          <a:schemeClr val="dk1"/>
                        </a:solidFill>
                        <a:latin typeface="+mn-lt"/>
                        <a:ea typeface="+mn-ea"/>
                        <a:cs typeface="+mn-cs"/>
                      </a:rPr>
                      <a:t> </a:t>
                    </a:r>
                    <a:br>
                      <a:rPr lang="en-US" sz="1400" baseline="0" dirty="0">
                        <a:solidFill>
                          <a:schemeClr val="dk1"/>
                        </a:solidFill>
                        <a:latin typeface="+mn-lt"/>
                        <a:ea typeface="+mn-ea"/>
                        <a:cs typeface="+mn-cs"/>
                      </a:rPr>
                    </a:br>
                    <a:r>
                      <a:rPr lang="en-US" sz="1400" baseline="0" dirty="0">
                        <a:solidFill>
                          <a:schemeClr val="dk1"/>
                        </a:solidFill>
                        <a:latin typeface="+mn-lt"/>
                        <a:ea typeface="+mn-ea"/>
                        <a:cs typeface="+mn-cs"/>
                      </a:rPr>
                      <a:t>-£426,000</a:t>
                    </a:r>
                    <a:endParaRPr lang="en-US" sz="1400" dirty="0"/>
                  </a:p>
                </c:rich>
              </c:tx>
              <c:spPr>
                <a:noFill/>
                <a:ln>
                  <a:noFill/>
                </a:ln>
                <a:effectLst/>
              </c:spPr>
              <c:txPr>
                <a:bodyPr rot="0" spcFirstLastPara="1" vertOverflow="ellipsis" vert="horz" wrap="square" lIns="38100" tIns="19050" rIns="38100" bIns="19050" anchor="ctr" anchorCtr="1">
                  <a:noAutofit/>
                </a:bodyPr>
                <a:lstStyle/>
                <a:p>
                  <a:pPr>
                    <a:defRPr sz="1400" b="0" i="0" u="none" strike="noStrike" kern="1200" baseline="0">
                      <a:solidFill>
                        <a:schemeClr val="dk1"/>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0.24641060817854282"/>
                      <c:h val="0.28807772759562383"/>
                    </c:manualLayout>
                  </c15:layout>
                  <c15:showDataLabelsRange val="0"/>
                </c:ext>
                <c:ext xmlns:c16="http://schemas.microsoft.com/office/drawing/2014/chart" uri="{C3380CC4-5D6E-409C-BE32-E72D297353CC}">
                  <c16:uniqueId val="{00000002-053A-42A6-A90E-02B547D3471D}"/>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Q1</c:v>
                </c:pt>
              </c:strCache>
            </c:strRef>
          </c:cat>
          <c:val>
            <c:numRef>
              <c:f>Sheet1!$C$2</c:f>
              <c:numCache>
                <c:formatCode>General</c:formatCode>
                <c:ptCount val="1"/>
                <c:pt idx="0">
                  <c:v>426</c:v>
                </c:pt>
              </c:numCache>
            </c:numRef>
          </c:val>
          <c:extLst>
            <c:ext xmlns:c16="http://schemas.microsoft.com/office/drawing/2014/chart" uri="{C3380CC4-5D6E-409C-BE32-E72D297353CC}">
              <c16:uniqueId val="{00000003-053A-42A6-A90E-02B547D3471D}"/>
            </c:ext>
          </c:extLst>
        </c:ser>
        <c:dLbls>
          <c:showLegendKey val="0"/>
          <c:showVal val="1"/>
          <c:showCatName val="0"/>
          <c:showSerName val="0"/>
          <c:showPercent val="0"/>
          <c:showBubbleSize val="0"/>
        </c:dLbls>
        <c:gapWidth val="150"/>
        <c:overlap val="-25"/>
        <c:axId val="784351551"/>
        <c:axId val="526137967"/>
      </c:barChart>
      <c:catAx>
        <c:axId val="784351551"/>
        <c:scaling>
          <c:orientation val="minMax"/>
        </c:scaling>
        <c:delete val="1"/>
        <c:axPos val="b"/>
        <c:numFmt formatCode="General" sourceLinked="1"/>
        <c:majorTickMark val="out"/>
        <c:minorTickMark val="none"/>
        <c:tickLblPos val="nextTo"/>
        <c:crossAx val="526137967"/>
        <c:crosses val="autoZero"/>
        <c:auto val="1"/>
        <c:lblAlgn val="ctr"/>
        <c:lblOffset val="100"/>
        <c:noMultiLvlLbl val="0"/>
      </c:catAx>
      <c:valAx>
        <c:axId val="526137967"/>
        <c:scaling>
          <c:orientation val="minMax"/>
          <c:max val="600"/>
        </c:scaling>
        <c:delete val="1"/>
        <c:axPos val="l"/>
        <c:numFmt formatCode="General" sourceLinked="1"/>
        <c:majorTickMark val="out"/>
        <c:minorTickMark val="none"/>
        <c:tickLblPos val="nextTo"/>
        <c:crossAx val="784351551"/>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withinLinear" id="16">
  <a:schemeClr val="accent3"/>
</cs:colorStyle>
</file>

<file path=ppt/charts/colors10.xml><?xml version="1.0" encoding="utf-8"?>
<cs:colorStyle xmlns:cs="http://schemas.microsoft.com/office/drawing/2012/chartStyle" xmlns:a="http://schemas.openxmlformats.org/drawingml/2006/main" meth="withinLinear" id="16">
  <a:schemeClr val="accent3"/>
</cs:colorStyle>
</file>

<file path=ppt/charts/colors11.xml><?xml version="1.0" encoding="utf-8"?>
<cs:colorStyle xmlns:cs="http://schemas.microsoft.com/office/drawing/2012/chartStyle" xmlns:a="http://schemas.openxmlformats.org/drawingml/2006/main" meth="withinLinear" id="16">
  <a:schemeClr val="accent3"/>
</cs:colorStyle>
</file>

<file path=ppt/charts/colors12.xml><?xml version="1.0" encoding="utf-8"?>
<cs:colorStyle xmlns:cs="http://schemas.microsoft.com/office/drawing/2012/chartStyle" xmlns:a="http://schemas.openxmlformats.org/drawingml/2006/main" meth="withinLinear" id="16">
  <a:schemeClr val="accent3"/>
</cs:colorStyle>
</file>

<file path=ppt/charts/colors2.xml><?xml version="1.0" encoding="utf-8"?>
<cs:colorStyle xmlns:cs="http://schemas.microsoft.com/office/drawing/2012/chartStyle" xmlns:a="http://schemas.openxmlformats.org/drawingml/2006/main" meth="withinLinear" id="16">
  <a:schemeClr val="accent3"/>
</cs:colorStyle>
</file>

<file path=ppt/charts/colors3.xml><?xml version="1.0" encoding="utf-8"?>
<cs:colorStyle xmlns:cs="http://schemas.microsoft.com/office/drawing/2012/chartStyle" xmlns:a="http://schemas.openxmlformats.org/drawingml/2006/main" meth="withinLinear" id="16">
  <a:schemeClr val="accent3"/>
</cs:colorStyle>
</file>

<file path=ppt/charts/colors4.xml><?xml version="1.0" encoding="utf-8"?>
<cs:colorStyle xmlns:cs="http://schemas.microsoft.com/office/drawing/2012/chartStyle" xmlns:a="http://schemas.openxmlformats.org/drawingml/2006/main" meth="withinLinear" id="16">
  <a:schemeClr val="accent3"/>
</cs:colorStyle>
</file>

<file path=ppt/charts/colors5.xml><?xml version="1.0" encoding="utf-8"?>
<cs:colorStyle xmlns:cs="http://schemas.microsoft.com/office/drawing/2012/chartStyle" xmlns:a="http://schemas.openxmlformats.org/drawingml/2006/main" meth="withinLinear" id="16">
  <a:schemeClr val="accent3"/>
</cs:colorStyle>
</file>

<file path=ppt/charts/colors6.xml><?xml version="1.0" encoding="utf-8"?>
<cs:colorStyle xmlns:cs="http://schemas.microsoft.com/office/drawing/2012/chartStyle" xmlns:a="http://schemas.openxmlformats.org/drawingml/2006/main" meth="withinLinear" id="16">
  <a:schemeClr val="accent3"/>
</cs:colorStyle>
</file>

<file path=ppt/charts/colors7.xml><?xml version="1.0" encoding="utf-8"?>
<cs:colorStyle xmlns:cs="http://schemas.microsoft.com/office/drawing/2012/chartStyle" xmlns:a="http://schemas.openxmlformats.org/drawingml/2006/main" meth="withinLinear" id="16">
  <a:schemeClr val="accent3"/>
</cs:colorStyle>
</file>

<file path=ppt/charts/colors8.xml><?xml version="1.0" encoding="utf-8"?>
<cs:colorStyle xmlns:cs="http://schemas.microsoft.com/office/drawing/2012/chartStyle" xmlns:a="http://schemas.openxmlformats.org/drawingml/2006/main" meth="withinLinear" id="16">
  <a:schemeClr val="accent3"/>
</cs:colorStyle>
</file>

<file path=ppt/charts/colors9.xml><?xml version="1.0" encoding="utf-8"?>
<cs:colorStyle xmlns:cs="http://schemas.microsoft.com/office/drawing/2012/chartStyle" xmlns:a="http://schemas.openxmlformats.org/drawingml/2006/main" meth="withinLinear" id="16">
  <a:schemeClr val="accent3"/>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35B9C07-D454-4B7B-92EB-6875DA09C7BF}" type="datetimeFigureOut">
              <a:rPr lang="en-GB" smtClean="0"/>
              <a:t>30/06/2022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AF5D62C-2BA7-49A7-99B4-E6F3381AB996}" type="slidenum">
              <a:rPr lang="en-GB" smtClean="0"/>
              <a:t>‹#›</a:t>
            </a:fld>
            <a:endParaRPr lang="en-GB"/>
          </a:p>
        </p:txBody>
      </p:sp>
    </p:spTree>
    <p:extLst>
      <p:ext uri="{BB962C8B-B14F-4D97-AF65-F5344CB8AC3E}">
        <p14:creationId xmlns:p14="http://schemas.microsoft.com/office/powerpoint/2010/main" val="21515929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Turnover rate is calculated as the number of leavers as a % of the total FTE</a:t>
            </a:r>
          </a:p>
          <a:p>
            <a:endParaRPr lang="en-GB"/>
          </a:p>
          <a:p>
            <a:pPr marL="0" marR="0" lvl="0" indent="0" algn="l" defTabSz="914400" rtl="0" eaLnBrk="1" fontAlgn="auto" latinLnBrk="0" hangingPunct="1">
              <a:lnSpc>
                <a:spcPct val="100000"/>
              </a:lnSpc>
              <a:spcBef>
                <a:spcPts val="0"/>
              </a:spcBef>
              <a:spcAft>
                <a:spcPts val="0"/>
              </a:spcAft>
              <a:buClrTx/>
              <a:buSzTx/>
              <a:buFontTx/>
              <a:buNone/>
              <a:tabLst/>
              <a:defRPr/>
            </a:pPr>
            <a:r>
              <a:rPr lang="en-GB"/>
              <a:t>We are now separating short term and long term sickness to be able to understand the most common reasons for sickness without the data being skewed by a small number of staff being off for a large number of days (e.g. for operation/recovery). </a:t>
            </a:r>
            <a:r>
              <a:rPr lang="en-GB" sz="1100"/>
              <a:t>Short term sickness is defined by the HR team as less than 21 days</a:t>
            </a:r>
            <a:endParaRPr lang="en-GB" sz="1100">
              <a:cs typeface="Calibri"/>
            </a:endParaRPr>
          </a:p>
          <a:p>
            <a:r>
              <a:rPr lang="en-GB"/>
              <a:t>Average number of sick days per FTE still includes both short and long term sickness</a:t>
            </a:r>
          </a:p>
          <a:p>
            <a:endParaRPr lang="en-GB"/>
          </a:p>
          <a:p>
            <a:r>
              <a:rPr lang="en-GB"/>
              <a:t>It should also be noted that these figures relate to those staff who are employed by HBC and therefore may not provide an accurate picture when comparing to the EHDC figures given that many staff are shared across both organisations and which authority they are employed by is largely a matter of chance.</a:t>
            </a:r>
          </a:p>
        </p:txBody>
      </p:sp>
      <p:sp>
        <p:nvSpPr>
          <p:cNvPr id="4" name="Slide Number Placeholder 3"/>
          <p:cNvSpPr>
            <a:spLocks noGrp="1"/>
          </p:cNvSpPr>
          <p:nvPr>
            <p:ph type="sldNum" sz="quarter" idx="5"/>
          </p:nvPr>
        </p:nvSpPr>
        <p:spPr/>
        <p:txBody>
          <a:bodyPr/>
          <a:lstStyle/>
          <a:p>
            <a:fld id="{DAF5D62C-2BA7-49A7-99B4-E6F3381AB996}" type="slidenum">
              <a:rPr lang="en-GB" smtClean="0"/>
              <a:t>4</a:t>
            </a:fld>
            <a:endParaRPr lang="en-GB"/>
          </a:p>
        </p:txBody>
      </p:sp>
    </p:spTree>
    <p:extLst>
      <p:ext uri="{BB962C8B-B14F-4D97-AF65-F5344CB8AC3E}">
        <p14:creationId xmlns:p14="http://schemas.microsoft.com/office/powerpoint/2010/main" val="15831877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DAF5D62C-2BA7-49A7-99B4-E6F3381AB996}" type="slidenum">
              <a:rPr lang="en-GB" smtClean="0"/>
              <a:t>24</a:t>
            </a:fld>
            <a:endParaRPr lang="en-GB"/>
          </a:p>
        </p:txBody>
      </p:sp>
    </p:spTree>
    <p:extLst>
      <p:ext uri="{BB962C8B-B14F-4D97-AF65-F5344CB8AC3E}">
        <p14:creationId xmlns:p14="http://schemas.microsoft.com/office/powerpoint/2010/main" val="8117407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t>Most common areas for complaints in Q2 were: </a:t>
            </a:r>
          </a:p>
          <a:p>
            <a:endParaRPr lang="en-GB"/>
          </a:p>
          <a:p>
            <a:pPr marL="0" marR="0" lvl="0" indent="0" algn="l" defTabSz="914400" rtl="0" eaLnBrk="1" fontAlgn="auto" latinLnBrk="0" hangingPunct="1">
              <a:lnSpc>
                <a:spcPct val="100000"/>
              </a:lnSpc>
              <a:spcBef>
                <a:spcPts val="0"/>
              </a:spcBef>
              <a:spcAft>
                <a:spcPts val="0"/>
              </a:spcAft>
              <a:buClrTx/>
              <a:buSzTx/>
              <a:buFontTx/>
              <a:buNone/>
              <a:tabLst/>
              <a:defRPr/>
            </a:pPr>
            <a:r>
              <a:rPr lang="en-GB"/>
              <a:t>Number of information requests has increased by 45% compared to Q1 – this is perhaps due to the easing of lockdown leading to more activity in economy, housing market, local politics etc</a:t>
            </a:r>
          </a:p>
        </p:txBody>
      </p:sp>
      <p:sp>
        <p:nvSpPr>
          <p:cNvPr id="4" name="Slide Number Placeholder 3"/>
          <p:cNvSpPr>
            <a:spLocks noGrp="1"/>
          </p:cNvSpPr>
          <p:nvPr>
            <p:ph type="sldNum" sz="quarter" idx="5"/>
          </p:nvPr>
        </p:nvSpPr>
        <p:spPr/>
        <p:txBody>
          <a:bodyPr/>
          <a:lstStyle/>
          <a:p>
            <a:fld id="{DAF5D62C-2BA7-49A7-99B4-E6F3381AB996}" type="slidenum">
              <a:rPr lang="en-GB" smtClean="0"/>
              <a:t>6</a:t>
            </a:fld>
            <a:endParaRPr lang="en-GB"/>
          </a:p>
        </p:txBody>
      </p:sp>
    </p:spTree>
    <p:extLst>
      <p:ext uri="{BB962C8B-B14F-4D97-AF65-F5344CB8AC3E}">
        <p14:creationId xmlns:p14="http://schemas.microsoft.com/office/powerpoint/2010/main" val="16339118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DAF5D62C-2BA7-49A7-99B4-E6F3381AB996}" type="slidenum">
              <a:rPr lang="en-GB" smtClean="0"/>
              <a:t>9</a:t>
            </a:fld>
            <a:endParaRPr lang="en-GB"/>
          </a:p>
        </p:txBody>
      </p:sp>
    </p:spTree>
    <p:extLst>
      <p:ext uri="{BB962C8B-B14F-4D97-AF65-F5344CB8AC3E}">
        <p14:creationId xmlns:p14="http://schemas.microsoft.com/office/powerpoint/2010/main" val="17528515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DAF5D62C-2BA7-49A7-99B4-E6F3381AB996}" type="slidenum">
              <a:rPr lang="en-GB" smtClean="0"/>
              <a:t>12</a:t>
            </a:fld>
            <a:endParaRPr lang="en-GB"/>
          </a:p>
        </p:txBody>
      </p:sp>
    </p:spTree>
    <p:extLst>
      <p:ext uri="{BB962C8B-B14F-4D97-AF65-F5344CB8AC3E}">
        <p14:creationId xmlns:p14="http://schemas.microsoft.com/office/powerpoint/2010/main" val="29374508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DAF5D62C-2BA7-49A7-99B4-E6F3381AB996}" type="slidenum">
              <a:rPr lang="en-GB" smtClean="0"/>
              <a:t>17</a:t>
            </a:fld>
            <a:endParaRPr lang="en-GB"/>
          </a:p>
        </p:txBody>
      </p:sp>
    </p:spTree>
    <p:extLst>
      <p:ext uri="{BB962C8B-B14F-4D97-AF65-F5344CB8AC3E}">
        <p14:creationId xmlns:p14="http://schemas.microsoft.com/office/powerpoint/2010/main" val="17950726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DAF5D62C-2BA7-49A7-99B4-E6F3381AB996}" type="slidenum">
              <a:rPr lang="en-GB" smtClean="0"/>
              <a:t>18</a:t>
            </a:fld>
            <a:endParaRPr lang="en-GB"/>
          </a:p>
        </p:txBody>
      </p:sp>
    </p:spTree>
    <p:extLst>
      <p:ext uri="{BB962C8B-B14F-4D97-AF65-F5344CB8AC3E}">
        <p14:creationId xmlns:p14="http://schemas.microsoft.com/office/powerpoint/2010/main" val="27605012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DAF5D62C-2BA7-49A7-99B4-E6F3381AB996}" type="slidenum">
              <a:rPr lang="en-GB" smtClean="0"/>
              <a:t>19</a:t>
            </a:fld>
            <a:endParaRPr lang="en-GB"/>
          </a:p>
        </p:txBody>
      </p:sp>
    </p:spTree>
    <p:extLst>
      <p:ext uri="{BB962C8B-B14F-4D97-AF65-F5344CB8AC3E}">
        <p14:creationId xmlns:p14="http://schemas.microsoft.com/office/powerpoint/2010/main" val="19003748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DAF5D62C-2BA7-49A7-99B4-E6F3381AB996}" type="slidenum">
              <a:rPr lang="en-GB" smtClean="0"/>
              <a:t>20</a:t>
            </a:fld>
            <a:endParaRPr lang="en-GB"/>
          </a:p>
        </p:txBody>
      </p:sp>
    </p:spTree>
    <p:extLst>
      <p:ext uri="{BB962C8B-B14F-4D97-AF65-F5344CB8AC3E}">
        <p14:creationId xmlns:p14="http://schemas.microsoft.com/office/powerpoint/2010/main" val="26235379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DAF5D62C-2BA7-49A7-99B4-E6F3381AB996}" type="slidenum">
              <a:rPr lang="en-GB" smtClean="0"/>
              <a:t>21</a:t>
            </a:fld>
            <a:endParaRPr lang="en-GB"/>
          </a:p>
        </p:txBody>
      </p:sp>
    </p:spTree>
    <p:extLst>
      <p:ext uri="{BB962C8B-B14F-4D97-AF65-F5344CB8AC3E}">
        <p14:creationId xmlns:p14="http://schemas.microsoft.com/office/powerpoint/2010/main" val="19611885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CA32D12F-BF91-40FB-A1B8-F28419B9B560}" type="datetimeFigureOut">
              <a:rPr lang="en-GB" smtClean="0"/>
              <a:t>30/06/2022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3DC009A-7980-4A19-839D-E91541AB6054}" type="slidenum">
              <a:rPr lang="en-GB" smtClean="0"/>
              <a:t>‹#›</a:t>
            </a:fld>
            <a:endParaRPr lang="en-GB"/>
          </a:p>
        </p:txBody>
      </p:sp>
    </p:spTree>
    <p:extLst>
      <p:ext uri="{BB962C8B-B14F-4D97-AF65-F5344CB8AC3E}">
        <p14:creationId xmlns:p14="http://schemas.microsoft.com/office/powerpoint/2010/main" val="42534501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A32D12F-BF91-40FB-A1B8-F28419B9B560}" type="datetimeFigureOut">
              <a:rPr lang="en-GB" smtClean="0"/>
              <a:t>30/06/2022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3DC009A-7980-4A19-839D-E91541AB6054}" type="slidenum">
              <a:rPr lang="en-GB" smtClean="0"/>
              <a:t>‹#›</a:t>
            </a:fld>
            <a:endParaRPr lang="en-GB"/>
          </a:p>
        </p:txBody>
      </p:sp>
    </p:spTree>
    <p:extLst>
      <p:ext uri="{BB962C8B-B14F-4D97-AF65-F5344CB8AC3E}">
        <p14:creationId xmlns:p14="http://schemas.microsoft.com/office/powerpoint/2010/main" val="25644910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A32D12F-BF91-40FB-A1B8-F28419B9B560}" type="datetimeFigureOut">
              <a:rPr lang="en-GB" smtClean="0"/>
              <a:t>30/06/2022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3DC009A-7980-4A19-839D-E91541AB6054}" type="slidenum">
              <a:rPr lang="en-GB" smtClean="0"/>
              <a:t>‹#›</a:t>
            </a:fld>
            <a:endParaRPr lang="en-GB"/>
          </a:p>
        </p:txBody>
      </p:sp>
    </p:spTree>
    <p:extLst>
      <p:ext uri="{BB962C8B-B14F-4D97-AF65-F5344CB8AC3E}">
        <p14:creationId xmlns:p14="http://schemas.microsoft.com/office/powerpoint/2010/main" val="36327607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A32D12F-BF91-40FB-A1B8-F28419B9B560}" type="datetimeFigureOut">
              <a:rPr lang="en-GB" smtClean="0"/>
              <a:t>30/06/2022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3DC009A-7980-4A19-839D-E91541AB6054}" type="slidenum">
              <a:rPr lang="en-GB" smtClean="0"/>
              <a:t>‹#›</a:t>
            </a:fld>
            <a:endParaRPr lang="en-GB"/>
          </a:p>
        </p:txBody>
      </p:sp>
    </p:spTree>
    <p:extLst>
      <p:ext uri="{BB962C8B-B14F-4D97-AF65-F5344CB8AC3E}">
        <p14:creationId xmlns:p14="http://schemas.microsoft.com/office/powerpoint/2010/main" val="3347002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A32D12F-BF91-40FB-A1B8-F28419B9B560}" type="datetimeFigureOut">
              <a:rPr lang="en-GB" smtClean="0"/>
              <a:t>30/06/2022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3DC009A-7980-4A19-839D-E91541AB6054}" type="slidenum">
              <a:rPr lang="en-GB" smtClean="0"/>
              <a:t>‹#›</a:t>
            </a:fld>
            <a:endParaRPr lang="en-GB"/>
          </a:p>
        </p:txBody>
      </p:sp>
    </p:spTree>
    <p:extLst>
      <p:ext uri="{BB962C8B-B14F-4D97-AF65-F5344CB8AC3E}">
        <p14:creationId xmlns:p14="http://schemas.microsoft.com/office/powerpoint/2010/main" val="6266014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A32D12F-BF91-40FB-A1B8-F28419B9B560}" type="datetimeFigureOut">
              <a:rPr lang="en-GB" smtClean="0"/>
              <a:t>30/06/2022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3DC009A-7980-4A19-839D-E91541AB6054}" type="slidenum">
              <a:rPr lang="en-GB" smtClean="0"/>
              <a:t>‹#›</a:t>
            </a:fld>
            <a:endParaRPr lang="en-GB"/>
          </a:p>
        </p:txBody>
      </p:sp>
    </p:spTree>
    <p:extLst>
      <p:ext uri="{BB962C8B-B14F-4D97-AF65-F5344CB8AC3E}">
        <p14:creationId xmlns:p14="http://schemas.microsoft.com/office/powerpoint/2010/main" val="38608478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A32D12F-BF91-40FB-A1B8-F28419B9B560}" type="datetimeFigureOut">
              <a:rPr lang="en-GB" smtClean="0"/>
              <a:t>30/06/2022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3DC009A-7980-4A19-839D-E91541AB6054}" type="slidenum">
              <a:rPr lang="en-GB" smtClean="0"/>
              <a:t>‹#›</a:t>
            </a:fld>
            <a:endParaRPr lang="en-GB"/>
          </a:p>
        </p:txBody>
      </p:sp>
    </p:spTree>
    <p:extLst>
      <p:ext uri="{BB962C8B-B14F-4D97-AF65-F5344CB8AC3E}">
        <p14:creationId xmlns:p14="http://schemas.microsoft.com/office/powerpoint/2010/main" val="37767746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A32D12F-BF91-40FB-A1B8-F28419B9B560}" type="datetimeFigureOut">
              <a:rPr lang="en-GB" smtClean="0"/>
              <a:t>30/06/2022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3DC009A-7980-4A19-839D-E91541AB6054}" type="slidenum">
              <a:rPr lang="en-GB" smtClean="0"/>
              <a:t>‹#›</a:t>
            </a:fld>
            <a:endParaRPr lang="en-GB"/>
          </a:p>
        </p:txBody>
      </p:sp>
    </p:spTree>
    <p:extLst>
      <p:ext uri="{BB962C8B-B14F-4D97-AF65-F5344CB8AC3E}">
        <p14:creationId xmlns:p14="http://schemas.microsoft.com/office/powerpoint/2010/main" val="31216213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32D12F-BF91-40FB-A1B8-F28419B9B560}" type="datetimeFigureOut">
              <a:rPr lang="en-GB" smtClean="0"/>
              <a:t>30/06/2022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3DC009A-7980-4A19-839D-E91541AB6054}" type="slidenum">
              <a:rPr lang="en-GB" smtClean="0"/>
              <a:t>‹#›</a:t>
            </a:fld>
            <a:endParaRPr lang="en-GB"/>
          </a:p>
        </p:txBody>
      </p:sp>
    </p:spTree>
    <p:extLst>
      <p:ext uri="{BB962C8B-B14F-4D97-AF65-F5344CB8AC3E}">
        <p14:creationId xmlns:p14="http://schemas.microsoft.com/office/powerpoint/2010/main" val="14601558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A32D12F-BF91-40FB-A1B8-F28419B9B560}" type="datetimeFigureOut">
              <a:rPr lang="en-GB" smtClean="0"/>
              <a:t>30/06/2022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3DC009A-7980-4A19-839D-E91541AB6054}" type="slidenum">
              <a:rPr lang="en-GB" smtClean="0"/>
              <a:t>‹#›</a:t>
            </a:fld>
            <a:endParaRPr lang="en-GB"/>
          </a:p>
        </p:txBody>
      </p:sp>
    </p:spTree>
    <p:extLst>
      <p:ext uri="{BB962C8B-B14F-4D97-AF65-F5344CB8AC3E}">
        <p14:creationId xmlns:p14="http://schemas.microsoft.com/office/powerpoint/2010/main" val="4787661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A32D12F-BF91-40FB-A1B8-F28419B9B560}" type="datetimeFigureOut">
              <a:rPr lang="en-GB" smtClean="0"/>
              <a:t>30/06/2022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3DC009A-7980-4A19-839D-E91541AB6054}" type="slidenum">
              <a:rPr lang="en-GB" smtClean="0"/>
              <a:t>‹#›</a:t>
            </a:fld>
            <a:endParaRPr lang="en-GB"/>
          </a:p>
        </p:txBody>
      </p:sp>
    </p:spTree>
    <p:extLst>
      <p:ext uri="{BB962C8B-B14F-4D97-AF65-F5344CB8AC3E}">
        <p14:creationId xmlns:p14="http://schemas.microsoft.com/office/powerpoint/2010/main" val="42391447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tx1">
                <a:lumMod val="95000"/>
              </a:schemeClr>
            </a:gs>
            <a:gs pos="50000">
              <a:schemeClr val="tx1">
                <a:lumMod val="95000"/>
              </a:schemeClr>
            </a:gs>
            <a:gs pos="100000">
              <a:schemeClr val="tx1">
                <a:lumMod val="95000"/>
              </a:schemeClr>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32D12F-BF91-40FB-A1B8-F28419B9B560}" type="datetimeFigureOut">
              <a:rPr lang="en-GB" smtClean="0"/>
              <a:t>30/06/2022</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DC009A-7980-4A19-839D-E91541AB6054}" type="slidenum">
              <a:rPr lang="en-GB" smtClean="0"/>
              <a:t>‹#›</a:t>
            </a:fld>
            <a:endParaRPr lang="en-GB"/>
          </a:p>
        </p:txBody>
      </p:sp>
    </p:spTree>
    <p:extLst>
      <p:ext uri="{BB962C8B-B14F-4D97-AF65-F5344CB8AC3E}">
        <p14:creationId xmlns:p14="http://schemas.microsoft.com/office/powerpoint/2010/main" val="4104339035"/>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25.svg"/><Relationship Id="rId3" Type="http://schemas.openxmlformats.org/officeDocument/2006/relationships/image" Target="../media/image28.svg"/><Relationship Id="rId7" Type="http://schemas.openxmlformats.org/officeDocument/2006/relationships/image" Target="../media/image24.png"/><Relationship Id="rId2" Type="http://schemas.openxmlformats.org/officeDocument/2006/relationships/image" Target="../media/image26.png"/><Relationship Id="rId1" Type="http://schemas.openxmlformats.org/officeDocument/2006/relationships/slideLayout" Target="../slideLayouts/slideLayout8.xml"/><Relationship Id="rId6" Type="http://schemas.openxmlformats.org/officeDocument/2006/relationships/chart" Target="../charts/chart2.xml"/><Relationship Id="rId5" Type="http://schemas.openxmlformats.org/officeDocument/2006/relationships/image" Target="../media/image29.svg"/><Relationship Id="rId4" Type="http://schemas.openxmlformats.org/officeDocument/2006/relationships/image" Target="../media/image22.png"/></Relationships>
</file>

<file path=ppt/slides/_rels/slide11.xml.rels><?xml version="1.0" encoding="UTF-8" standalone="yes"?>
<Relationships xmlns="http://schemas.openxmlformats.org/package/2006/relationships"><Relationship Id="rId3" Type="http://schemas.openxmlformats.org/officeDocument/2006/relationships/slide" Target="slide13.xml"/><Relationship Id="rId2" Type="http://schemas.openxmlformats.org/officeDocument/2006/relationships/slide" Target="slide12.xml"/><Relationship Id="rId1" Type="http://schemas.openxmlformats.org/officeDocument/2006/relationships/slideLayout" Target="../slideLayouts/slideLayout3.xml"/><Relationship Id="rId5" Type="http://schemas.openxmlformats.org/officeDocument/2006/relationships/slide" Target="slide15.xml"/><Relationship Id="rId4" Type="http://schemas.openxmlformats.org/officeDocument/2006/relationships/slide" Target="slide14.xml"/></Relationships>
</file>

<file path=ppt/slides/_rels/slide12.xml.rels><?xml version="1.0" encoding="UTF-8" standalone="yes"?>
<Relationships xmlns="http://schemas.openxmlformats.org/package/2006/relationships"><Relationship Id="rId8" Type="http://schemas.openxmlformats.org/officeDocument/2006/relationships/image" Target="../media/image24.png"/><Relationship Id="rId3" Type="http://schemas.openxmlformats.org/officeDocument/2006/relationships/image" Target="../media/image26.png"/><Relationship Id="rId7" Type="http://schemas.openxmlformats.org/officeDocument/2006/relationships/chart" Target="../charts/chart3.xml"/><Relationship Id="rId2" Type="http://schemas.openxmlformats.org/officeDocument/2006/relationships/notesSlide" Target="../notesSlides/notesSlide4.xml"/><Relationship Id="rId1" Type="http://schemas.openxmlformats.org/officeDocument/2006/relationships/slideLayout" Target="../slideLayouts/slideLayout8.xml"/><Relationship Id="rId6" Type="http://schemas.openxmlformats.org/officeDocument/2006/relationships/image" Target="../media/image23.svg"/><Relationship Id="rId5" Type="http://schemas.openxmlformats.org/officeDocument/2006/relationships/image" Target="../media/image22.png"/><Relationship Id="rId4" Type="http://schemas.openxmlformats.org/officeDocument/2006/relationships/image" Target="../media/image28.svg"/><Relationship Id="rId9" Type="http://schemas.openxmlformats.org/officeDocument/2006/relationships/image" Target="../media/image25.svg"/></Relationships>
</file>

<file path=ppt/slides/_rels/slide13.xml.rels><?xml version="1.0" encoding="UTF-8" standalone="yes"?>
<Relationships xmlns="http://schemas.openxmlformats.org/package/2006/relationships"><Relationship Id="rId3" Type="http://schemas.openxmlformats.org/officeDocument/2006/relationships/image" Target="../media/image23.svg"/><Relationship Id="rId2" Type="http://schemas.openxmlformats.org/officeDocument/2006/relationships/image" Target="../media/image22.png"/><Relationship Id="rId1" Type="http://schemas.openxmlformats.org/officeDocument/2006/relationships/slideLayout" Target="../slideLayouts/slideLayout8.xml"/><Relationship Id="rId6" Type="http://schemas.openxmlformats.org/officeDocument/2006/relationships/chart" Target="../charts/chart4.xml"/><Relationship Id="rId5" Type="http://schemas.openxmlformats.org/officeDocument/2006/relationships/image" Target="../media/image30.svg"/><Relationship Id="rId4" Type="http://schemas.openxmlformats.org/officeDocument/2006/relationships/image" Target="../media/image24.png"/></Relationships>
</file>

<file path=ppt/slides/_rels/slide14.xml.rels><?xml version="1.0" encoding="UTF-8" standalone="yes"?>
<Relationships xmlns="http://schemas.openxmlformats.org/package/2006/relationships"><Relationship Id="rId3" Type="http://schemas.openxmlformats.org/officeDocument/2006/relationships/image" Target="../media/image23.svg"/><Relationship Id="rId2" Type="http://schemas.openxmlformats.org/officeDocument/2006/relationships/image" Target="../media/image22.png"/><Relationship Id="rId1" Type="http://schemas.openxmlformats.org/officeDocument/2006/relationships/slideLayout" Target="../slideLayouts/slideLayout8.xml"/><Relationship Id="rId4" Type="http://schemas.openxmlformats.org/officeDocument/2006/relationships/chart" Target="../charts/chart5.xml"/></Relationships>
</file>

<file path=ppt/slides/_rels/slide15.xml.rels><?xml version="1.0" encoding="UTF-8" standalone="yes"?>
<Relationships xmlns="http://schemas.openxmlformats.org/package/2006/relationships"><Relationship Id="rId8" Type="http://schemas.openxmlformats.org/officeDocument/2006/relationships/chart" Target="../charts/chart6.xml"/><Relationship Id="rId3" Type="http://schemas.openxmlformats.org/officeDocument/2006/relationships/image" Target="../media/image28.svg"/><Relationship Id="rId7" Type="http://schemas.openxmlformats.org/officeDocument/2006/relationships/image" Target="../media/image30.svg"/><Relationship Id="rId2" Type="http://schemas.openxmlformats.org/officeDocument/2006/relationships/image" Target="../media/image26.png"/><Relationship Id="rId1" Type="http://schemas.openxmlformats.org/officeDocument/2006/relationships/slideLayout" Target="../slideLayouts/slideLayout8.xml"/><Relationship Id="rId6" Type="http://schemas.openxmlformats.org/officeDocument/2006/relationships/image" Target="../media/image24.png"/><Relationship Id="rId5" Type="http://schemas.openxmlformats.org/officeDocument/2006/relationships/image" Target="../media/image23.svg"/><Relationship Id="rId4" Type="http://schemas.openxmlformats.org/officeDocument/2006/relationships/image" Target="../media/image22.png"/></Relationships>
</file>

<file path=ppt/slides/_rels/slide16.xml.rels><?xml version="1.0" encoding="UTF-8" standalone="yes"?>
<Relationships xmlns="http://schemas.openxmlformats.org/package/2006/relationships"><Relationship Id="rId3" Type="http://schemas.openxmlformats.org/officeDocument/2006/relationships/slide" Target="slide18.xml"/><Relationship Id="rId7" Type="http://schemas.openxmlformats.org/officeDocument/2006/relationships/slide" Target="slide25.xml"/><Relationship Id="rId2" Type="http://schemas.openxmlformats.org/officeDocument/2006/relationships/slide" Target="slide17.xml"/><Relationship Id="rId1" Type="http://schemas.openxmlformats.org/officeDocument/2006/relationships/slideLayout" Target="../slideLayouts/slideLayout3.xml"/><Relationship Id="rId6" Type="http://schemas.openxmlformats.org/officeDocument/2006/relationships/slide" Target="slide24.xml"/><Relationship Id="rId5" Type="http://schemas.openxmlformats.org/officeDocument/2006/relationships/slide" Target="slide21.xml"/><Relationship Id="rId4" Type="http://schemas.openxmlformats.org/officeDocument/2006/relationships/slide" Target="slide19.xml"/></Relationships>
</file>

<file path=ppt/slides/_rels/slide17.xml.rels><?xml version="1.0" encoding="UTF-8" standalone="yes"?>
<Relationships xmlns="http://schemas.openxmlformats.org/package/2006/relationships"><Relationship Id="rId3" Type="http://schemas.openxmlformats.org/officeDocument/2006/relationships/image" Target="../media/image22.png"/><Relationship Id="rId7" Type="http://schemas.openxmlformats.org/officeDocument/2006/relationships/chart" Target="../charts/chart7.xml"/><Relationship Id="rId2" Type="http://schemas.openxmlformats.org/officeDocument/2006/relationships/notesSlide" Target="../notesSlides/notesSlide5.xml"/><Relationship Id="rId1" Type="http://schemas.openxmlformats.org/officeDocument/2006/relationships/slideLayout" Target="../slideLayouts/slideLayout8.xml"/><Relationship Id="rId6" Type="http://schemas.openxmlformats.org/officeDocument/2006/relationships/image" Target="../media/image30.svg"/><Relationship Id="rId5" Type="http://schemas.openxmlformats.org/officeDocument/2006/relationships/image" Target="../media/image24.png"/><Relationship Id="rId4" Type="http://schemas.openxmlformats.org/officeDocument/2006/relationships/image" Target="../media/image23.svg"/></Relationships>
</file>

<file path=ppt/slides/_rels/slide18.xml.rels><?xml version="1.0" encoding="UTF-8" standalone="yes"?>
<Relationships xmlns="http://schemas.openxmlformats.org/package/2006/relationships"><Relationship Id="rId8" Type="http://schemas.openxmlformats.org/officeDocument/2006/relationships/image" Target="../media/image24.png"/><Relationship Id="rId3" Type="http://schemas.openxmlformats.org/officeDocument/2006/relationships/chart" Target="../charts/chart8.xml"/><Relationship Id="rId7" Type="http://schemas.openxmlformats.org/officeDocument/2006/relationships/image" Target="../media/image23.svg"/><Relationship Id="rId2" Type="http://schemas.openxmlformats.org/officeDocument/2006/relationships/notesSlide" Target="../notesSlides/notesSlide6.xml"/><Relationship Id="rId1" Type="http://schemas.openxmlformats.org/officeDocument/2006/relationships/slideLayout" Target="../slideLayouts/slideLayout8.xml"/><Relationship Id="rId6" Type="http://schemas.openxmlformats.org/officeDocument/2006/relationships/image" Target="../media/image22.png"/><Relationship Id="rId5" Type="http://schemas.openxmlformats.org/officeDocument/2006/relationships/image" Target="../media/image28.svg"/><Relationship Id="rId4" Type="http://schemas.openxmlformats.org/officeDocument/2006/relationships/image" Target="../media/image26.png"/><Relationship Id="rId9" Type="http://schemas.openxmlformats.org/officeDocument/2006/relationships/image" Target="../media/image25.svg"/></Relationships>
</file>

<file path=ppt/slides/_rels/slide19.xml.rels><?xml version="1.0" encoding="UTF-8" standalone="yes"?>
<Relationships xmlns="http://schemas.openxmlformats.org/package/2006/relationships"><Relationship Id="rId3" Type="http://schemas.openxmlformats.org/officeDocument/2006/relationships/chart" Target="../charts/chart9.xml"/><Relationship Id="rId7" Type="http://schemas.openxmlformats.org/officeDocument/2006/relationships/image" Target="../media/image23.svg"/><Relationship Id="rId2" Type="http://schemas.openxmlformats.org/officeDocument/2006/relationships/notesSlide" Target="../notesSlides/notesSlide7.xml"/><Relationship Id="rId1" Type="http://schemas.openxmlformats.org/officeDocument/2006/relationships/slideLayout" Target="../slideLayouts/slideLayout8.xml"/><Relationship Id="rId6" Type="http://schemas.openxmlformats.org/officeDocument/2006/relationships/image" Target="../media/image22.png"/><Relationship Id="rId5" Type="http://schemas.openxmlformats.org/officeDocument/2006/relationships/image" Target="../media/image28.svg"/><Relationship Id="rId4" Type="http://schemas.openxmlformats.org/officeDocument/2006/relationships/image" Target="../media/image26.png"/></Relationships>
</file>

<file path=ppt/slides/_rels/slide2.xml.rels><?xml version="1.0" encoding="UTF-8" standalone="yes"?>
<Relationships xmlns="http://schemas.openxmlformats.org/package/2006/relationships"><Relationship Id="rId8" Type="http://schemas.openxmlformats.org/officeDocument/2006/relationships/slide" Target="slide16.xml"/><Relationship Id="rId3" Type="http://schemas.openxmlformats.org/officeDocument/2006/relationships/slide" Target="slide4.xml"/><Relationship Id="rId7" Type="http://schemas.openxmlformats.org/officeDocument/2006/relationships/slide" Target="slide11.xml"/><Relationship Id="rId2" Type="http://schemas.openxmlformats.org/officeDocument/2006/relationships/slide" Target="slide3.xml"/><Relationship Id="rId1" Type="http://schemas.openxmlformats.org/officeDocument/2006/relationships/slideLayout" Target="../slideLayouts/slideLayout2.xml"/><Relationship Id="rId6" Type="http://schemas.openxmlformats.org/officeDocument/2006/relationships/slide" Target="slide8.xml"/><Relationship Id="rId5" Type="http://schemas.openxmlformats.org/officeDocument/2006/relationships/slide" Target="slide6.xml"/><Relationship Id="rId4" Type="http://schemas.openxmlformats.org/officeDocument/2006/relationships/slide" Target="slide5.xml"/></Relationships>
</file>

<file path=ppt/slides/_rels/slide20.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8.xml"/><Relationship Id="rId1" Type="http://schemas.openxmlformats.org/officeDocument/2006/relationships/slideLayout" Target="../slideLayouts/slideLayout8.xml"/><Relationship Id="rId4" Type="http://schemas.openxmlformats.org/officeDocument/2006/relationships/image" Target="../media/image30.svg"/></Relationships>
</file>

<file path=ppt/slides/_rels/slide21.xml.rels><?xml version="1.0" encoding="UTF-8" standalone="yes"?>
<Relationships xmlns="http://schemas.openxmlformats.org/package/2006/relationships"><Relationship Id="rId3" Type="http://schemas.openxmlformats.org/officeDocument/2006/relationships/image" Target="../media/image22.png"/><Relationship Id="rId7" Type="http://schemas.openxmlformats.org/officeDocument/2006/relationships/chart" Target="../charts/chart10.xml"/><Relationship Id="rId2" Type="http://schemas.openxmlformats.org/officeDocument/2006/relationships/notesSlide" Target="../notesSlides/notesSlide9.xml"/><Relationship Id="rId1" Type="http://schemas.openxmlformats.org/officeDocument/2006/relationships/slideLayout" Target="../slideLayouts/slideLayout8.xml"/><Relationship Id="rId6" Type="http://schemas.openxmlformats.org/officeDocument/2006/relationships/image" Target="../media/image27.svg"/><Relationship Id="rId5" Type="http://schemas.openxmlformats.org/officeDocument/2006/relationships/image" Target="../media/image26.png"/><Relationship Id="rId4" Type="http://schemas.openxmlformats.org/officeDocument/2006/relationships/image" Target="../media/image23.svg"/></Relationships>
</file>

<file path=ppt/slides/_rels/slide22.xml.rels><?xml version="1.0" encoding="UTF-8" standalone="yes"?>
<Relationships xmlns="http://schemas.openxmlformats.org/package/2006/relationships"><Relationship Id="rId3" Type="http://schemas.openxmlformats.org/officeDocument/2006/relationships/image" Target="../media/image27.svg"/><Relationship Id="rId2" Type="http://schemas.openxmlformats.org/officeDocument/2006/relationships/image" Target="../media/image26.png"/><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3" Type="http://schemas.openxmlformats.org/officeDocument/2006/relationships/image" Target="../media/image25.svg"/><Relationship Id="rId2" Type="http://schemas.openxmlformats.org/officeDocument/2006/relationships/image" Target="../media/image24.png"/><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8" Type="http://schemas.openxmlformats.org/officeDocument/2006/relationships/image" Target="../media/image24.png"/><Relationship Id="rId3" Type="http://schemas.openxmlformats.org/officeDocument/2006/relationships/chart" Target="../charts/chart11.xml"/><Relationship Id="rId7" Type="http://schemas.openxmlformats.org/officeDocument/2006/relationships/image" Target="../media/image23.svg"/><Relationship Id="rId2" Type="http://schemas.openxmlformats.org/officeDocument/2006/relationships/notesSlide" Target="../notesSlides/notesSlide10.xml"/><Relationship Id="rId1" Type="http://schemas.openxmlformats.org/officeDocument/2006/relationships/slideLayout" Target="../slideLayouts/slideLayout8.xml"/><Relationship Id="rId6" Type="http://schemas.openxmlformats.org/officeDocument/2006/relationships/image" Target="../media/image22.png"/><Relationship Id="rId5" Type="http://schemas.openxmlformats.org/officeDocument/2006/relationships/image" Target="../media/image28.svg"/><Relationship Id="rId4" Type="http://schemas.openxmlformats.org/officeDocument/2006/relationships/image" Target="../media/image26.png"/><Relationship Id="rId9" Type="http://schemas.openxmlformats.org/officeDocument/2006/relationships/image" Target="../media/image30.svg"/></Relationships>
</file>

<file path=ppt/slides/_rels/slide25.xml.rels><?xml version="1.0" encoding="UTF-8" standalone="yes"?>
<Relationships xmlns="http://schemas.openxmlformats.org/package/2006/relationships"><Relationship Id="rId3" Type="http://schemas.openxmlformats.org/officeDocument/2006/relationships/image" Target="../media/image23.svg"/><Relationship Id="rId2" Type="http://schemas.openxmlformats.org/officeDocument/2006/relationships/image" Target="../media/image22.png"/><Relationship Id="rId1" Type="http://schemas.openxmlformats.org/officeDocument/2006/relationships/slideLayout" Target="../slideLayouts/slideLayout8.xml"/><Relationship Id="rId6" Type="http://schemas.openxmlformats.org/officeDocument/2006/relationships/chart" Target="../charts/chart12.xml"/><Relationship Id="rId5" Type="http://schemas.openxmlformats.org/officeDocument/2006/relationships/image" Target="../media/image30.svg"/><Relationship Id="rId4" Type="http://schemas.openxmlformats.org/officeDocument/2006/relationships/image" Target="../media/image2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sv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svg"/><Relationship Id="rId11" Type="http://schemas.openxmlformats.org/officeDocument/2006/relationships/image" Target="../media/image9.png"/><Relationship Id="rId5" Type="http://schemas.openxmlformats.org/officeDocument/2006/relationships/image" Target="../media/image3.png"/><Relationship Id="rId10" Type="http://schemas.openxmlformats.org/officeDocument/2006/relationships/image" Target="../media/image8.svg"/><Relationship Id="rId4" Type="http://schemas.openxmlformats.org/officeDocument/2006/relationships/image" Target="../media/image2.svg"/><Relationship Id="rId9" Type="http://schemas.openxmlformats.org/officeDocument/2006/relationships/image" Target="../media/image7.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16.svg"/><Relationship Id="rId13" Type="http://schemas.openxmlformats.org/officeDocument/2006/relationships/image" Target="../media/image21.png"/><Relationship Id="rId3" Type="http://schemas.openxmlformats.org/officeDocument/2006/relationships/image" Target="../media/image11.png"/><Relationship Id="rId7" Type="http://schemas.openxmlformats.org/officeDocument/2006/relationships/image" Target="../media/image15.png"/><Relationship Id="rId12" Type="http://schemas.openxmlformats.org/officeDocument/2006/relationships/image" Target="../media/image20.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14.svg"/><Relationship Id="rId11" Type="http://schemas.openxmlformats.org/officeDocument/2006/relationships/image" Target="../media/image19.png"/><Relationship Id="rId5" Type="http://schemas.openxmlformats.org/officeDocument/2006/relationships/image" Target="../media/image13.png"/><Relationship Id="rId10" Type="http://schemas.openxmlformats.org/officeDocument/2006/relationships/image" Target="../media/image18.svg"/><Relationship Id="rId4" Type="http://schemas.openxmlformats.org/officeDocument/2006/relationships/image" Target="../media/image12.svg"/><Relationship Id="rId9" Type="http://schemas.openxmlformats.org/officeDocument/2006/relationships/image" Target="../media/image17.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slide" Target="slide10.xml"/><Relationship Id="rId2" Type="http://schemas.openxmlformats.org/officeDocument/2006/relationships/slide" Target="slide9.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8" Type="http://schemas.openxmlformats.org/officeDocument/2006/relationships/image" Target="../media/image26.png"/><Relationship Id="rId3" Type="http://schemas.openxmlformats.org/officeDocument/2006/relationships/image" Target="../media/image22.png"/><Relationship Id="rId7"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8.xml"/><Relationship Id="rId6" Type="http://schemas.openxmlformats.org/officeDocument/2006/relationships/image" Target="../media/image25.svg"/><Relationship Id="rId5" Type="http://schemas.openxmlformats.org/officeDocument/2006/relationships/image" Target="../media/image24.png"/><Relationship Id="rId4" Type="http://schemas.openxmlformats.org/officeDocument/2006/relationships/image" Target="../media/image23.svg"/><Relationship Id="rId9" Type="http://schemas.openxmlformats.org/officeDocument/2006/relationships/image" Target="../media/image27.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6FE9C923-1183-420F-B14C-A38385BA2B1C}"/>
              </a:ext>
            </a:extLst>
          </p:cNvPr>
          <p:cNvSpPr txBox="1">
            <a:spLocks/>
          </p:cNvSpPr>
          <p:nvPr/>
        </p:nvSpPr>
        <p:spPr>
          <a:xfrm>
            <a:off x="1606062" y="1213304"/>
            <a:ext cx="9144000" cy="2599784"/>
          </a:xfrm>
          <a:prstGeom prst="rect">
            <a:avLst/>
          </a:prstGeom>
        </p:spPr>
        <p:txBody>
          <a:bodyPr vert="horz" lIns="91440" tIns="45720" rIns="91440" bIns="45720" rtlCol="0" anchor="b">
            <a:normAutofit fontScale="90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br>
              <a:rPr lang="en-GB" sz="4000" dirty="0">
                <a:solidFill>
                  <a:schemeClr val="bg1"/>
                </a:solidFill>
              </a:rPr>
            </a:br>
            <a:br>
              <a:rPr lang="en-GB" sz="4000" dirty="0">
                <a:solidFill>
                  <a:schemeClr val="bg1"/>
                </a:solidFill>
              </a:rPr>
            </a:br>
            <a:br>
              <a:rPr lang="en-GB" sz="4000" dirty="0">
                <a:solidFill>
                  <a:schemeClr val="bg1"/>
                </a:solidFill>
              </a:rPr>
            </a:br>
            <a:r>
              <a:rPr lang="en-GB" sz="4400" dirty="0">
                <a:solidFill>
                  <a:schemeClr val="bg1"/>
                </a:solidFill>
              </a:rPr>
              <a:t>Havant Borough Council</a:t>
            </a:r>
            <a:br>
              <a:rPr lang="en-GB" dirty="0">
                <a:solidFill>
                  <a:schemeClr val="bg1"/>
                </a:solidFill>
              </a:rPr>
            </a:br>
            <a:r>
              <a:rPr lang="en-GB" sz="6700" dirty="0">
                <a:solidFill>
                  <a:schemeClr val="bg1"/>
                </a:solidFill>
              </a:rPr>
              <a:t>Performance Report </a:t>
            </a:r>
            <a:endParaRPr lang="en-GB" dirty="0">
              <a:solidFill>
                <a:schemeClr val="bg1"/>
              </a:solidFill>
            </a:endParaRPr>
          </a:p>
        </p:txBody>
      </p:sp>
      <p:sp>
        <p:nvSpPr>
          <p:cNvPr id="5" name="Subtitle 2">
            <a:extLst>
              <a:ext uri="{FF2B5EF4-FFF2-40B4-BE49-F238E27FC236}">
                <a16:creationId xmlns:a16="http://schemas.microsoft.com/office/drawing/2014/main" id="{AB9FE6D0-D6FB-4B81-A142-18700905ABC8}"/>
              </a:ext>
            </a:extLst>
          </p:cNvPr>
          <p:cNvSpPr txBox="1">
            <a:spLocks/>
          </p:cNvSpPr>
          <p:nvPr/>
        </p:nvSpPr>
        <p:spPr>
          <a:xfrm>
            <a:off x="1606062" y="3988934"/>
            <a:ext cx="9144000" cy="1655762"/>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4000" dirty="0">
                <a:solidFill>
                  <a:schemeClr val="tx1">
                    <a:lumMod val="50000"/>
                  </a:schemeClr>
                </a:solidFill>
              </a:rPr>
              <a:t>Q3 2021-22</a:t>
            </a:r>
          </a:p>
          <a:p>
            <a:r>
              <a:rPr lang="en-GB" sz="4000" dirty="0">
                <a:solidFill>
                  <a:schemeClr val="tx1">
                    <a:lumMod val="50000"/>
                  </a:schemeClr>
                </a:solidFill>
              </a:rPr>
              <a:t>V1</a:t>
            </a:r>
          </a:p>
        </p:txBody>
      </p:sp>
    </p:spTree>
    <p:extLst>
      <p:ext uri="{BB962C8B-B14F-4D97-AF65-F5344CB8AC3E}">
        <p14:creationId xmlns:p14="http://schemas.microsoft.com/office/powerpoint/2010/main" val="30672727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Speech Bubble: Rectangle with Corners Rounded 16">
            <a:extLst>
              <a:ext uri="{FF2B5EF4-FFF2-40B4-BE49-F238E27FC236}">
                <a16:creationId xmlns:a16="http://schemas.microsoft.com/office/drawing/2014/main" id="{1EF32521-1FD1-42B5-8BC8-579FE87C4E09}"/>
              </a:ext>
            </a:extLst>
          </p:cNvPr>
          <p:cNvSpPr/>
          <p:nvPr/>
        </p:nvSpPr>
        <p:spPr>
          <a:xfrm>
            <a:off x="5576138" y="1856728"/>
            <a:ext cx="1455242" cy="955603"/>
          </a:xfrm>
          <a:prstGeom prst="wedgeRoundRectCallout">
            <a:avLst>
              <a:gd name="adj1" fmla="val -41122"/>
              <a:gd name="adj2" fmla="val 229644"/>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1200" dirty="0"/>
              <a:t>A small number of complex EIRs have affected performance in Q3</a:t>
            </a:r>
            <a:endParaRPr lang="en-GB" sz="1200" dirty="0">
              <a:cs typeface="Calibri"/>
            </a:endParaRPr>
          </a:p>
        </p:txBody>
      </p:sp>
      <p:sp>
        <p:nvSpPr>
          <p:cNvPr id="4" name="Title 3">
            <a:extLst>
              <a:ext uri="{FF2B5EF4-FFF2-40B4-BE49-F238E27FC236}">
                <a16:creationId xmlns:a16="http://schemas.microsoft.com/office/drawing/2014/main" id="{E46BFEF9-BE2F-4B81-8213-03545CA78071}"/>
              </a:ext>
            </a:extLst>
          </p:cNvPr>
          <p:cNvSpPr>
            <a:spLocks noGrp="1"/>
          </p:cNvSpPr>
          <p:nvPr>
            <p:ph type="title"/>
          </p:nvPr>
        </p:nvSpPr>
        <p:spPr>
          <a:xfrm>
            <a:off x="317639" y="391670"/>
            <a:ext cx="7046232" cy="761167"/>
          </a:xfrm>
        </p:spPr>
        <p:txBody>
          <a:bodyPr>
            <a:normAutofit fontScale="90000"/>
          </a:bodyPr>
          <a:lstStyle/>
          <a:p>
            <a:r>
              <a:rPr lang="en-GB" sz="4400">
                <a:solidFill>
                  <a:schemeClr val="bg1"/>
                </a:solidFill>
              </a:rPr>
              <a:t>Programmes, Redesign &amp; Quality</a:t>
            </a:r>
            <a:br>
              <a:rPr lang="en-GB" sz="3600">
                <a:solidFill>
                  <a:schemeClr val="bg1"/>
                </a:solidFill>
              </a:rPr>
            </a:br>
            <a:r>
              <a:rPr lang="en-GB" sz="2200" i="1">
                <a:solidFill>
                  <a:schemeClr val="bg1"/>
                </a:solidFill>
              </a:rPr>
              <a:t>Head of Service: Sue Parker</a:t>
            </a:r>
            <a:endParaRPr lang="en-GB" sz="3600" i="1">
              <a:solidFill>
                <a:schemeClr val="bg1"/>
              </a:solidFill>
            </a:endParaRPr>
          </a:p>
        </p:txBody>
      </p:sp>
      <p:sp>
        <p:nvSpPr>
          <p:cNvPr id="6" name="Text Placeholder 5">
            <a:extLst>
              <a:ext uri="{FF2B5EF4-FFF2-40B4-BE49-F238E27FC236}">
                <a16:creationId xmlns:a16="http://schemas.microsoft.com/office/drawing/2014/main" id="{253DE121-556D-4D85-8FA9-50005F1DF1E0}"/>
              </a:ext>
            </a:extLst>
          </p:cNvPr>
          <p:cNvSpPr>
            <a:spLocks noGrp="1"/>
          </p:cNvSpPr>
          <p:nvPr>
            <p:ph type="body" sz="half" idx="2"/>
          </p:nvPr>
        </p:nvSpPr>
        <p:spPr>
          <a:xfrm>
            <a:off x="317639" y="1169081"/>
            <a:ext cx="6815360" cy="761166"/>
          </a:xfrm>
        </p:spPr>
        <p:txBody>
          <a:bodyPr>
            <a:normAutofit/>
          </a:bodyPr>
          <a:lstStyle/>
          <a:p>
            <a:r>
              <a:rPr lang="en-GB" sz="1800">
                <a:solidFill>
                  <a:schemeClr val="bg1"/>
                </a:solidFill>
              </a:rPr>
              <a:t>Incorporating:</a:t>
            </a:r>
            <a:br>
              <a:rPr lang="en-GB" sz="1800">
                <a:solidFill>
                  <a:schemeClr val="bg1"/>
                </a:solidFill>
              </a:rPr>
            </a:br>
            <a:r>
              <a:rPr lang="en-GB" sz="1400">
                <a:solidFill>
                  <a:schemeClr val="bg1"/>
                </a:solidFill>
              </a:rPr>
              <a:t>Business Solutions Unit, Digital Design, Information Governance, Governance Hub, Effective Working, Facilities Management</a:t>
            </a:r>
          </a:p>
        </p:txBody>
      </p:sp>
      <p:graphicFrame>
        <p:nvGraphicFramePr>
          <p:cNvPr id="14" name="Table 14">
            <a:extLst>
              <a:ext uri="{FF2B5EF4-FFF2-40B4-BE49-F238E27FC236}">
                <a16:creationId xmlns:a16="http://schemas.microsoft.com/office/drawing/2014/main" id="{334408DE-5A57-4A9C-8447-611B88A4D4EF}"/>
              </a:ext>
            </a:extLst>
          </p:cNvPr>
          <p:cNvGraphicFramePr>
            <a:graphicFrameLocks noGrp="1"/>
          </p:cNvGraphicFramePr>
          <p:nvPr>
            <p:extLst>
              <p:ext uri="{D42A27DB-BD31-4B8C-83A1-F6EECF244321}">
                <p14:modId xmlns:p14="http://schemas.microsoft.com/office/powerpoint/2010/main" val="3893404949"/>
              </p:ext>
            </p:extLst>
          </p:nvPr>
        </p:nvGraphicFramePr>
        <p:xfrm>
          <a:off x="239335" y="2885850"/>
          <a:ext cx="5663908" cy="3050008"/>
        </p:xfrm>
        <a:graphic>
          <a:graphicData uri="http://schemas.openxmlformats.org/drawingml/2006/table">
            <a:tbl>
              <a:tblPr firstRow="1" bandRow="1">
                <a:tableStyleId>{9D7B26C5-4107-4FEC-AEDC-1716B250A1EF}</a:tableStyleId>
              </a:tblPr>
              <a:tblGrid>
                <a:gridCol w="2619374">
                  <a:extLst>
                    <a:ext uri="{9D8B030D-6E8A-4147-A177-3AD203B41FA5}">
                      <a16:colId xmlns:a16="http://schemas.microsoft.com/office/drawing/2014/main" val="1632953638"/>
                    </a:ext>
                  </a:extLst>
                </a:gridCol>
                <a:gridCol w="773906">
                  <a:extLst>
                    <a:ext uri="{9D8B030D-6E8A-4147-A177-3AD203B41FA5}">
                      <a16:colId xmlns:a16="http://schemas.microsoft.com/office/drawing/2014/main" val="3276194889"/>
                    </a:ext>
                  </a:extLst>
                </a:gridCol>
                <a:gridCol w="821528">
                  <a:extLst>
                    <a:ext uri="{9D8B030D-6E8A-4147-A177-3AD203B41FA5}">
                      <a16:colId xmlns:a16="http://schemas.microsoft.com/office/drawing/2014/main" val="3436727633"/>
                    </a:ext>
                  </a:extLst>
                </a:gridCol>
                <a:gridCol w="714374">
                  <a:extLst>
                    <a:ext uri="{9D8B030D-6E8A-4147-A177-3AD203B41FA5}">
                      <a16:colId xmlns:a16="http://schemas.microsoft.com/office/drawing/2014/main" val="826495651"/>
                    </a:ext>
                  </a:extLst>
                </a:gridCol>
                <a:gridCol w="734726">
                  <a:extLst>
                    <a:ext uri="{9D8B030D-6E8A-4147-A177-3AD203B41FA5}">
                      <a16:colId xmlns:a16="http://schemas.microsoft.com/office/drawing/2014/main" val="1465806381"/>
                    </a:ext>
                  </a:extLst>
                </a:gridCol>
              </a:tblGrid>
              <a:tr h="371578">
                <a:tc>
                  <a:txBody>
                    <a:bodyPr/>
                    <a:lstStyle/>
                    <a:p>
                      <a:r>
                        <a:rPr lang="en-GB">
                          <a:solidFill>
                            <a:schemeClr val="bg1"/>
                          </a:solidFill>
                        </a:rPr>
                        <a:t>Indicator</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a:r>
                        <a:rPr lang="en-GB" sz="1600">
                          <a:solidFill>
                            <a:schemeClr val="bg1"/>
                          </a:solidFill>
                        </a:rPr>
                        <a:t>Target</a:t>
                      </a:r>
                      <a:endParaRPr lang="en-GB">
                        <a:solidFill>
                          <a:schemeClr val="bg1"/>
                        </a:solidFill>
                      </a:endParaRP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a:r>
                        <a:rPr lang="en-GB">
                          <a:solidFill>
                            <a:schemeClr val="bg1"/>
                          </a:solidFill>
                        </a:rPr>
                        <a:t>Q1</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a:r>
                        <a:rPr lang="en-GB">
                          <a:solidFill>
                            <a:schemeClr val="bg1"/>
                          </a:solidFill>
                        </a:rPr>
                        <a:t>Q2</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a:r>
                        <a:rPr lang="en-GB">
                          <a:solidFill>
                            <a:schemeClr val="bg1"/>
                          </a:solidFill>
                        </a:rPr>
                        <a:t>Q3</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2704123125"/>
                  </a:ext>
                </a:extLst>
              </a:tr>
              <a:tr h="371578">
                <a:tc>
                  <a:txBody>
                    <a:bodyPr/>
                    <a:lstStyle/>
                    <a:p>
                      <a:pPr algn="l" fontAlgn="ctr"/>
                      <a:r>
                        <a:rPr lang="en-GB" sz="1100" u="none" strike="noStrike">
                          <a:solidFill>
                            <a:schemeClr val="bg1"/>
                          </a:solidFill>
                          <a:effectLst/>
                        </a:rPr>
                        <a:t>Freedom of Information - number of requests received</a:t>
                      </a:r>
                      <a:endParaRPr lang="en-GB" sz="1100" b="0" i="0" u="none" strike="noStrike">
                        <a:solidFill>
                          <a:schemeClr val="bg1"/>
                        </a:solidFill>
                        <a:effectLst/>
                        <a:latin typeface="Calibri" panose="020F0502020204030204" pitchFamily="34" charset="0"/>
                      </a:endParaRP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100" u="none" strike="noStrike">
                          <a:solidFill>
                            <a:schemeClr val="bg1"/>
                          </a:solidFill>
                          <a:effectLst/>
                        </a:rPr>
                        <a:t>N/A</a:t>
                      </a:r>
                      <a:endParaRPr lang="en-GB" sz="1100" b="0" i="0" u="none" strike="noStrike">
                        <a:solidFill>
                          <a:schemeClr val="bg1"/>
                        </a:solidFill>
                        <a:effectLst/>
                        <a:latin typeface="Calibri" panose="020F0502020204030204" pitchFamily="34" charset="0"/>
                      </a:endParaRP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a:r>
                        <a:rPr lang="en-GB" b="0">
                          <a:solidFill>
                            <a:schemeClr val="bg1"/>
                          </a:solidFill>
                        </a:rPr>
                        <a:t>126</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a:r>
                        <a:rPr lang="en-GB" b="0">
                          <a:solidFill>
                            <a:schemeClr val="bg1"/>
                          </a:solidFill>
                        </a:rPr>
                        <a:t>119</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lvl="0" algn="ctr">
                        <a:buNone/>
                      </a:pPr>
                      <a:r>
                        <a:rPr lang="en-GB" b="0" dirty="0">
                          <a:solidFill>
                            <a:schemeClr val="bg1"/>
                          </a:solidFill>
                        </a:rPr>
                        <a:t>110</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3306574853"/>
                  </a:ext>
                </a:extLst>
              </a:tr>
              <a:tr h="371578">
                <a:tc>
                  <a:txBody>
                    <a:bodyPr/>
                    <a:lstStyle/>
                    <a:p>
                      <a:pPr algn="l" fontAlgn="ctr"/>
                      <a:r>
                        <a:rPr lang="en-GB" sz="1100" u="none" strike="noStrike">
                          <a:solidFill>
                            <a:schemeClr val="bg1"/>
                          </a:solidFill>
                          <a:effectLst/>
                        </a:rPr>
                        <a:t>Freedom of Information - requests completed within 20 day statutory deadline (%)</a:t>
                      </a:r>
                      <a:endParaRPr lang="en-GB" sz="1100" b="0" i="0" u="none" strike="noStrike">
                        <a:solidFill>
                          <a:schemeClr val="bg1"/>
                        </a:solidFill>
                        <a:effectLst/>
                        <a:latin typeface="Calibri" panose="020F0502020204030204" pitchFamily="34" charset="0"/>
                      </a:endParaRP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100" u="none" strike="noStrike">
                          <a:solidFill>
                            <a:schemeClr val="bg1"/>
                          </a:solidFill>
                          <a:effectLst/>
                        </a:rPr>
                        <a:t>above 95%</a:t>
                      </a:r>
                      <a:endParaRPr lang="en-GB" sz="1100" b="0" i="0" u="none" strike="noStrike">
                        <a:solidFill>
                          <a:schemeClr val="bg1"/>
                        </a:solidFill>
                        <a:effectLst/>
                        <a:latin typeface="Calibri" panose="020F0502020204030204" pitchFamily="34" charset="0"/>
                      </a:endParaRP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a:r>
                        <a:rPr lang="en-GB" b="0">
                          <a:solidFill>
                            <a:schemeClr val="accent6"/>
                          </a:solidFill>
                        </a:rPr>
                        <a:t>95%</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a:r>
                        <a:rPr lang="en-GB" b="0">
                          <a:solidFill>
                            <a:schemeClr val="accent6"/>
                          </a:solidFill>
                        </a:rPr>
                        <a:t>96%</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lvl="0" algn="ctr">
                        <a:buNone/>
                      </a:pPr>
                      <a:r>
                        <a:rPr lang="en-GB" sz="1800" b="0" kern="1200" noProof="0">
                          <a:solidFill>
                            <a:schemeClr val="accent6"/>
                          </a:solidFill>
                          <a:latin typeface="+mn-lt"/>
                          <a:ea typeface="+mn-ea"/>
                          <a:cs typeface="+mn-cs"/>
                        </a:rPr>
                        <a:t>95%</a:t>
                      </a:r>
                      <a:endParaRPr lang="en-GB" sz="1800" b="0" kern="1200">
                        <a:solidFill>
                          <a:schemeClr val="accent6"/>
                        </a:solidFill>
                        <a:latin typeface="+mn-lt"/>
                        <a:ea typeface="+mn-ea"/>
                        <a:cs typeface="+mn-cs"/>
                      </a:endParaRP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439508258"/>
                  </a:ext>
                </a:extLst>
              </a:tr>
              <a:tr h="371578">
                <a:tc>
                  <a:txBody>
                    <a:bodyPr/>
                    <a:lstStyle/>
                    <a:p>
                      <a:pPr algn="l" fontAlgn="ctr"/>
                      <a:r>
                        <a:rPr lang="en-GB" sz="1100" u="none" strike="noStrike">
                          <a:solidFill>
                            <a:schemeClr val="bg1"/>
                          </a:solidFill>
                          <a:effectLst/>
                        </a:rPr>
                        <a:t>Environmental Information Regulations - number of requests received</a:t>
                      </a:r>
                      <a:endParaRPr lang="en-GB" sz="1100" b="0" i="0" u="none" strike="noStrike">
                        <a:solidFill>
                          <a:schemeClr val="bg1"/>
                        </a:solidFill>
                        <a:effectLst/>
                        <a:latin typeface="Calibri" panose="020F0502020204030204" pitchFamily="34" charset="0"/>
                      </a:endParaRP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100" u="none" strike="noStrike">
                          <a:solidFill>
                            <a:schemeClr val="bg1"/>
                          </a:solidFill>
                          <a:effectLst/>
                        </a:rPr>
                        <a:t>N/A</a:t>
                      </a:r>
                      <a:endParaRPr lang="en-GB" sz="1100" b="0" i="0" u="none" strike="noStrike">
                        <a:solidFill>
                          <a:schemeClr val="bg1"/>
                        </a:solidFill>
                        <a:effectLst/>
                        <a:latin typeface="Calibri" panose="020F0502020204030204" pitchFamily="34" charset="0"/>
                      </a:endParaRP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a:r>
                        <a:rPr lang="en-GB" b="0">
                          <a:solidFill>
                            <a:schemeClr val="bg1"/>
                          </a:solidFill>
                        </a:rPr>
                        <a:t>26</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a:r>
                        <a:rPr lang="en-GB" b="0">
                          <a:solidFill>
                            <a:schemeClr val="bg1"/>
                          </a:solidFill>
                        </a:rPr>
                        <a:t>37</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lvl="0" algn="ctr">
                        <a:buNone/>
                      </a:pPr>
                      <a:r>
                        <a:rPr lang="en-GB" b="0">
                          <a:solidFill>
                            <a:schemeClr val="bg1"/>
                          </a:solidFill>
                        </a:rPr>
                        <a:t>32</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66022579"/>
                  </a:ext>
                </a:extLst>
              </a:tr>
              <a:tr h="396737">
                <a:tc>
                  <a:txBody>
                    <a:bodyPr/>
                    <a:lstStyle/>
                    <a:p>
                      <a:pPr algn="l" fontAlgn="ctr"/>
                      <a:r>
                        <a:rPr lang="en-GB" sz="1100" u="none" strike="noStrike">
                          <a:solidFill>
                            <a:schemeClr val="bg1"/>
                          </a:solidFill>
                          <a:effectLst/>
                        </a:rPr>
                        <a:t>Environmental Information Regulations - requests completed within 20 day statutory deadline (%)</a:t>
                      </a:r>
                      <a:endParaRPr lang="en-GB" sz="1100" b="0" i="0" u="none" strike="noStrike">
                        <a:solidFill>
                          <a:schemeClr val="bg1"/>
                        </a:solidFill>
                        <a:effectLst/>
                        <a:latin typeface="Calibri" panose="020F0502020204030204" pitchFamily="34" charset="0"/>
                      </a:endParaRP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100" u="none" strike="noStrike">
                          <a:solidFill>
                            <a:schemeClr val="bg1"/>
                          </a:solidFill>
                          <a:effectLst/>
                        </a:rPr>
                        <a:t>above 95%</a:t>
                      </a:r>
                      <a:endParaRPr lang="en-GB" sz="1100" b="0" i="0" u="none" strike="noStrike">
                        <a:solidFill>
                          <a:schemeClr val="bg1"/>
                        </a:solidFill>
                        <a:effectLst/>
                        <a:latin typeface="Calibri" panose="020F0502020204030204" pitchFamily="34" charset="0"/>
                      </a:endParaRP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a:r>
                        <a:rPr lang="en-GB" b="0">
                          <a:solidFill>
                            <a:schemeClr val="accent6"/>
                          </a:solidFill>
                        </a:rPr>
                        <a:t>100%</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a:r>
                        <a:rPr lang="en-GB" b="0">
                          <a:solidFill>
                            <a:schemeClr val="accent4"/>
                          </a:solidFill>
                        </a:rPr>
                        <a:t>84%</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lvl="0" algn="ctr">
                        <a:buNone/>
                      </a:pPr>
                      <a:r>
                        <a:rPr lang="en-GB" sz="1800" b="0" i="0" u="none" strike="noStrike" noProof="0">
                          <a:solidFill>
                            <a:schemeClr val="accent6"/>
                          </a:solidFill>
                          <a:latin typeface="Calibri"/>
                        </a:rPr>
                        <a:t>94%</a:t>
                      </a:r>
                      <a:endParaRPr lang="en-GB" b="1">
                        <a:solidFill>
                          <a:schemeClr val="accent6"/>
                        </a:solidFill>
                      </a:endParaRP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1115514069"/>
                  </a:ext>
                </a:extLst>
              </a:tr>
              <a:tr h="371578">
                <a:tc>
                  <a:txBody>
                    <a:bodyPr/>
                    <a:lstStyle/>
                    <a:p>
                      <a:pPr algn="l" fontAlgn="ctr"/>
                      <a:r>
                        <a:rPr lang="en-GB" sz="1100" u="none" strike="noStrike">
                          <a:solidFill>
                            <a:schemeClr val="bg1"/>
                          </a:solidFill>
                          <a:effectLst/>
                        </a:rPr>
                        <a:t>Subject Access Requests - number of requests received</a:t>
                      </a:r>
                      <a:endParaRPr lang="en-GB" sz="1100" b="0" i="0" u="none" strike="noStrike">
                        <a:solidFill>
                          <a:schemeClr val="bg1"/>
                        </a:solidFill>
                        <a:effectLst/>
                        <a:latin typeface="Calibri" panose="020F0502020204030204" pitchFamily="34" charset="0"/>
                      </a:endParaRP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100" u="none" strike="noStrike">
                          <a:solidFill>
                            <a:schemeClr val="bg1"/>
                          </a:solidFill>
                          <a:effectLst/>
                        </a:rPr>
                        <a:t>N/A</a:t>
                      </a:r>
                      <a:endParaRPr lang="en-GB" sz="1100" b="0" i="0" u="none" strike="noStrike">
                        <a:solidFill>
                          <a:schemeClr val="bg1"/>
                        </a:solidFill>
                        <a:effectLst/>
                        <a:latin typeface="Calibri" panose="020F0502020204030204" pitchFamily="34" charset="0"/>
                      </a:endParaRP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a:r>
                        <a:rPr lang="en-GB" b="0">
                          <a:solidFill>
                            <a:schemeClr val="bg1"/>
                          </a:solidFill>
                        </a:rPr>
                        <a:t>4</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a:r>
                        <a:rPr lang="en-GB" b="0">
                          <a:solidFill>
                            <a:schemeClr val="bg1"/>
                          </a:solidFill>
                        </a:rPr>
                        <a:t>3</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lvl="0" algn="ctr">
                        <a:buNone/>
                      </a:pPr>
                      <a:r>
                        <a:rPr lang="en-GB" b="1">
                          <a:solidFill>
                            <a:schemeClr val="bg1"/>
                          </a:solidFill>
                        </a:rPr>
                        <a:t>3</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3654311373"/>
                  </a:ext>
                </a:extLst>
              </a:tr>
              <a:tr h="396737">
                <a:tc>
                  <a:txBody>
                    <a:bodyPr/>
                    <a:lstStyle/>
                    <a:p>
                      <a:pPr algn="l" fontAlgn="ctr"/>
                      <a:r>
                        <a:rPr lang="en-GB" sz="1100" u="none" strike="noStrike">
                          <a:solidFill>
                            <a:schemeClr val="bg1"/>
                          </a:solidFill>
                          <a:effectLst/>
                        </a:rPr>
                        <a:t>Subject Access Requests - requests completed within statutory deadline of one month (%)</a:t>
                      </a:r>
                      <a:endParaRPr lang="en-GB" sz="1100" b="0" i="0" u="none" strike="noStrike">
                        <a:solidFill>
                          <a:schemeClr val="bg1"/>
                        </a:solidFill>
                        <a:effectLst/>
                        <a:latin typeface="Calibri" panose="020F0502020204030204" pitchFamily="34" charset="0"/>
                      </a:endParaRP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100" u="none" strike="noStrike">
                          <a:solidFill>
                            <a:schemeClr val="bg1"/>
                          </a:solidFill>
                          <a:effectLst/>
                        </a:rPr>
                        <a:t>above 95%</a:t>
                      </a:r>
                      <a:endParaRPr lang="en-GB" sz="1100" b="0" i="0" u="none" strike="noStrike">
                        <a:solidFill>
                          <a:schemeClr val="bg1"/>
                        </a:solidFill>
                        <a:effectLst/>
                        <a:latin typeface="Calibri" panose="020F0502020204030204" pitchFamily="34" charset="0"/>
                      </a:endParaRP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a:r>
                        <a:rPr lang="en-GB" b="0">
                          <a:solidFill>
                            <a:schemeClr val="accent4"/>
                          </a:solidFill>
                        </a:rPr>
                        <a:t>75%</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a:r>
                        <a:rPr lang="en-GB" b="0">
                          <a:solidFill>
                            <a:schemeClr val="accent6"/>
                          </a:solidFill>
                        </a:rPr>
                        <a:t>100%</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lvl="0" algn="ctr">
                        <a:buNone/>
                      </a:pPr>
                      <a:r>
                        <a:rPr lang="en-GB" b="0" dirty="0">
                          <a:solidFill>
                            <a:schemeClr val="accent6"/>
                          </a:solidFill>
                        </a:rPr>
                        <a:t>100%</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2174364672"/>
                  </a:ext>
                </a:extLst>
              </a:tr>
            </a:tbl>
          </a:graphicData>
        </a:graphic>
      </p:graphicFrame>
      <p:sp>
        <p:nvSpPr>
          <p:cNvPr id="16" name="Title 3">
            <a:extLst>
              <a:ext uri="{FF2B5EF4-FFF2-40B4-BE49-F238E27FC236}">
                <a16:creationId xmlns:a16="http://schemas.microsoft.com/office/drawing/2014/main" id="{717368DC-B5D9-49D4-BFFB-042C9856ED44}"/>
              </a:ext>
            </a:extLst>
          </p:cNvPr>
          <p:cNvSpPr txBox="1">
            <a:spLocks/>
          </p:cNvSpPr>
          <p:nvPr/>
        </p:nvSpPr>
        <p:spPr>
          <a:xfrm>
            <a:off x="1055822" y="1759536"/>
            <a:ext cx="4376607" cy="886828"/>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GB" sz="2800">
                <a:solidFill>
                  <a:schemeClr val="bg1"/>
                </a:solidFill>
              </a:rPr>
              <a:t>Key Performance Indicators</a:t>
            </a:r>
          </a:p>
        </p:txBody>
      </p:sp>
      <p:pic>
        <p:nvPicPr>
          <p:cNvPr id="24" name="Graphic 23" descr="Upward trend">
            <a:extLst>
              <a:ext uri="{FF2B5EF4-FFF2-40B4-BE49-F238E27FC236}">
                <a16:creationId xmlns:a16="http://schemas.microsoft.com/office/drawing/2014/main" id="{BFB06D05-ABF4-4CE0-82F5-C1744C6C383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39335" y="1855968"/>
            <a:ext cx="914400" cy="914400"/>
          </a:xfrm>
          <a:prstGeom prst="rect">
            <a:avLst/>
          </a:prstGeom>
        </p:spPr>
      </p:pic>
      <p:pic>
        <p:nvPicPr>
          <p:cNvPr id="13" name="Graphic 12" descr="Coins">
            <a:extLst>
              <a:ext uri="{FF2B5EF4-FFF2-40B4-BE49-F238E27FC236}">
                <a16:creationId xmlns:a16="http://schemas.microsoft.com/office/drawing/2014/main" id="{B41577B8-1AA5-41F7-8CB6-D967BA0AAEC4}"/>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7789418" y="35520"/>
            <a:ext cx="914400" cy="914400"/>
          </a:xfrm>
          <a:prstGeom prst="rect">
            <a:avLst/>
          </a:prstGeom>
        </p:spPr>
      </p:pic>
      <p:sp>
        <p:nvSpPr>
          <p:cNvPr id="20" name="TextBox 19">
            <a:extLst>
              <a:ext uri="{FF2B5EF4-FFF2-40B4-BE49-F238E27FC236}">
                <a16:creationId xmlns:a16="http://schemas.microsoft.com/office/drawing/2014/main" id="{1D45AA92-A2C6-41B6-A4D7-7A90C44CE6FE}"/>
              </a:ext>
            </a:extLst>
          </p:cNvPr>
          <p:cNvSpPr txBox="1"/>
          <p:nvPr/>
        </p:nvSpPr>
        <p:spPr>
          <a:xfrm>
            <a:off x="8688883" y="623243"/>
            <a:ext cx="3477008" cy="338554"/>
          </a:xfrm>
          <a:prstGeom prst="rect">
            <a:avLst/>
          </a:prstGeom>
          <a:noFill/>
        </p:spPr>
        <p:txBody>
          <a:bodyPr wrap="square" rtlCol="0">
            <a:spAutoFit/>
          </a:bodyPr>
          <a:lstStyle/>
          <a:p>
            <a:r>
              <a:rPr lang="en-GB" sz="1600" dirty="0">
                <a:solidFill>
                  <a:schemeClr val="accent6"/>
                </a:solidFill>
              </a:rPr>
              <a:t>No variance</a:t>
            </a:r>
          </a:p>
        </p:txBody>
      </p:sp>
      <p:sp>
        <p:nvSpPr>
          <p:cNvPr id="22" name="Title 3">
            <a:extLst>
              <a:ext uri="{FF2B5EF4-FFF2-40B4-BE49-F238E27FC236}">
                <a16:creationId xmlns:a16="http://schemas.microsoft.com/office/drawing/2014/main" id="{4A921600-235A-45DD-A14E-835A4CA1CCEC}"/>
              </a:ext>
            </a:extLst>
          </p:cNvPr>
          <p:cNvSpPr txBox="1">
            <a:spLocks/>
          </p:cNvSpPr>
          <p:nvPr/>
        </p:nvSpPr>
        <p:spPr>
          <a:xfrm>
            <a:off x="8688883" y="57410"/>
            <a:ext cx="5171433" cy="663590"/>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GB" sz="2800">
                <a:solidFill>
                  <a:schemeClr val="bg1"/>
                </a:solidFill>
              </a:rPr>
              <a:t>Budget variance in Q3</a:t>
            </a:r>
          </a:p>
        </p:txBody>
      </p:sp>
      <p:graphicFrame>
        <p:nvGraphicFramePr>
          <p:cNvPr id="23" name="Chart 22">
            <a:extLst>
              <a:ext uri="{FF2B5EF4-FFF2-40B4-BE49-F238E27FC236}">
                <a16:creationId xmlns:a16="http://schemas.microsoft.com/office/drawing/2014/main" id="{AA2FF1AE-9279-4C76-A7C8-B6B9A5C43BF5}"/>
              </a:ext>
            </a:extLst>
          </p:cNvPr>
          <p:cNvGraphicFramePr/>
          <p:nvPr>
            <p:extLst>
              <p:ext uri="{D42A27DB-BD31-4B8C-83A1-F6EECF244321}">
                <p14:modId xmlns:p14="http://schemas.microsoft.com/office/powerpoint/2010/main" val="3791286636"/>
              </p:ext>
            </p:extLst>
          </p:nvPr>
        </p:nvGraphicFramePr>
        <p:xfrm>
          <a:off x="7442175" y="1003330"/>
          <a:ext cx="4828129" cy="2622566"/>
        </p:xfrm>
        <a:graphic>
          <a:graphicData uri="http://schemas.openxmlformats.org/drawingml/2006/chart">
            <c:chart xmlns:c="http://schemas.openxmlformats.org/drawingml/2006/chart" xmlns:r="http://schemas.openxmlformats.org/officeDocument/2006/relationships" r:id="rId6"/>
          </a:graphicData>
        </a:graphic>
      </p:graphicFrame>
      <p:pic>
        <p:nvPicPr>
          <p:cNvPr id="11" name="Graphic 10" descr="Bullseye">
            <a:extLst>
              <a:ext uri="{FF2B5EF4-FFF2-40B4-BE49-F238E27FC236}">
                <a16:creationId xmlns:a16="http://schemas.microsoft.com/office/drawing/2014/main" id="{2911E89A-E91A-49C7-A8DA-6D61EDAC2A1A}"/>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5991180" y="3085780"/>
            <a:ext cx="599759" cy="599759"/>
          </a:xfrm>
          <a:prstGeom prst="rect">
            <a:avLst/>
          </a:prstGeom>
        </p:spPr>
      </p:pic>
      <p:graphicFrame>
        <p:nvGraphicFramePr>
          <p:cNvPr id="12" name="Table 7">
            <a:extLst>
              <a:ext uri="{FF2B5EF4-FFF2-40B4-BE49-F238E27FC236}">
                <a16:creationId xmlns:a16="http://schemas.microsoft.com/office/drawing/2014/main" id="{76B243BB-1E3C-41C3-B368-D70CB988EAAA}"/>
              </a:ext>
            </a:extLst>
          </p:cNvPr>
          <p:cNvGraphicFramePr>
            <a:graphicFrameLocks noGrp="1"/>
          </p:cNvGraphicFramePr>
          <p:nvPr>
            <p:ph idx="1"/>
            <p:extLst>
              <p:ext uri="{D42A27DB-BD31-4B8C-83A1-F6EECF244321}">
                <p14:modId xmlns:p14="http://schemas.microsoft.com/office/powerpoint/2010/main" val="2725077896"/>
              </p:ext>
            </p:extLst>
          </p:nvPr>
        </p:nvGraphicFramePr>
        <p:xfrm>
          <a:off x="5991180" y="3738949"/>
          <a:ext cx="6090555" cy="2745626"/>
        </p:xfrm>
        <a:graphic>
          <a:graphicData uri="http://schemas.openxmlformats.org/drawingml/2006/table">
            <a:tbl>
              <a:tblPr firstRow="1" bandRow="1">
                <a:tableStyleId>{5940675A-B579-460E-94D1-54222C63F5DA}</a:tableStyleId>
              </a:tblPr>
              <a:tblGrid>
                <a:gridCol w="846801">
                  <a:extLst>
                    <a:ext uri="{9D8B030D-6E8A-4147-A177-3AD203B41FA5}">
                      <a16:colId xmlns:a16="http://schemas.microsoft.com/office/drawing/2014/main" val="326531481"/>
                    </a:ext>
                  </a:extLst>
                </a:gridCol>
                <a:gridCol w="1163333">
                  <a:extLst>
                    <a:ext uri="{9D8B030D-6E8A-4147-A177-3AD203B41FA5}">
                      <a16:colId xmlns:a16="http://schemas.microsoft.com/office/drawing/2014/main" val="3995465828"/>
                    </a:ext>
                  </a:extLst>
                </a:gridCol>
                <a:gridCol w="423620">
                  <a:extLst>
                    <a:ext uri="{9D8B030D-6E8A-4147-A177-3AD203B41FA5}">
                      <a16:colId xmlns:a16="http://schemas.microsoft.com/office/drawing/2014/main" val="2282778523"/>
                    </a:ext>
                  </a:extLst>
                </a:gridCol>
                <a:gridCol w="423620">
                  <a:extLst>
                    <a:ext uri="{9D8B030D-6E8A-4147-A177-3AD203B41FA5}">
                      <a16:colId xmlns:a16="http://schemas.microsoft.com/office/drawing/2014/main" val="3614125569"/>
                    </a:ext>
                  </a:extLst>
                </a:gridCol>
                <a:gridCol w="2820282">
                  <a:extLst>
                    <a:ext uri="{9D8B030D-6E8A-4147-A177-3AD203B41FA5}">
                      <a16:colId xmlns:a16="http://schemas.microsoft.com/office/drawing/2014/main" val="3033096753"/>
                    </a:ext>
                  </a:extLst>
                </a:gridCol>
                <a:gridCol w="412899">
                  <a:extLst>
                    <a:ext uri="{9D8B030D-6E8A-4147-A177-3AD203B41FA5}">
                      <a16:colId xmlns:a16="http://schemas.microsoft.com/office/drawing/2014/main" val="4161796994"/>
                    </a:ext>
                  </a:extLst>
                </a:gridCol>
              </a:tblGrid>
              <a:tr h="461792">
                <a:tc>
                  <a:txBody>
                    <a:bodyPr/>
                    <a:lstStyle/>
                    <a:p>
                      <a:pPr algn="l"/>
                      <a:r>
                        <a:rPr lang="en-GB" sz="1400" b="1">
                          <a:solidFill>
                            <a:schemeClr val="bg1"/>
                          </a:solidFill>
                        </a:rPr>
                        <a:t>Project/</a:t>
                      </a:r>
                    </a:p>
                    <a:p>
                      <a:pPr algn="l"/>
                      <a:r>
                        <a:rPr lang="en-GB" sz="1400" b="1">
                          <a:solidFill>
                            <a:schemeClr val="bg1"/>
                          </a:solidFill>
                        </a:rPr>
                        <a:t>strategy</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600" b="1">
                          <a:solidFill>
                            <a:schemeClr val="bg1"/>
                          </a:solidFill>
                        </a:rPr>
                        <a:t>Outcome</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900" b="1">
                          <a:solidFill>
                            <a:schemeClr val="bg1"/>
                          </a:solidFill>
                        </a:rPr>
                        <a:t>Q1 RAG status</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900" b="1">
                          <a:solidFill>
                            <a:schemeClr val="bg1"/>
                          </a:solidFill>
                        </a:rPr>
                        <a:t>Q2 RAG status</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600" b="1">
                          <a:solidFill>
                            <a:schemeClr val="bg1"/>
                          </a:solidFill>
                        </a:rPr>
                        <a:t>Q3 update</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900" b="1">
                          <a:solidFill>
                            <a:schemeClr val="bg1"/>
                          </a:solidFill>
                        </a:rPr>
                        <a:t>Q3 RAG status</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1613593888"/>
                  </a:ext>
                </a:extLst>
              </a:tr>
              <a:tr h="1229181">
                <a:tc>
                  <a:txBody>
                    <a:bodyPr/>
                    <a:lstStyle/>
                    <a:p>
                      <a:pPr algn="l"/>
                      <a:r>
                        <a:rPr lang="en-GB" sz="1400" kern="1200">
                          <a:solidFill>
                            <a:schemeClr val="bg1"/>
                          </a:solidFill>
                          <a:effectLst/>
                        </a:rPr>
                        <a:t>Digital Strategy</a:t>
                      </a:r>
                      <a:endParaRPr lang="en-GB" sz="1400">
                        <a:solidFill>
                          <a:schemeClr val="bg1"/>
                        </a:solidFill>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900">
                          <a:solidFill>
                            <a:schemeClr val="bg1"/>
                          </a:solidFill>
                          <a:effectLst/>
                        </a:rPr>
                        <a:t>Numerous projects to deliver the strategy including foundation initiatives such as Sharepoint and transformation related priorities as informed by Shaping our Future</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endParaRPr lang="en-GB" sz="1100">
                        <a:solidFill>
                          <a:schemeClr val="accent6"/>
                        </a:solidFill>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algn="l"/>
                      <a:endParaRPr lang="en-GB" sz="1100">
                        <a:solidFill>
                          <a:schemeClr val="accent6"/>
                        </a:solidFill>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4"/>
                    </a:solidFill>
                  </a:tcPr>
                </a:tc>
                <a:tc>
                  <a:txBody>
                    <a:bodyPr/>
                    <a:lstStyle/>
                    <a:p>
                      <a:pPr lvl="0" algn="l">
                        <a:buNone/>
                      </a:pPr>
                      <a:r>
                        <a:rPr lang="en-GB" sz="1000" b="0" i="0" u="none" strike="noStrike" noProof="0" dirty="0">
                          <a:solidFill>
                            <a:schemeClr val="accent4"/>
                          </a:solidFill>
                          <a:effectLst/>
                          <a:latin typeface="Calibri"/>
                        </a:rPr>
                        <a:t>Multi Factor Authentication now to be delivered early </a:t>
                      </a:r>
                      <a:r>
                        <a:rPr lang="en-GB" sz="1000" b="0" i="0" u="none" strike="noStrike" noProof="0" dirty="0" err="1">
                          <a:solidFill>
                            <a:schemeClr val="accent4"/>
                          </a:solidFill>
                          <a:effectLst/>
                          <a:latin typeface="Calibri"/>
                        </a:rPr>
                        <a:t>Qtr</a:t>
                      </a:r>
                      <a:r>
                        <a:rPr lang="en-GB" sz="1000" b="0" i="0" u="none" strike="noStrike" noProof="0" dirty="0">
                          <a:solidFill>
                            <a:schemeClr val="accent4"/>
                          </a:solidFill>
                          <a:effectLst/>
                          <a:latin typeface="Calibri"/>
                        </a:rPr>
                        <a:t> 4 (end of January). Tenancy split proposal costly, and therefore approach is under review. High Level Design for Target Operating Model is complete, with detailed design to be completed with support and advice of 3rd party during early part of </a:t>
                      </a:r>
                      <a:r>
                        <a:rPr lang="en-GB" sz="1000" b="0" i="0" u="none" strike="noStrike" noProof="0" dirty="0" err="1">
                          <a:solidFill>
                            <a:schemeClr val="accent4"/>
                          </a:solidFill>
                          <a:effectLst/>
                          <a:latin typeface="Calibri"/>
                        </a:rPr>
                        <a:t>Qtr</a:t>
                      </a:r>
                      <a:r>
                        <a:rPr lang="en-GB" sz="1000" b="0" i="0" u="none" strike="noStrike" noProof="0" dirty="0">
                          <a:solidFill>
                            <a:schemeClr val="accent4"/>
                          </a:solidFill>
                          <a:effectLst/>
                          <a:latin typeface="Calibri"/>
                        </a:rPr>
                        <a:t> 4.</a:t>
                      </a:r>
                      <a:endParaRPr lang="en-GB" sz="1000" dirty="0">
                        <a:solidFill>
                          <a:schemeClr val="accent4"/>
                        </a:solidFill>
                        <a:effectLst/>
                      </a:endParaRPr>
                    </a:p>
                  </a:txBody>
                  <a:tcPr marB="11430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000"/>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val="597708292"/>
                  </a:ext>
                </a:extLst>
              </a:tr>
              <a:tr h="998285">
                <a:tc>
                  <a:txBody>
                    <a:bodyPr/>
                    <a:lstStyle/>
                    <a:p>
                      <a:pPr algn="l"/>
                      <a:r>
                        <a:rPr lang="en-GB" sz="1400">
                          <a:solidFill>
                            <a:schemeClr val="bg1"/>
                          </a:solidFill>
                        </a:rPr>
                        <a:t>Review of Mayoral provision</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1100">
                          <a:solidFill>
                            <a:schemeClr val="bg1"/>
                          </a:solidFill>
                          <a:effectLst/>
                        </a:rPr>
                        <a:t>Consideration of a business case as per budget challenge proposal</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endParaRPr lang="en-GB" sz="1100">
                        <a:solidFill>
                          <a:schemeClr val="accent6"/>
                        </a:solidFill>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algn="l"/>
                      <a:endParaRPr lang="en-GB" sz="1100">
                        <a:solidFill>
                          <a:schemeClr val="accent6"/>
                        </a:solidFill>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4"/>
                    </a:solidFill>
                  </a:tcPr>
                </a:tc>
                <a:tc>
                  <a:txBody>
                    <a:bodyPr/>
                    <a:lstStyle/>
                    <a:p>
                      <a:pPr lvl="0" algn="l">
                        <a:buNone/>
                      </a:pPr>
                      <a:r>
                        <a:rPr lang="en-GB" sz="1050" b="0" i="0" u="none" strike="noStrike" noProof="0" dirty="0">
                          <a:solidFill>
                            <a:schemeClr val="accent6"/>
                          </a:solidFill>
                          <a:effectLst/>
                          <a:latin typeface="Calibri"/>
                        </a:rPr>
                        <a:t>Scope for savings still under discussion with Leader and Mayor. % put forward as part of 22-23 budget setting process, likelihood of further savings subject to agreement in </a:t>
                      </a:r>
                      <a:r>
                        <a:rPr lang="en-GB" sz="1050" b="0" i="0" u="none" strike="noStrike" noProof="0" dirty="0" err="1">
                          <a:solidFill>
                            <a:schemeClr val="accent6"/>
                          </a:solidFill>
                          <a:effectLst/>
                          <a:latin typeface="Calibri"/>
                        </a:rPr>
                        <a:t>Qtr</a:t>
                      </a:r>
                      <a:r>
                        <a:rPr lang="en-GB" sz="1050" b="0" i="0" u="none" strike="noStrike" noProof="0" dirty="0">
                          <a:solidFill>
                            <a:schemeClr val="accent6"/>
                          </a:solidFill>
                          <a:effectLst/>
                          <a:latin typeface="Calibri"/>
                        </a:rPr>
                        <a:t> 4.</a:t>
                      </a:r>
                      <a:endParaRPr lang="en-GB" sz="1050" dirty="0">
                        <a:solidFill>
                          <a:schemeClr val="accent6"/>
                        </a:solidFill>
                        <a:effectLst/>
                      </a:endParaRPr>
                    </a:p>
                  </a:txBody>
                  <a:tcPr marB="11430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000" dirty="0"/>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extLst>
                  <a:ext uri="{0D108BD9-81ED-4DB2-BD59-A6C34878D82A}">
                    <a16:rowId xmlns:a16="http://schemas.microsoft.com/office/drawing/2014/main" val="3646563701"/>
                  </a:ext>
                </a:extLst>
              </a:tr>
            </a:tbl>
          </a:graphicData>
        </a:graphic>
      </p:graphicFrame>
      <p:sp>
        <p:nvSpPr>
          <p:cNvPr id="15" name="Title 3">
            <a:extLst>
              <a:ext uri="{FF2B5EF4-FFF2-40B4-BE49-F238E27FC236}">
                <a16:creationId xmlns:a16="http://schemas.microsoft.com/office/drawing/2014/main" id="{2D371800-506D-40BF-ADAD-83A28D5724E4}"/>
              </a:ext>
            </a:extLst>
          </p:cNvPr>
          <p:cNvSpPr txBox="1">
            <a:spLocks/>
          </p:cNvSpPr>
          <p:nvPr/>
        </p:nvSpPr>
        <p:spPr>
          <a:xfrm>
            <a:off x="6521456" y="3077174"/>
            <a:ext cx="6090557" cy="590255"/>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GB" sz="2800">
                <a:solidFill>
                  <a:schemeClr val="bg1"/>
                </a:solidFill>
              </a:rPr>
              <a:t>Corporate Action Plan 2021-22</a:t>
            </a:r>
          </a:p>
        </p:txBody>
      </p:sp>
    </p:spTree>
    <p:extLst>
      <p:ext uri="{BB962C8B-B14F-4D97-AF65-F5344CB8AC3E}">
        <p14:creationId xmlns:p14="http://schemas.microsoft.com/office/powerpoint/2010/main" val="31454850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DF863D-8D2D-4468-B6DB-2725F73DB497}"/>
              </a:ext>
            </a:extLst>
          </p:cNvPr>
          <p:cNvSpPr>
            <a:spLocks noGrp="1"/>
          </p:cNvSpPr>
          <p:nvPr>
            <p:ph type="title"/>
          </p:nvPr>
        </p:nvSpPr>
        <p:spPr>
          <a:xfrm>
            <a:off x="838200" y="107842"/>
            <a:ext cx="10515600" cy="1982330"/>
          </a:xfrm>
        </p:spPr>
        <p:txBody>
          <a:bodyPr/>
          <a:lstStyle/>
          <a:p>
            <a:r>
              <a:rPr lang="en-GB">
                <a:solidFill>
                  <a:schemeClr val="bg1"/>
                </a:solidFill>
              </a:rPr>
              <a:t>Corporate Services dashboards</a:t>
            </a:r>
          </a:p>
        </p:txBody>
      </p:sp>
      <p:sp>
        <p:nvSpPr>
          <p:cNvPr id="3" name="Text Placeholder 2">
            <a:extLst>
              <a:ext uri="{FF2B5EF4-FFF2-40B4-BE49-F238E27FC236}">
                <a16:creationId xmlns:a16="http://schemas.microsoft.com/office/drawing/2014/main" id="{5C49F4E6-E753-4B95-960E-AC4ABE69C264}"/>
              </a:ext>
            </a:extLst>
          </p:cNvPr>
          <p:cNvSpPr>
            <a:spLocks noGrp="1"/>
          </p:cNvSpPr>
          <p:nvPr>
            <p:ph type="body" idx="1"/>
          </p:nvPr>
        </p:nvSpPr>
        <p:spPr>
          <a:xfrm>
            <a:off x="838200" y="2090172"/>
            <a:ext cx="10515600" cy="1500187"/>
          </a:xfrm>
        </p:spPr>
        <p:txBody>
          <a:bodyPr/>
          <a:lstStyle/>
          <a:p>
            <a:r>
              <a:rPr lang="en-GB" b="1">
                <a:solidFill>
                  <a:schemeClr val="bg1"/>
                </a:solidFill>
              </a:rPr>
              <a:t>Performance information for Q3</a:t>
            </a:r>
          </a:p>
        </p:txBody>
      </p:sp>
      <p:sp>
        <p:nvSpPr>
          <p:cNvPr id="4" name="TextBox 3">
            <a:extLst>
              <a:ext uri="{FF2B5EF4-FFF2-40B4-BE49-F238E27FC236}">
                <a16:creationId xmlns:a16="http://schemas.microsoft.com/office/drawing/2014/main" id="{9D90BC29-E0CC-4001-9353-BD0BF2B9A913}"/>
              </a:ext>
            </a:extLst>
          </p:cNvPr>
          <p:cNvSpPr txBox="1"/>
          <p:nvPr/>
        </p:nvSpPr>
        <p:spPr>
          <a:xfrm>
            <a:off x="7151914" y="2976676"/>
            <a:ext cx="4539343" cy="1569660"/>
          </a:xfrm>
          <a:prstGeom prst="rect">
            <a:avLst/>
          </a:prstGeom>
          <a:noFill/>
        </p:spPr>
        <p:txBody>
          <a:bodyPr wrap="square" rtlCol="0">
            <a:spAutoFit/>
          </a:bodyPr>
          <a:lstStyle/>
          <a:p>
            <a:r>
              <a:rPr lang="en-GB" sz="2400">
                <a:hlinkClick r:id="rId2" action="ppaction://hlinksldjump"/>
              </a:rPr>
              <a:t>Customer Services</a:t>
            </a:r>
            <a:endParaRPr lang="en-GB" sz="2400"/>
          </a:p>
          <a:p>
            <a:r>
              <a:rPr lang="en-GB" sz="2400">
                <a:hlinkClick r:id="rId3" action="ppaction://hlinksldjump"/>
              </a:rPr>
              <a:t>Finance</a:t>
            </a:r>
            <a:endParaRPr lang="en-GB" sz="2400"/>
          </a:p>
          <a:p>
            <a:r>
              <a:rPr lang="en-GB" sz="2400">
                <a:hlinkClick r:id="rId4" action="ppaction://hlinksldjump"/>
              </a:rPr>
              <a:t>Legal</a:t>
            </a:r>
            <a:endParaRPr lang="en-GB" sz="2400"/>
          </a:p>
          <a:p>
            <a:r>
              <a:rPr lang="en-GB" sz="2400">
                <a:hlinkClick r:id="rId5" action="ppaction://hlinksldjump"/>
              </a:rPr>
              <a:t>Strategic Commissioning</a:t>
            </a:r>
            <a:endParaRPr lang="en-GB" sz="2400"/>
          </a:p>
        </p:txBody>
      </p:sp>
    </p:spTree>
    <p:extLst>
      <p:ext uri="{BB962C8B-B14F-4D97-AF65-F5344CB8AC3E}">
        <p14:creationId xmlns:p14="http://schemas.microsoft.com/office/powerpoint/2010/main" val="5941377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Box 17">
            <a:extLst>
              <a:ext uri="{FF2B5EF4-FFF2-40B4-BE49-F238E27FC236}">
                <a16:creationId xmlns:a16="http://schemas.microsoft.com/office/drawing/2014/main" id="{C8EF964E-7C10-4044-98AC-1EE67968DDE7}"/>
              </a:ext>
            </a:extLst>
          </p:cNvPr>
          <p:cNvSpPr txBox="1"/>
          <p:nvPr/>
        </p:nvSpPr>
        <p:spPr>
          <a:xfrm>
            <a:off x="1014416" y="2793931"/>
            <a:ext cx="4139435" cy="369332"/>
          </a:xfrm>
          <a:prstGeom prst="rect">
            <a:avLst/>
          </a:prstGeom>
          <a:noFill/>
        </p:spPr>
        <p:txBody>
          <a:bodyPr wrap="square" rtlCol="0">
            <a:spAutoFit/>
          </a:bodyPr>
          <a:lstStyle/>
          <a:p>
            <a:r>
              <a:rPr lang="en-GB" dirty="0">
                <a:solidFill>
                  <a:schemeClr val="accent6"/>
                </a:solidFill>
              </a:rPr>
              <a:t>Variance of £60,000</a:t>
            </a:r>
          </a:p>
        </p:txBody>
      </p:sp>
      <p:sp>
        <p:nvSpPr>
          <p:cNvPr id="15" name="Title 3">
            <a:extLst>
              <a:ext uri="{FF2B5EF4-FFF2-40B4-BE49-F238E27FC236}">
                <a16:creationId xmlns:a16="http://schemas.microsoft.com/office/drawing/2014/main" id="{A3C10552-18E1-4E6F-87C3-500C80DFAC9F}"/>
              </a:ext>
            </a:extLst>
          </p:cNvPr>
          <p:cNvSpPr txBox="1">
            <a:spLocks/>
          </p:cNvSpPr>
          <p:nvPr/>
        </p:nvSpPr>
        <p:spPr>
          <a:xfrm>
            <a:off x="1233371" y="2143212"/>
            <a:ext cx="4627784" cy="642441"/>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GB" sz="2800">
                <a:solidFill>
                  <a:schemeClr val="bg1"/>
                </a:solidFill>
              </a:rPr>
              <a:t>Budget variance in Q3</a:t>
            </a:r>
          </a:p>
        </p:txBody>
      </p:sp>
      <p:sp>
        <p:nvSpPr>
          <p:cNvPr id="4" name="Title 3">
            <a:extLst>
              <a:ext uri="{FF2B5EF4-FFF2-40B4-BE49-F238E27FC236}">
                <a16:creationId xmlns:a16="http://schemas.microsoft.com/office/drawing/2014/main" id="{E46BFEF9-BE2F-4B81-8213-03545CA78071}"/>
              </a:ext>
            </a:extLst>
          </p:cNvPr>
          <p:cNvSpPr>
            <a:spLocks noGrp="1"/>
          </p:cNvSpPr>
          <p:nvPr>
            <p:ph type="title"/>
          </p:nvPr>
        </p:nvSpPr>
        <p:spPr>
          <a:xfrm>
            <a:off x="317639" y="391670"/>
            <a:ext cx="7046232" cy="761167"/>
          </a:xfrm>
        </p:spPr>
        <p:txBody>
          <a:bodyPr>
            <a:normAutofit fontScale="90000"/>
          </a:bodyPr>
          <a:lstStyle/>
          <a:p>
            <a:r>
              <a:rPr lang="en-GB" sz="4400">
                <a:solidFill>
                  <a:schemeClr val="bg1"/>
                </a:solidFill>
              </a:rPr>
              <a:t>Customer Services</a:t>
            </a:r>
            <a:br>
              <a:rPr lang="en-GB" sz="3600">
                <a:solidFill>
                  <a:schemeClr val="bg1"/>
                </a:solidFill>
              </a:rPr>
            </a:br>
            <a:r>
              <a:rPr lang="en-GB" sz="2200" i="1">
                <a:solidFill>
                  <a:schemeClr val="bg1"/>
                </a:solidFill>
              </a:rPr>
              <a:t>Head of Service: Brian Wood</a:t>
            </a:r>
            <a:endParaRPr lang="en-GB" sz="3600" i="1">
              <a:solidFill>
                <a:schemeClr val="bg1"/>
              </a:solidFill>
            </a:endParaRPr>
          </a:p>
        </p:txBody>
      </p:sp>
      <p:sp>
        <p:nvSpPr>
          <p:cNvPr id="6" name="Text Placeholder 5">
            <a:extLst>
              <a:ext uri="{FF2B5EF4-FFF2-40B4-BE49-F238E27FC236}">
                <a16:creationId xmlns:a16="http://schemas.microsoft.com/office/drawing/2014/main" id="{253DE121-556D-4D85-8FA9-50005F1DF1E0}"/>
              </a:ext>
            </a:extLst>
          </p:cNvPr>
          <p:cNvSpPr>
            <a:spLocks noGrp="1"/>
          </p:cNvSpPr>
          <p:nvPr>
            <p:ph type="body" sz="half" idx="2"/>
          </p:nvPr>
        </p:nvSpPr>
        <p:spPr>
          <a:xfrm>
            <a:off x="317639" y="1211823"/>
            <a:ext cx="5035411" cy="761166"/>
          </a:xfrm>
        </p:spPr>
        <p:txBody>
          <a:bodyPr>
            <a:normAutofit fontScale="92500" lnSpcReduction="10000"/>
          </a:bodyPr>
          <a:lstStyle/>
          <a:p>
            <a:r>
              <a:rPr lang="en-GB" sz="1800">
                <a:solidFill>
                  <a:schemeClr val="bg1"/>
                </a:solidFill>
              </a:rPr>
              <a:t>Incorporating:</a:t>
            </a:r>
            <a:br>
              <a:rPr lang="en-GB" sz="1800">
                <a:solidFill>
                  <a:schemeClr val="bg1"/>
                </a:solidFill>
              </a:rPr>
            </a:br>
            <a:r>
              <a:rPr lang="en-GB" sz="1400">
                <a:solidFill>
                  <a:schemeClr val="bg1"/>
                </a:solidFill>
              </a:rPr>
              <a:t>Corporate Support, Elections, Land Charges, GIS, Insight</a:t>
            </a:r>
          </a:p>
          <a:p>
            <a:r>
              <a:rPr lang="en-GB" sz="1300" i="1">
                <a:solidFill>
                  <a:schemeClr val="bg1"/>
                </a:solidFill>
              </a:rPr>
              <a:t>Customer Services and Revenues and Benefits are provided by Capita</a:t>
            </a:r>
          </a:p>
        </p:txBody>
      </p:sp>
      <p:graphicFrame>
        <p:nvGraphicFramePr>
          <p:cNvPr id="14" name="Table 14">
            <a:extLst>
              <a:ext uri="{FF2B5EF4-FFF2-40B4-BE49-F238E27FC236}">
                <a16:creationId xmlns:a16="http://schemas.microsoft.com/office/drawing/2014/main" id="{334408DE-5A57-4A9C-8447-611B88A4D4EF}"/>
              </a:ext>
            </a:extLst>
          </p:cNvPr>
          <p:cNvGraphicFramePr>
            <a:graphicFrameLocks noGrp="1"/>
          </p:cNvGraphicFramePr>
          <p:nvPr>
            <p:extLst>
              <p:ext uri="{D42A27DB-BD31-4B8C-83A1-F6EECF244321}">
                <p14:modId xmlns:p14="http://schemas.microsoft.com/office/powerpoint/2010/main" val="1837766714"/>
              </p:ext>
            </p:extLst>
          </p:nvPr>
        </p:nvGraphicFramePr>
        <p:xfrm>
          <a:off x="5182994" y="896857"/>
          <a:ext cx="6814738" cy="3206578"/>
        </p:xfrm>
        <a:graphic>
          <a:graphicData uri="http://schemas.openxmlformats.org/drawingml/2006/table">
            <a:tbl>
              <a:tblPr firstRow="1" bandRow="1">
                <a:tableStyleId>{9D7B26C5-4107-4FEC-AEDC-1716B250A1EF}</a:tableStyleId>
              </a:tblPr>
              <a:tblGrid>
                <a:gridCol w="3208174">
                  <a:extLst>
                    <a:ext uri="{9D8B030D-6E8A-4147-A177-3AD203B41FA5}">
                      <a16:colId xmlns:a16="http://schemas.microsoft.com/office/drawing/2014/main" val="1632953638"/>
                    </a:ext>
                  </a:extLst>
                </a:gridCol>
                <a:gridCol w="958535">
                  <a:extLst>
                    <a:ext uri="{9D8B030D-6E8A-4147-A177-3AD203B41FA5}">
                      <a16:colId xmlns:a16="http://schemas.microsoft.com/office/drawing/2014/main" val="3276194889"/>
                    </a:ext>
                  </a:extLst>
                </a:gridCol>
                <a:gridCol w="872820">
                  <a:extLst>
                    <a:ext uri="{9D8B030D-6E8A-4147-A177-3AD203B41FA5}">
                      <a16:colId xmlns:a16="http://schemas.microsoft.com/office/drawing/2014/main" val="3436727633"/>
                    </a:ext>
                  </a:extLst>
                </a:gridCol>
                <a:gridCol w="899689">
                  <a:extLst>
                    <a:ext uri="{9D8B030D-6E8A-4147-A177-3AD203B41FA5}">
                      <a16:colId xmlns:a16="http://schemas.microsoft.com/office/drawing/2014/main" val="3455137489"/>
                    </a:ext>
                  </a:extLst>
                </a:gridCol>
                <a:gridCol w="875520">
                  <a:extLst>
                    <a:ext uri="{9D8B030D-6E8A-4147-A177-3AD203B41FA5}">
                      <a16:colId xmlns:a16="http://schemas.microsoft.com/office/drawing/2014/main" val="44579369"/>
                    </a:ext>
                  </a:extLst>
                </a:gridCol>
              </a:tblGrid>
              <a:tr h="341833">
                <a:tc>
                  <a:txBody>
                    <a:bodyPr/>
                    <a:lstStyle/>
                    <a:p>
                      <a:r>
                        <a:rPr lang="en-GB">
                          <a:solidFill>
                            <a:schemeClr val="bg1"/>
                          </a:solidFill>
                        </a:rPr>
                        <a:t>Indicator</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a:r>
                        <a:rPr lang="en-GB">
                          <a:solidFill>
                            <a:schemeClr val="bg1"/>
                          </a:solidFill>
                        </a:rPr>
                        <a:t>Target</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a:r>
                        <a:rPr lang="en-GB">
                          <a:solidFill>
                            <a:schemeClr val="bg1"/>
                          </a:solidFill>
                        </a:rPr>
                        <a:t>Q1</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a:r>
                        <a:rPr lang="en-GB">
                          <a:solidFill>
                            <a:schemeClr val="bg1"/>
                          </a:solidFill>
                        </a:rPr>
                        <a:t>Q2</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a:r>
                        <a:rPr lang="en-GB">
                          <a:solidFill>
                            <a:schemeClr val="bg1"/>
                          </a:solidFill>
                        </a:rPr>
                        <a:t>Q3</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2704123125"/>
                  </a:ext>
                </a:extLst>
              </a:tr>
              <a:tr h="398299">
                <a:tc>
                  <a:txBody>
                    <a:bodyPr/>
                    <a:lstStyle/>
                    <a:p>
                      <a:pPr algn="l" fontAlgn="ctr"/>
                      <a:r>
                        <a:rPr lang="en-GB" sz="1100" u="none" strike="noStrike" dirty="0">
                          <a:solidFill>
                            <a:schemeClr val="bg1"/>
                          </a:solidFill>
                          <a:effectLst/>
                        </a:rPr>
                        <a:t>Calls answered and completed by CSC - one and done (%)</a:t>
                      </a:r>
                      <a:endParaRPr lang="en-GB" sz="1100" b="0" i="0" u="none" strike="noStrike" dirty="0">
                        <a:solidFill>
                          <a:schemeClr val="bg1"/>
                        </a:solidFill>
                        <a:effectLst/>
                        <a:latin typeface="Calibri"/>
                      </a:endParaRP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100" u="none" strike="noStrike">
                          <a:solidFill>
                            <a:schemeClr val="bg1"/>
                          </a:solidFill>
                          <a:effectLst/>
                        </a:rPr>
                        <a:t>above 95%</a:t>
                      </a:r>
                      <a:endParaRPr lang="en-GB" sz="1100" b="0" i="0" u="none" strike="noStrike">
                        <a:solidFill>
                          <a:schemeClr val="bg1"/>
                        </a:solidFill>
                        <a:effectLst/>
                        <a:latin typeface="Calibri"/>
                      </a:endParaRP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a:r>
                        <a:rPr lang="en-GB" sz="1800" b="0">
                          <a:solidFill>
                            <a:schemeClr val="accent6"/>
                          </a:solidFill>
                        </a:rPr>
                        <a:t>98.5%</a:t>
                      </a: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a:r>
                        <a:rPr lang="en-GB" sz="1800" b="0">
                          <a:solidFill>
                            <a:schemeClr val="accent6"/>
                          </a:solidFill>
                        </a:rPr>
                        <a:t>99.0%</a:t>
                      </a: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a:r>
                        <a:rPr lang="en-GB" sz="1800" b="1" dirty="0">
                          <a:solidFill>
                            <a:schemeClr val="accent6"/>
                          </a:solidFill>
                        </a:rPr>
                        <a:t>100%</a:t>
                      </a: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1916505141"/>
                  </a:ext>
                </a:extLst>
              </a:tr>
              <a:tr h="341833">
                <a:tc>
                  <a:txBody>
                    <a:bodyPr/>
                    <a:lstStyle/>
                    <a:p>
                      <a:pPr algn="l" fontAlgn="ctr"/>
                      <a:r>
                        <a:rPr lang="en-GB" sz="1100" b="0" i="0" u="none" strike="noStrike">
                          <a:solidFill>
                            <a:schemeClr val="bg1"/>
                          </a:solidFill>
                          <a:effectLst/>
                          <a:latin typeface="Calibri"/>
                        </a:rPr>
                        <a:t>Calls answered within 20 seconds in the CSC (%)</a:t>
                      </a: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100" b="0" i="0" u="none" strike="noStrike">
                          <a:solidFill>
                            <a:schemeClr val="bg1"/>
                          </a:solidFill>
                          <a:effectLst/>
                          <a:latin typeface="Calibri"/>
                        </a:rPr>
                        <a:t>above 75%</a:t>
                      </a: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a:r>
                        <a:rPr lang="en-GB" sz="1800" b="0">
                          <a:solidFill>
                            <a:srgbClr val="FF0000"/>
                          </a:solidFill>
                        </a:rPr>
                        <a:t>13.0%</a:t>
                      </a: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a:r>
                        <a:rPr lang="en-GB" sz="1800" b="0">
                          <a:solidFill>
                            <a:srgbClr val="FFC000"/>
                          </a:solidFill>
                        </a:rPr>
                        <a:t>45.7%</a:t>
                      </a: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a:r>
                        <a:rPr lang="en-GB" sz="1800" b="1" dirty="0">
                          <a:solidFill>
                            <a:schemeClr val="accent6"/>
                          </a:solidFill>
                        </a:rPr>
                        <a:t>87%</a:t>
                      </a: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198724392"/>
                  </a:ext>
                </a:extLst>
              </a:tr>
              <a:tr h="597449">
                <a:tc>
                  <a:txBody>
                    <a:bodyPr/>
                    <a:lstStyle/>
                    <a:p>
                      <a:pPr algn="l" fontAlgn="ctr"/>
                      <a:r>
                        <a:rPr lang="en-GB" sz="1100" u="none" strike="noStrike">
                          <a:solidFill>
                            <a:schemeClr val="bg1"/>
                          </a:solidFill>
                          <a:effectLst/>
                        </a:rPr>
                        <a:t>Council tax cash collection rate - cumulative (%)</a:t>
                      </a:r>
                      <a:endParaRPr lang="en-GB" sz="1100" b="0" i="0" u="none" strike="noStrike">
                        <a:solidFill>
                          <a:schemeClr val="bg1"/>
                        </a:solidFill>
                        <a:effectLst/>
                        <a:latin typeface="Calibri" panose="020F0502020204030204" pitchFamily="34" charset="0"/>
                      </a:endParaRP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100" u="none" strike="noStrike">
                          <a:solidFill>
                            <a:schemeClr val="bg1"/>
                          </a:solidFill>
                          <a:effectLst/>
                        </a:rPr>
                        <a:t>above 98.9% (year end cumulative)</a:t>
                      </a:r>
                      <a:endParaRPr lang="en-GB" sz="1100" b="0" i="0" u="none" strike="noStrike">
                        <a:solidFill>
                          <a:schemeClr val="bg1"/>
                        </a:solidFill>
                        <a:effectLst/>
                        <a:latin typeface="Calibri" panose="020F0502020204030204" pitchFamily="34" charset="0"/>
                      </a:endParaRP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800" b="0" i="0" u="none" strike="noStrike">
                          <a:solidFill>
                            <a:schemeClr val="accent4"/>
                          </a:solidFill>
                          <a:effectLst/>
                          <a:latin typeface="Calibri"/>
                        </a:rPr>
                        <a:t>28.94%</a:t>
                      </a: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800" b="0" i="0" u="none" strike="noStrike" dirty="0">
                          <a:solidFill>
                            <a:schemeClr val="accent4"/>
                          </a:solidFill>
                          <a:effectLst/>
                          <a:latin typeface="Calibri"/>
                        </a:rPr>
                        <a:t>56.32%</a:t>
                      </a: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800" b="1" i="0" u="none" strike="noStrike" dirty="0">
                          <a:solidFill>
                            <a:schemeClr val="accent4"/>
                          </a:solidFill>
                          <a:effectLst/>
                          <a:latin typeface="Calibri"/>
                        </a:rPr>
                        <a:t>83.85%</a:t>
                      </a: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66022579"/>
                  </a:ext>
                </a:extLst>
              </a:tr>
              <a:tr h="597449">
                <a:tc>
                  <a:txBody>
                    <a:bodyPr/>
                    <a:lstStyle/>
                    <a:p>
                      <a:pPr algn="l" fontAlgn="ctr"/>
                      <a:r>
                        <a:rPr lang="en-GB" sz="1100" u="none" strike="noStrike" dirty="0">
                          <a:solidFill>
                            <a:schemeClr val="bg1"/>
                          </a:solidFill>
                          <a:effectLst/>
                        </a:rPr>
                        <a:t>Non domestic rates cash collection rate - cumulative (%)</a:t>
                      </a:r>
                      <a:endParaRPr lang="en-GB" sz="1100" b="0" i="0" u="none" strike="noStrike" dirty="0">
                        <a:solidFill>
                          <a:schemeClr val="bg1"/>
                        </a:solidFill>
                        <a:effectLst/>
                        <a:latin typeface="Calibri" panose="020F0502020204030204" pitchFamily="34" charset="0"/>
                      </a:endParaRP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100" u="none" strike="noStrike">
                          <a:solidFill>
                            <a:schemeClr val="bg1"/>
                          </a:solidFill>
                          <a:effectLst/>
                        </a:rPr>
                        <a:t>above 98.6% (year end cumulative)</a:t>
                      </a:r>
                      <a:endParaRPr lang="en-GB" sz="1100" b="0" i="0" u="none" strike="noStrike">
                        <a:solidFill>
                          <a:schemeClr val="bg1"/>
                        </a:solidFill>
                        <a:effectLst/>
                        <a:latin typeface="Calibri"/>
                      </a:endParaRP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800" b="0" i="0" u="none" strike="noStrike">
                          <a:solidFill>
                            <a:schemeClr val="accent4"/>
                          </a:solidFill>
                          <a:effectLst/>
                          <a:latin typeface="Calibri"/>
                        </a:rPr>
                        <a:t>18.21%</a:t>
                      </a: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800" b="0" i="0" u="none" strike="noStrike">
                          <a:solidFill>
                            <a:schemeClr val="accent4"/>
                          </a:solidFill>
                          <a:effectLst/>
                          <a:latin typeface="Calibri"/>
                        </a:rPr>
                        <a:t>43.60%</a:t>
                      </a: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800" b="1" i="0" u="none" strike="noStrike" dirty="0">
                          <a:solidFill>
                            <a:schemeClr val="accent4"/>
                          </a:solidFill>
                          <a:effectLst/>
                          <a:latin typeface="Calibri"/>
                        </a:rPr>
                        <a:t>72.77%</a:t>
                      </a: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1115514069"/>
                  </a:ext>
                </a:extLst>
              </a:tr>
              <a:tr h="398299">
                <a:tc>
                  <a:txBody>
                    <a:bodyPr/>
                    <a:lstStyle/>
                    <a:p>
                      <a:pPr algn="l" fontAlgn="ctr"/>
                      <a:r>
                        <a:rPr lang="en-GB" sz="1100" u="none" strike="noStrike" dirty="0">
                          <a:solidFill>
                            <a:schemeClr val="bg1"/>
                          </a:solidFill>
                          <a:effectLst/>
                        </a:rPr>
                        <a:t>Average processing time - housing benefit and council tax benefit change events (days)</a:t>
                      </a:r>
                      <a:endParaRPr lang="en-GB" sz="1100" b="0" i="0" u="none" strike="noStrike" dirty="0">
                        <a:solidFill>
                          <a:schemeClr val="bg1"/>
                        </a:solidFill>
                        <a:effectLst/>
                        <a:latin typeface="Calibri"/>
                      </a:endParaRP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100" u="none" strike="noStrike">
                          <a:solidFill>
                            <a:schemeClr val="bg1"/>
                          </a:solidFill>
                          <a:effectLst/>
                        </a:rPr>
                        <a:t>below 7</a:t>
                      </a:r>
                      <a:endParaRPr lang="en-GB" sz="1100" b="0" i="0" u="none" strike="noStrike">
                        <a:solidFill>
                          <a:schemeClr val="bg1"/>
                        </a:solidFill>
                        <a:effectLst/>
                        <a:latin typeface="Calibri"/>
                      </a:endParaRP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800" b="0" i="0" u="none" strike="noStrike">
                          <a:solidFill>
                            <a:schemeClr val="accent4"/>
                          </a:solidFill>
                          <a:effectLst/>
                          <a:latin typeface="Calibri"/>
                        </a:rPr>
                        <a:t>9.1</a:t>
                      </a: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800" b="0" i="0" u="none" strike="noStrike">
                          <a:solidFill>
                            <a:schemeClr val="accent4"/>
                          </a:solidFill>
                          <a:effectLst/>
                          <a:latin typeface="Calibri"/>
                        </a:rPr>
                        <a:t>8.2</a:t>
                      </a: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800" b="1" i="0" u="none" strike="noStrike" dirty="0">
                          <a:solidFill>
                            <a:schemeClr val="accent6"/>
                          </a:solidFill>
                          <a:effectLst/>
                          <a:latin typeface="Calibri"/>
                        </a:rPr>
                        <a:t>7.5</a:t>
                      </a: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3654311373"/>
                  </a:ext>
                </a:extLst>
              </a:tr>
              <a:tr h="398299">
                <a:tc>
                  <a:txBody>
                    <a:bodyPr/>
                    <a:lstStyle/>
                    <a:p>
                      <a:pPr algn="l" fontAlgn="ctr"/>
                      <a:r>
                        <a:rPr lang="en-GB" sz="1100" u="none" strike="noStrike">
                          <a:solidFill>
                            <a:schemeClr val="bg1"/>
                          </a:solidFill>
                          <a:effectLst/>
                        </a:rPr>
                        <a:t>Average processing time - housing benefit and council tax benefit - new claims (days)</a:t>
                      </a:r>
                      <a:endParaRPr lang="en-GB" sz="1100" b="0" i="0" u="none" strike="noStrike">
                        <a:solidFill>
                          <a:schemeClr val="bg1"/>
                        </a:solidFill>
                        <a:effectLst/>
                        <a:latin typeface="Calibri"/>
                      </a:endParaRP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100" u="none" strike="noStrike">
                          <a:solidFill>
                            <a:schemeClr val="bg1"/>
                          </a:solidFill>
                          <a:effectLst/>
                        </a:rPr>
                        <a:t>below 17</a:t>
                      </a:r>
                      <a:endParaRPr lang="en-GB" sz="1100" b="0" i="0" u="none" strike="noStrike">
                        <a:solidFill>
                          <a:schemeClr val="bg1"/>
                        </a:solidFill>
                        <a:effectLst/>
                        <a:latin typeface="Calibri" panose="020F0502020204030204" pitchFamily="34" charset="0"/>
                      </a:endParaRP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800" b="0" i="0" u="none" strike="noStrike">
                          <a:solidFill>
                            <a:schemeClr val="accent6"/>
                          </a:solidFill>
                          <a:effectLst/>
                          <a:latin typeface="Calibri"/>
                        </a:rPr>
                        <a:t>10.9</a:t>
                      </a: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800" b="0" i="0" u="none" strike="noStrike">
                          <a:solidFill>
                            <a:schemeClr val="accent6"/>
                          </a:solidFill>
                          <a:effectLst/>
                          <a:latin typeface="Calibri"/>
                        </a:rPr>
                        <a:t>9.8</a:t>
                      </a: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800" b="1" i="0" u="none" strike="noStrike" dirty="0">
                          <a:solidFill>
                            <a:schemeClr val="accent6"/>
                          </a:solidFill>
                          <a:effectLst/>
                          <a:latin typeface="Calibri"/>
                        </a:rPr>
                        <a:t>9.5</a:t>
                      </a: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2174364672"/>
                  </a:ext>
                </a:extLst>
              </a:tr>
            </a:tbl>
          </a:graphicData>
        </a:graphic>
      </p:graphicFrame>
      <p:sp>
        <p:nvSpPr>
          <p:cNvPr id="16" name="Title 3">
            <a:extLst>
              <a:ext uri="{FF2B5EF4-FFF2-40B4-BE49-F238E27FC236}">
                <a16:creationId xmlns:a16="http://schemas.microsoft.com/office/drawing/2014/main" id="{717368DC-B5D9-49D4-BFFB-042C9856ED44}"/>
              </a:ext>
            </a:extLst>
          </p:cNvPr>
          <p:cNvSpPr txBox="1">
            <a:spLocks/>
          </p:cNvSpPr>
          <p:nvPr/>
        </p:nvSpPr>
        <p:spPr>
          <a:xfrm>
            <a:off x="6388162" y="112873"/>
            <a:ext cx="5548213" cy="702719"/>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GB" sz="2800">
                <a:solidFill>
                  <a:schemeClr val="bg1"/>
                </a:solidFill>
              </a:rPr>
              <a:t>Key Performance Indicators</a:t>
            </a:r>
          </a:p>
        </p:txBody>
      </p:sp>
      <p:pic>
        <p:nvPicPr>
          <p:cNvPr id="24" name="Graphic 23" descr="Upward trend">
            <a:extLst>
              <a:ext uri="{FF2B5EF4-FFF2-40B4-BE49-F238E27FC236}">
                <a16:creationId xmlns:a16="http://schemas.microsoft.com/office/drawing/2014/main" id="{BFB06D05-ABF4-4CE0-82F5-C1744C6C383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624188" y="32607"/>
            <a:ext cx="914400" cy="914400"/>
          </a:xfrm>
          <a:prstGeom prst="rect">
            <a:avLst/>
          </a:prstGeom>
        </p:spPr>
      </p:pic>
      <p:pic>
        <p:nvPicPr>
          <p:cNvPr id="12" name="Graphic 11" descr="Coins">
            <a:extLst>
              <a:ext uri="{FF2B5EF4-FFF2-40B4-BE49-F238E27FC236}">
                <a16:creationId xmlns:a16="http://schemas.microsoft.com/office/drawing/2014/main" id="{EBC4622A-C4B2-4596-A750-049C04CE6DE3}"/>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18970" y="1959226"/>
            <a:ext cx="885258" cy="885258"/>
          </a:xfrm>
          <a:prstGeom prst="rect">
            <a:avLst/>
          </a:prstGeom>
        </p:spPr>
      </p:pic>
      <p:graphicFrame>
        <p:nvGraphicFramePr>
          <p:cNvPr id="13" name="Chart 12">
            <a:extLst>
              <a:ext uri="{FF2B5EF4-FFF2-40B4-BE49-F238E27FC236}">
                <a16:creationId xmlns:a16="http://schemas.microsoft.com/office/drawing/2014/main" id="{9C4FD381-D122-4EBE-9D9B-C4DBAC5A9DB2}"/>
              </a:ext>
            </a:extLst>
          </p:cNvPr>
          <p:cNvGraphicFramePr/>
          <p:nvPr>
            <p:extLst>
              <p:ext uri="{D42A27DB-BD31-4B8C-83A1-F6EECF244321}">
                <p14:modId xmlns:p14="http://schemas.microsoft.com/office/powerpoint/2010/main" val="1620912970"/>
              </p:ext>
            </p:extLst>
          </p:nvPr>
        </p:nvGraphicFramePr>
        <p:xfrm>
          <a:off x="-331429" y="3074344"/>
          <a:ext cx="4139434" cy="3073462"/>
        </p:xfrm>
        <a:graphic>
          <a:graphicData uri="http://schemas.openxmlformats.org/drawingml/2006/chart">
            <c:chart xmlns:c="http://schemas.openxmlformats.org/drawingml/2006/chart" xmlns:r="http://schemas.openxmlformats.org/officeDocument/2006/relationships" r:id="rId7"/>
          </a:graphicData>
        </a:graphic>
      </p:graphicFrame>
      <p:sp>
        <p:nvSpPr>
          <p:cNvPr id="17" name="Speech Bubble: Rectangle with Corners Rounded 16">
            <a:extLst>
              <a:ext uri="{FF2B5EF4-FFF2-40B4-BE49-F238E27FC236}">
                <a16:creationId xmlns:a16="http://schemas.microsoft.com/office/drawing/2014/main" id="{1419CC1E-9B3C-4F61-98F5-B8C067DADF84}"/>
              </a:ext>
            </a:extLst>
          </p:cNvPr>
          <p:cNvSpPr/>
          <p:nvPr/>
        </p:nvSpPr>
        <p:spPr>
          <a:xfrm>
            <a:off x="10659291" y="112873"/>
            <a:ext cx="1532709" cy="846188"/>
          </a:xfrm>
          <a:prstGeom prst="wedgeRoundRectCallout">
            <a:avLst>
              <a:gd name="adj1" fmla="val -10637"/>
              <a:gd name="adj2" fmla="val 151479"/>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dirty="0"/>
              <a:t>Huge improvement due to better waste service performance and improved communications between Norse and Capita</a:t>
            </a:r>
          </a:p>
        </p:txBody>
      </p:sp>
      <p:pic>
        <p:nvPicPr>
          <p:cNvPr id="19" name="Graphic 18" descr="Bullseye">
            <a:extLst>
              <a:ext uri="{FF2B5EF4-FFF2-40B4-BE49-F238E27FC236}">
                <a16:creationId xmlns:a16="http://schemas.microsoft.com/office/drawing/2014/main" id="{BC33A774-98D0-42D0-A3FA-35359E19B8D0}"/>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3579718" y="3844394"/>
            <a:ext cx="786209" cy="786209"/>
          </a:xfrm>
          <a:prstGeom prst="rect">
            <a:avLst/>
          </a:prstGeom>
        </p:spPr>
      </p:pic>
      <p:sp>
        <p:nvSpPr>
          <p:cNvPr id="20" name="Title 3">
            <a:extLst>
              <a:ext uri="{FF2B5EF4-FFF2-40B4-BE49-F238E27FC236}">
                <a16:creationId xmlns:a16="http://schemas.microsoft.com/office/drawing/2014/main" id="{57D512F8-683E-48F0-B3C3-838D975F8AA4}"/>
              </a:ext>
            </a:extLst>
          </p:cNvPr>
          <p:cNvSpPr txBox="1">
            <a:spLocks/>
          </p:cNvSpPr>
          <p:nvPr/>
        </p:nvSpPr>
        <p:spPr>
          <a:xfrm>
            <a:off x="4318592" y="4020820"/>
            <a:ext cx="6090557" cy="590255"/>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GB" sz="2800">
                <a:solidFill>
                  <a:schemeClr val="bg1"/>
                </a:solidFill>
              </a:rPr>
              <a:t>Corporate Action Plan 2021-22</a:t>
            </a:r>
          </a:p>
        </p:txBody>
      </p:sp>
      <p:graphicFrame>
        <p:nvGraphicFramePr>
          <p:cNvPr id="21" name="Table 7">
            <a:extLst>
              <a:ext uri="{FF2B5EF4-FFF2-40B4-BE49-F238E27FC236}">
                <a16:creationId xmlns:a16="http://schemas.microsoft.com/office/drawing/2014/main" id="{22A8A2D2-7B06-4639-97B4-5A8C72323690}"/>
              </a:ext>
            </a:extLst>
          </p:cNvPr>
          <p:cNvGraphicFramePr>
            <a:graphicFrameLocks noGrp="1"/>
          </p:cNvGraphicFramePr>
          <p:nvPr>
            <p:ph idx="1"/>
            <p:extLst>
              <p:ext uri="{D42A27DB-BD31-4B8C-83A1-F6EECF244321}">
                <p14:modId xmlns:p14="http://schemas.microsoft.com/office/powerpoint/2010/main" val="3288618820"/>
              </p:ext>
            </p:extLst>
          </p:nvPr>
        </p:nvGraphicFramePr>
        <p:xfrm>
          <a:off x="3146612" y="4647573"/>
          <a:ext cx="8851122" cy="2019300"/>
        </p:xfrm>
        <a:graphic>
          <a:graphicData uri="http://schemas.openxmlformats.org/drawingml/2006/table">
            <a:tbl>
              <a:tblPr firstRow="1" bandRow="1">
                <a:tableStyleId>{5940675A-B579-460E-94D1-54222C63F5DA}</a:tableStyleId>
              </a:tblPr>
              <a:tblGrid>
                <a:gridCol w="1414993">
                  <a:extLst>
                    <a:ext uri="{9D8B030D-6E8A-4147-A177-3AD203B41FA5}">
                      <a16:colId xmlns:a16="http://schemas.microsoft.com/office/drawing/2014/main" val="326531481"/>
                    </a:ext>
                  </a:extLst>
                </a:gridCol>
                <a:gridCol w="1457499">
                  <a:extLst>
                    <a:ext uri="{9D8B030D-6E8A-4147-A177-3AD203B41FA5}">
                      <a16:colId xmlns:a16="http://schemas.microsoft.com/office/drawing/2014/main" val="3995465828"/>
                    </a:ext>
                  </a:extLst>
                </a:gridCol>
                <a:gridCol w="477230">
                  <a:extLst>
                    <a:ext uri="{9D8B030D-6E8A-4147-A177-3AD203B41FA5}">
                      <a16:colId xmlns:a16="http://schemas.microsoft.com/office/drawing/2014/main" val="1915106528"/>
                    </a:ext>
                  </a:extLst>
                </a:gridCol>
                <a:gridCol w="423081">
                  <a:extLst>
                    <a:ext uri="{9D8B030D-6E8A-4147-A177-3AD203B41FA5}">
                      <a16:colId xmlns:a16="http://schemas.microsoft.com/office/drawing/2014/main" val="3168359609"/>
                    </a:ext>
                  </a:extLst>
                </a:gridCol>
                <a:gridCol w="4639495">
                  <a:extLst>
                    <a:ext uri="{9D8B030D-6E8A-4147-A177-3AD203B41FA5}">
                      <a16:colId xmlns:a16="http://schemas.microsoft.com/office/drawing/2014/main" val="3033096753"/>
                    </a:ext>
                  </a:extLst>
                </a:gridCol>
                <a:gridCol w="438824">
                  <a:extLst>
                    <a:ext uri="{9D8B030D-6E8A-4147-A177-3AD203B41FA5}">
                      <a16:colId xmlns:a16="http://schemas.microsoft.com/office/drawing/2014/main" val="4161796994"/>
                    </a:ext>
                  </a:extLst>
                </a:gridCol>
              </a:tblGrid>
              <a:tr h="492754">
                <a:tc>
                  <a:txBody>
                    <a:bodyPr/>
                    <a:lstStyle/>
                    <a:p>
                      <a:pPr algn="l"/>
                      <a:r>
                        <a:rPr lang="en-GB" sz="1600" b="1">
                          <a:solidFill>
                            <a:schemeClr val="bg1"/>
                          </a:solidFill>
                        </a:rPr>
                        <a:t>Project/ strategy</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600" b="1">
                          <a:solidFill>
                            <a:schemeClr val="bg1"/>
                          </a:solidFill>
                        </a:rPr>
                        <a:t>Objective</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000" b="1">
                          <a:solidFill>
                            <a:schemeClr val="bg1"/>
                          </a:solidFill>
                        </a:rPr>
                        <a:t>Q1 RAG status</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000" b="1">
                          <a:solidFill>
                            <a:schemeClr val="bg1"/>
                          </a:solidFill>
                        </a:rPr>
                        <a:t>Q2 RAG status</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600" b="1" dirty="0">
                          <a:solidFill>
                            <a:schemeClr val="bg1"/>
                          </a:solidFill>
                        </a:rPr>
                        <a:t>Q3 update</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000" b="1">
                          <a:solidFill>
                            <a:schemeClr val="bg1"/>
                          </a:solidFill>
                        </a:rPr>
                        <a:t>Q3 RAG status</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1613593888"/>
                  </a:ext>
                </a:extLst>
              </a:tr>
              <a:tr h="622426">
                <a:tc>
                  <a:txBody>
                    <a:bodyPr/>
                    <a:lstStyle/>
                    <a:p>
                      <a:pPr algn="l" fontAlgn="base"/>
                      <a:r>
                        <a:rPr lang="en-GB" sz="1400">
                          <a:solidFill>
                            <a:schemeClr val="bg1"/>
                          </a:solidFill>
                          <a:effectLst/>
                        </a:rPr>
                        <a:t>Discretionary Rate Relief Schemes</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1200" dirty="0">
                          <a:solidFill>
                            <a:schemeClr val="bg1"/>
                          </a:solidFill>
                          <a:effectLst/>
                        </a:rPr>
                        <a:t>Review of schemes (yearly requirement)</a:t>
                      </a:r>
                    </a:p>
                  </a:txBody>
                  <a:tcPr marB="11430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endParaRPr lang="en-GB" sz="1400" b="0">
                        <a:solidFill>
                          <a:schemeClr val="accent6"/>
                        </a:solidFill>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algn="l"/>
                      <a:endParaRPr lang="en-GB" sz="1400" b="0">
                        <a:solidFill>
                          <a:schemeClr val="accent6"/>
                        </a:solidFill>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algn="l" fontAlgn="base"/>
                      <a:r>
                        <a:rPr lang="en-GB" sz="1200" dirty="0">
                          <a:solidFill>
                            <a:schemeClr val="accent6"/>
                          </a:solidFill>
                          <a:effectLst/>
                        </a:rPr>
                        <a:t>Fundamental review under way - review of </a:t>
                      </a:r>
                      <a:r>
                        <a:rPr lang="en-GB" sz="1200" dirty="0" err="1">
                          <a:solidFill>
                            <a:schemeClr val="accent6"/>
                          </a:solidFill>
                          <a:effectLst/>
                        </a:rPr>
                        <a:t>approx</a:t>
                      </a:r>
                      <a:r>
                        <a:rPr lang="en-GB" sz="1200" dirty="0">
                          <a:solidFill>
                            <a:schemeClr val="accent6"/>
                          </a:solidFill>
                          <a:effectLst/>
                        </a:rPr>
                        <a:t> 20 businesses to understand current circumstances - waiting for completed forms to review - Cabinet Lead briefed</a:t>
                      </a:r>
                    </a:p>
                  </a:txBody>
                  <a:tcPr marB="11430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000" dirty="0">
                        <a:solidFill>
                          <a:srgbClr val="FF0000"/>
                        </a:solidFill>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extLst>
                  <a:ext uri="{0D108BD9-81ED-4DB2-BD59-A6C34878D82A}">
                    <a16:rowId xmlns:a16="http://schemas.microsoft.com/office/drawing/2014/main" val="597708292"/>
                  </a:ext>
                </a:extLst>
              </a:tr>
              <a:tr h="703578">
                <a:tc>
                  <a:txBody>
                    <a:bodyPr/>
                    <a:lstStyle/>
                    <a:p>
                      <a:pPr algn="l" fontAlgn="base"/>
                      <a:r>
                        <a:rPr lang="en-GB" sz="1400">
                          <a:solidFill>
                            <a:schemeClr val="bg1"/>
                          </a:solidFill>
                          <a:effectLst/>
                        </a:rPr>
                        <a:t>CRM improvements</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1200">
                          <a:solidFill>
                            <a:schemeClr val="bg1"/>
                          </a:solidFill>
                          <a:effectLst/>
                        </a:rPr>
                        <a:t>Development and implementation of customer portal</a:t>
                      </a:r>
                    </a:p>
                  </a:txBody>
                  <a:tcPr marB="11430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endParaRPr lang="en-GB" sz="1100">
                        <a:solidFill>
                          <a:schemeClr val="accent6"/>
                        </a:solidFill>
                        <a:effectLst/>
                      </a:endParaRPr>
                    </a:p>
                  </a:txBody>
                  <a:tcPr marB="11430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algn="l" fontAlgn="base"/>
                      <a:endParaRPr lang="en-GB" sz="1100">
                        <a:solidFill>
                          <a:schemeClr val="accent6"/>
                        </a:solidFill>
                        <a:effectLst/>
                      </a:endParaRPr>
                    </a:p>
                  </a:txBody>
                  <a:tcPr marB="11430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algn="l" fontAlgn="base"/>
                      <a:r>
                        <a:rPr lang="en-GB" sz="1100" dirty="0">
                          <a:solidFill>
                            <a:schemeClr val="accent6"/>
                          </a:solidFill>
                          <a:effectLst/>
                        </a:rPr>
                        <a:t>Change to plans - Business Case for Customer Portal at HBC to be included in full Business Case for Transformation - this will ensure that the requirements for the CRM / Portal match the overall IT design for Transformation.</a:t>
                      </a:r>
                    </a:p>
                  </a:txBody>
                  <a:tcPr marB="11430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000" dirty="0">
                        <a:solidFill>
                          <a:srgbClr val="FF0000"/>
                        </a:solidFill>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extLst>
                  <a:ext uri="{0D108BD9-81ED-4DB2-BD59-A6C34878D82A}">
                    <a16:rowId xmlns:a16="http://schemas.microsoft.com/office/drawing/2014/main" val="418929815"/>
                  </a:ext>
                </a:extLst>
              </a:tr>
            </a:tbl>
          </a:graphicData>
        </a:graphic>
      </p:graphicFrame>
      <p:sp>
        <p:nvSpPr>
          <p:cNvPr id="22" name="Speech Bubble: Rectangle with Corners Rounded 21">
            <a:extLst>
              <a:ext uri="{FF2B5EF4-FFF2-40B4-BE49-F238E27FC236}">
                <a16:creationId xmlns:a16="http://schemas.microsoft.com/office/drawing/2014/main" id="{7FB83674-6C29-43A3-89D9-090ED3704CA5}"/>
              </a:ext>
            </a:extLst>
          </p:cNvPr>
          <p:cNvSpPr/>
          <p:nvPr/>
        </p:nvSpPr>
        <p:spPr>
          <a:xfrm>
            <a:off x="3497664" y="2739549"/>
            <a:ext cx="1523435" cy="657817"/>
          </a:xfrm>
          <a:prstGeom prst="wedgeRoundRectCallout">
            <a:avLst>
              <a:gd name="adj1" fmla="val 77261"/>
              <a:gd name="adj2" fmla="val 34808"/>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dirty="0"/>
              <a:t>Still off target due to a backlog of Universal Credit changes, but on a good trajectory</a:t>
            </a:r>
          </a:p>
        </p:txBody>
      </p:sp>
    </p:spTree>
    <p:extLst>
      <p:ext uri="{BB962C8B-B14F-4D97-AF65-F5344CB8AC3E}">
        <p14:creationId xmlns:p14="http://schemas.microsoft.com/office/powerpoint/2010/main" val="29077458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46BFEF9-BE2F-4B81-8213-03545CA78071}"/>
              </a:ext>
            </a:extLst>
          </p:cNvPr>
          <p:cNvSpPr>
            <a:spLocks noGrp="1"/>
          </p:cNvSpPr>
          <p:nvPr>
            <p:ph type="title"/>
          </p:nvPr>
        </p:nvSpPr>
        <p:spPr>
          <a:xfrm>
            <a:off x="344505" y="397934"/>
            <a:ext cx="3641521" cy="761167"/>
          </a:xfrm>
        </p:spPr>
        <p:txBody>
          <a:bodyPr>
            <a:normAutofit fontScale="90000"/>
          </a:bodyPr>
          <a:lstStyle/>
          <a:p>
            <a:r>
              <a:rPr lang="en-GB" sz="4400">
                <a:solidFill>
                  <a:schemeClr val="bg1"/>
                </a:solidFill>
              </a:rPr>
              <a:t>Finance</a:t>
            </a:r>
            <a:br>
              <a:rPr lang="en-GB" sz="3600">
                <a:solidFill>
                  <a:schemeClr val="bg1"/>
                </a:solidFill>
              </a:rPr>
            </a:br>
            <a:r>
              <a:rPr lang="en-GB" sz="2200" i="1">
                <a:solidFill>
                  <a:schemeClr val="bg1"/>
                </a:solidFill>
              </a:rPr>
              <a:t>Head of Service: Matthew Tiller</a:t>
            </a:r>
            <a:endParaRPr lang="en-GB" sz="3600" i="1">
              <a:solidFill>
                <a:schemeClr val="bg1"/>
              </a:solidFill>
            </a:endParaRPr>
          </a:p>
        </p:txBody>
      </p:sp>
      <p:pic>
        <p:nvPicPr>
          <p:cNvPr id="30" name="Graphic 29" descr="Coins">
            <a:extLst>
              <a:ext uri="{FF2B5EF4-FFF2-40B4-BE49-F238E27FC236}">
                <a16:creationId xmlns:a16="http://schemas.microsoft.com/office/drawing/2014/main" id="{169E2283-D43D-4AE3-AA6C-30728ED7716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44505" y="2044952"/>
            <a:ext cx="914400" cy="914400"/>
          </a:xfrm>
          <a:prstGeom prst="rect">
            <a:avLst/>
          </a:prstGeom>
        </p:spPr>
      </p:pic>
      <p:pic>
        <p:nvPicPr>
          <p:cNvPr id="15" name="Graphic 14" descr="Bullseye">
            <a:extLst>
              <a:ext uri="{FF2B5EF4-FFF2-40B4-BE49-F238E27FC236}">
                <a16:creationId xmlns:a16="http://schemas.microsoft.com/office/drawing/2014/main" id="{C94248B7-E8DD-47F0-8FF9-B0C38C1C48A2}"/>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095748" y="1067387"/>
            <a:ext cx="783459" cy="786209"/>
          </a:xfrm>
          <a:prstGeom prst="rect">
            <a:avLst/>
          </a:prstGeom>
        </p:spPr>
      </p:pic>
      <p:sp>
        <p:nvSpPr>
          <p:cNvPr id="17" name="Title 3">
            <a:extLst>
              <a:ext uri="{FF2B5EF4-FFF2-40B4-BE49-F238E27FC236}">
                <a16:creationId xmlns:a16="http://schemas.microsoft.com/office/drawing/2014/main" id="{3DB0FF70-73D5-4E06-91A2-247BBE9915D4}"/>
              </a:ext>
            </a:extLst>
          </p:cNvPr>
          <p:cNvSpPr txBox="1">
            <a:spLocks/>
          </p:cNvSpPr>
          <p:nvPr/>
        </p:nvSpPr>
        <p:spPr>
          <a:xfrm>
            <a:off x="5766913" y="861413"/>
            <a:ext cx="5166182" cy="914400"/>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GB" sz="2800">
                <a:solidFill>
                  <a:schemeClr val="bg1"/>
                </a:solidFill>
              </a:rPr>
              <a:t>Corporate Action Plan 2021-22</a:t>
            </a:r>
          </a:p>
        </p:txBody>
      </p:sp>
      <p:sp>
        <p:nvSpPr>
          <p:cNvPr id="11" name="TextBox 10">
            <a:extLst>
              <a:ext uri="{FF2B5EF4-FFF2-40B4-BE49-F238E27FC236}">
                <a16:creationId xmlns:a16="http://schemas.microsoft.com/office/drawing/2014/main" id="{67222504-4230-4BC6-B2CF-A00ADF552D85}"/>
              </a:ext>
            </a:extLst>
          </p:cNvPr>
          <p:cNvSpPr txBox="1"/>
          <p:nvPr/>
        </p:nvSpPr>
        <p:spPr>
          <a:xfrm>
            <a:off x="634065" y="2912570"/>
            <a:ext cx="4443768" cy="369332"/>
          </a:xfrm>
          <a:prstGeom prst="rect">
            <a:avLst/>
          </a:prstGeom>
          <a:noFill/>
        </p:spPr>
        <p:txBody>
          <a:bodyPr wrap="square" rtlCol="0">
            <a:spAutoFit/>
          </a:bodyPr>
          <a:lstStyle/>
          <a:p>
            <a:r>
              <a:rPr lang="en-GB" dirty="0">
                <a:solidFill>
                  <a:schemeClr val="accent6"/>
                </a:solidFill>
              </a:rPr>
              <a:t>No variance</a:t>
            </a:r>
          </a:p>
        </p:txBody>
      </p:sp>
      <p:sp>
        <p:nvSpPr>
          <p:cNvPr id="12" name="Title 3">
            <a:extLst>
              <a:ext uri="{FF2B5EF4-FFF2-40B4-BE49-F238E27FC236}">
                <a16:creationId xmlns:a16="http://schemas.microsoft.com/office/drawing/2014/main" id="{ECB300B8-4EA5-465F-9CB7-91BCE45B5C52}"/>
              </a:ext>
            </a:extLst>
          </p:cNvPr>
          <p:cNvSpPr txBox="1">
            <a:spLocks/>
          </p:cNvSpPr>
          <p:nvPr/>
        </p:nvSpPr>
        <p:spPr>
          <a:xfrm>
            <a:off x="1258905" y="2172250"/>
            <a:ext cx="5171433" cy="663590"/>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GB" sz="2800">
                <a:solidFill>
                  <a:schemeClr val="bg1"/>
                </a:solidFill>
              </a:rPr>
              <a:t>Budget variance in Q3</a:t>
            </a:r>
          </a:p>
        </p:txBody>
      </p:sp>
      <p:graphicFrame>
        <p:nvGraphicFramePr>
          <p:cNvPr id="13" name="Chart 12">
            <a:extLst>
              <a:ext uri="{FF2B5EF4-FFF2-40B4-BE49-F238E27FC236}">
                <a16:creationId xmlns:a16="http://schemas.microsoft.com/office/drawing/2014/main" id="{1001BFB6-CE4F-4C74-8C19-938407C5AD03}"/>
              </a:ext>
            </a:extLst>
          </p:cNvPr>
          <p:cNvGraphicFramePr/>
          <p:nvPr>
            <p:extLst>
              <p:ext uri="{D42A27DB-BD31-4B8C-83A1-F6EECF244321}">
                <p14:modId xmlns:p14="http://schemas.microsoft.com/office/powerpoint/2010/main" val="930499146"/>
              </p:ext>
            </p:extLst>
          </p:nvPr>
        </p:nvGraphicFramePr>
        <p:xfrm>
          <a:off x="162559" y="3327855"/>
          <a:ext cx="4625714" cy="3174638"/>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14" name="Table 7">
            <a:extLst>
              <a:ext uri="{FF2B5EF4-FFF2-40B4-BE49-F238E27FC236}">
                <a16:creationId xmlns:a16="http://schemas.microsoft.com/office/drawing/2014/main" id="{2221B2DF-DB97-4801-BD4F-2B8C2ADDBF7C}"/>
              </a:ext>
            </a:extLst>
          </p:cNvPr>
          <p:cNvGraphicFramePr>
            <a:graphicFrameLocks/>
          </p:cNvGraphicFramePr>
          <p:nvPr>
            <p:extLst>
              <p:ext uri="{D42A27DB-BD31-4B8C-83A1-F6EECF244321}">
                <p14:modId xmlns:p14="http://schemas.microsoft.com/office/powerpoint/2010/main" val="1627942606"/>
              </p:ext>
            </p:extLst>
          </p:nvPr>
        </p:nvGraphicFramePr>
        <p:xfrm>
          <a:off x="4994031" y="2031144"/>
          <a:ext cx="6929582" cy="2047875"/>
        </p:xfrm>
        <a:graphic>
          <a:graphicData uri="http://schemas.openxmlformats.org/drawingml/2006/table">
            <a:tbl>
              <a:tblPr firstRow="1" bandRow="1">
                <a:tableStyleId>{5940675A-B579-460E-94D1-54222C63F5DA}</a:tableStyleId>
              </a:tblPr>
              <a:tblGrid>
                <a:gridCol w="1267213">
                  <a:extLst>
                    <a:ext uri="{9D8B030D-6E8A-4147-A177-3AD203B41FA5}">
                      <a16:colId xmlns:a16="http://schemas.microsoft.com/office/drawing/2014/main" val="326531481"/>
                    </a:ext>
                  </a:extLst>
                </a:gridCol>
                <a:gridCol w="1198117">
                  <a:extLst>
                    <a:ext uri="{9D8B030D-6E8A-4147-A177-3AD203B41FA5}">
                      <a16:colId xmlns:a16="http://schemas.microsoft.com/office/drawing/2014/main" val="4248586171"/>
                    </a:ext>
                  </a:extLst>
                </a:gridCol>
                <a:gridCol w="430270">
                  <a:extLst>
                    <a:ext uri="{9D8B030D-6E8A-4147-A177-3AD203B41FA5}">
                      <a16:colId xmlns:a16="http://schemas.microsoft.com/office/drawing/2014/main" val="1683568214"/>
                    </a:ext>
                  </a:extLst>
                </a:gridCol>
                <a:gridCol w="433754">
                  <a:extLst>
                    <a:ext uri="{9D8B030D-6E8A-4147-A177-3AD203B41FA5}">
                      <a16:colId xmlns:a16="http://schemas.microsoft.com/office/drawing/2014/main" val="3105292142"/>
                    </a:ext>
                  </a:extLst>
                </a:gridCol>
                <a:gridCol w="3141784">
                  <a:extLst>
                    <a:ext uri="{9D8B030D-6E8A-4147-A177-3AD203B41FA5}">
                      <a16:colId xmlns:a16="http://schemas.microsoft.com/office/drawing/2014/main" val="3033096753"/>
                    </a:ext>
                  </a:extLst>
                </a:gridCol>
                <a:gridCol w="458444">
                  <a:extLst>
                    <a:ext uri="{9D8B030D-6E8A-4147-A177-3AD203B41FA5}">
                      <a16:colId xmlns:a16="http://schemas.microsoft.com/office/drawing/2014/main" val="4161796994"/>
                    </a:ext>
                  </a:extLst>
                </a:gridCol>
              </a:tblGrid>
              <a:tr h="436747">
                <a:tc>
                  <a:txBody>
                    <a:bodyPr/>
                    <a:lstStyle/>
                    <a:p>
                      <a:pPr algn="l"/>
                      <a:r>
                        <a:rPr lang="en-GB" sz="1600" b="1">
                          <a:solidFill>
                            <a:schemeClr val="bg1"/>
                          </a:solidFill>
                        </a:rPr>
                        <a:t>Project/</a:t>
                      </a:r>
                    </a:p>
                    <a:p>
                      <a:pPr algn="l"/>
                      <a:r>
                        <a:rPr lang="en-GB" sz="1600" b="1">
                          <a:solidFill>
                            <a:schemeClr val="bg1"/>
                          </a:solidFill>
                        </a:rPr>
                        <a:t>strategy</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600" b="1">
                          <a:solidFill>
                            <a:schemeClr val="bg1"/>
                          </a:solidFill>
                        </a:rPr>
                        <a:t>Objective</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000" b="1">
                          <a:solidFill>
                            <a:schemeClr val="bg1"/>
                          </a:solidFill>
                        </a:rPr>
                        <a:t>Q1 RAG status</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000" b="1">
                          <a:solidFill>
                            <a:schemeClr val="bg1"/>
                          </a:solidFill>
                        </a:rPr>
                        <a:t>Q2 RAG status</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600" b="1">
                          <a:solidFill>
                            <a:schemeClr val="bg1"/>
                          </a:solidFill>
                        </a:rPr>
                        <a:t>Q3 update</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000" b="1">
                          <a:solidFill>
                            <a:schemeClr val="bg1"/>
                          </a:solidFill>
                        </a:rPr>
                        <a:t>Q3 RAG status</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1613593888"/>
                  </a:ext>
                </a:extLst>
              </a:tr>
              <a:tr h="955991">
                <a:tc>
                  <a:txBody>
                    <a:bodyPr/>
                    <a:lstStyle/>
                    <a:p>
                      <a:pPr algn="l" fontAlgn="base"/>
                      <a:r>
                        <a:rPr lang="en-GB" sz="1400">
                          <a:solidFill>
                            <a:schemeClr val="bg1"/>
                          </a:solidFill>
                          <a:effectLst/>
                        </a:rPr>
                        <a:t>Finance service improvement</a:t>
                      </a:r>
                    </a:p>
                  </a:txBody>
                  <a:tcPr marB="142875">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fontAlgn="base"/>
                      <a:r>
                        <a:rPr lang="en-GB" sz="1400">
                          <a:solidFill>
                            <a:schemeClr val="bg1"/>
                          </a:solidFill>
                          <a:effectLst/>
                        </a:rPr>
                        <a:t>Service improvement work following return inhouse</a:t>
                      </a:r>
                    </a:p>
                  </a:txBody>
                  <a:tcPr marB="142875">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fontAlgn="base"/>
                      <a:endParaRPr lang="en-GB" sz="1600" b="0">
                        <a:solidFill>
                          <a:schemeClr val="accent4"/>
                        </a:solidFill>
                        <a:effectLst/>
                      </a:endParaRPr>
                    </a:p>
                  </a:txBody>
                  <a:tcPr marB="142875">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4"/>
                    </a:solidFill>
                  </a:tcPr>
                </a:tc>
                <a:tc>
                  <a:txBody>
                    <a:bodyPr/>
                    <a:lstStyle/>
                    <a:p>
                      <a:pPr algn="l" fontAlgn="base"/>
                      <a:endParaRPr lang="en-GB" sz="1600" b="0">
                        <a:solidFill>
                          <a:schemeClr val="accent4"/>
                        </a:solidFill>
                        <a:effectLst/>
                      </a:endParaRPr>
                    </a:p>
                  </a:txBody>
                  <a:tcPr marB="142875">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4"/>
                    </a:solidFill>
                  </a:tcPr>
                </a:tc>
                <a:tc>
                  <a:txBody>
                    <a:bodyPr/>
                    <a:lstStyle/>
                    <a:p>
                      <a:pPr algn="l" fontAlgn="b"/>
                      <a:r>
                        <a:rPr lang="en-GB" sz="1400" b="0" i="0" u="none" strike="noStrike" dirty="0">
                          <a:solidFill>
                            <a:schemeClr val="accent4"/>
                          </a:solidFill>
                          <a:effectLst/>
                          <a:latin typeface="Calibri" panose="020F0502020204030204" pitchFamily="34" charset="0"/>
                        </a:rPr>
                        <a:t>New processes and procedures being revised and finalised. Roll out timetable being revised whilst we test robustness of procedures.</a:t>
                      </a:r>
                    </a:p>
                  </a:txBody>
                  <a:tcPr marL="7620" marR="7620" marT="7620" marB="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000" dirty="0"/>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val="3387995111"/>
                  </a:ext>
                </a:extLst>
              </a:tr>
            </a:tbl>
          </a:graphicData>
        </a:graphic>
      </p:graphicFrame>
    </p:spTree>
    <p:extLst>
      <p:ext uri="{BB962C8B-B14F-4D97-AF65-F5344CB8AC3E}">
        <p14:creationId xmlns:p14="http://schemas.microsoft.com/office/powerpoint/2010/main" val="20360779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46BFEF9-BE2F-4B81-8213-03545CA78071}"/>
              </a:ext>
            </a:extLst>
          </p:cNvPr>
          <p:cNvSpPr>
            <a:spLocks noGrp="1"/>
          </p:cNvSpPr>
          <p:nvPr>
            <p:ph type="title"/>
          </p:nvPr>
        </p:nvSpPr>
        <p:spPr>
          <a:xfrm>
            <a:off x="317639" y="391670"/>
            <a:ext cx="7046232" cy="761167"/>
          </a:xfrm>
        </p:spPr>
        <p:txBody>
          <a:bodyPr>
            <a:normAutofit fontScale="90000"/>
          </a:bodyPr>
          <a:lstStyle/>
          <a:p>
            <a:r>
              <a:rPr lang="en-GB" sz="4400">
                <a:solidFill>
                  <a:schemeClr val="bg1"/>
                </a:solidFill>
              </a:rPr>
              <a:t>Legal</a:t>
            </a:r>
            <a:br>
              <a:rPr lang="en-GB" sz="3600">
                <a:solidFill>
                  <a:schemeClr val="bg1"/>
                </a:solidFill>
              </a:rPr>
            </a:br>
            <a:r>
              <a:rPr lang="en-GB" sz="2200" i="1">
                <a:solidFill>
                  <a:schemeClr val="bg1"/>
                </a:solidFill>
              </a:rPr>
              <a:t>Head of Service: Daniel Toohey</a:t>
            </a:r>
            <a:endParaRPr lang="en-GB" sz="3600" i="1">
              <a:solidFill>
                <a:schemeClr val="bg1"/>
              </a:solidFill>
            </a:endParaRPr>
          </a:p>
        </p:txBody>
      </p:sp>
      <p:sp>
        <p:nvSpPr>
          <p:cNvPr id="19" name="Text Placeholder 5">
            <a:extLst>
              <a:ext uri="{FF2B5EF4-FFF2-40B4-BE49-F238E27FC236}">
                <a16:creationId xmlns:a16="http://schemas.microsoft.com/office/drawing/2014/main" id="{A4D211D4-B8BA-4C36-8FCE-EACAD3FB5312}"/>
              </a:ext>
            </a:extLst>
          </p:cNvPr>
          <p:cNvSpPr>
            <a:spLocks noGrp="1"/>
          </p:cNvSpPr>
          <p:nvPr>
            <p:ph type="body" sz="half" idx="2"/>
          </p:nvPr>
        </p:nvSpPr>
        <p:spPr>
          <a:xfrm>
            <a:off x="317639" y="1199263"/>
            <a:ext cx="5286802" cy="761166"/>
          </a:xfrm>
        </p:spPr>
        <p:txBody>
          <a:bodyPr>
            <a:normAutofit/>
          </a:bodyPr>
          <a:lstStyle/>
          <a:p>
            <a:r>
              <a:rPr lang="en-GB">
                <a:solidFill>
                  <a:schemeClr val="bg1"/>
                </a:solidFill>
              </a:rPr>
              <a:t>Incorporating:</a:t>
            </a:r>
            <a:br>
              <a:rPr lang="en-GB" sz="1800">
                <a:solidFill>
                  <a:schemeClr val="bg1"/>
                </a:solidFill>
              </a:rPr>
            </a:br>
            <a:r>
              <a:rPr lang="en-GB" sz="1400">
                <a:solidFill>
                  <a:schemeClr val="bg1"/>
                </a:solidFill>
              </a:rPr>
              <a:t>Legal Services, Democratic Services</a:t>
            </a:r>
          </a:p>
        </p:txBody>
      </p:sp>
      <p:pic>
        <p:nvPicPr>
          <p:cNvPr id="12" name="Graphic 11" descr="Coins">
            <a:extLst>
              <a:ext uri="{FF2B5EF4-FFF2-40B4-BE49-F238E27FC236}">
                <a16:creationId xmlns:a16="http://schemas.microsoft.com/office/drawing/2014/main" id="{EC26AA0A-5669-4C0C-8F9F-589A74B6E28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131244" y="686457"/>
            <a:ext cx="914400" cy="914400"/>
          </a:xfrm>
          <a:prstGeom prst="rect">
            <a:avLst/>
          </a:prstGeom>
        </p:spPr>
      </p:pic>
      <p:sp>
        <p:nvSpPr>
          <p:cNvPr id="14" name="TextBox 13">
            <a:extLst>
              <a:ext uri="{FF2B5EF4-FFF2-40B4-BE49-F238E27FC236}">
                <a16:creationId xmlns:a16="http://schemas.microsoft.com/office/drawing/2014/main" id="{A31FB8B5-607A-481A-B135-810AD4942187}"/>
              </a:ext>
            </a:extLst>
          </p:cNvPr>
          <p:cNvSpPr txBox="1"/>
          <p:nvPr/>
        </p:nvSpPr>
        <p:spPr>
          <a:xfrm>
            <a:off x="8050519" y="1388354"/>
            <a:ext cx="4443768" cy="338554"/>
          </a:xfrm>
          <a:prstGeom prst="rect">
            <a:avLst/>
          </a:prstGeom>
          <a:noFill/>
        </p:spPr>
        <p:txBody>
          <a:bodyPr wrap="square" rtlCol="0">
            <a:spAutoFit/>
          </a:bodyPr>
          <a:lstStyle/>
          <a:p>
            <a:r>
              <a:rPr lang="en-GB" sz="1600" dirty="0">
                <a:solidFill>
                  <a:schemeClr val="accent4"/>
                </a:solidFill>
              </a:rPr>
              <a:t>Variance of £40,000</a:t>
            </a:r>
          </a:p>
        </p:txBody>
      </p:sp>
      <p:sp>
        <p:nvSpPr>
          <p:cNvPr id="16" name="Title 3">
            <a:extLst>
              <a:ext uri="{FF2B5EF4-FFF2-40B4-BE49-F238E27FC236}">
                <a16:creationId xmlns:a16="http://schemas.microsoft.com/office/drawing/2014/main" id="{B4E50E37-32D6-4157-8F0C-0BC4C286865C}"/>
              </a:ext>
            </a:extLst>
          </p:cNvPr>
          <p:cNvSpPr txBox="1">
            <a:spLocks/>
          </p:cNvSpPr>
          <p:nvPr/>
        </p:nvSpPr>
        <p:spPr>
          <a:xfrm>
            <a:off x="8025243" y="686457"/>
            <a:ext cx="5171433" cy="663590"/>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GB" sz="2400">
                <a:solidFill>
                  <a:schemeClr val="bg1"/>
                </a:solidFill>
              </a:rPr>
              <a:t>Budget variance in Q3</a:t>
            </a:r>
          </a:p>
        </p:txBody>
      </p:sp>
      <p:graphicFrame>
        <p:nvGraphicFramePr>
          <p:cNvPr id="13" name="Chart 12">
            <a:extLst>
              <a:ext uri="{FF2B5EF4-FFF2-40B4-BE49-F238E27FC236}">
                <a16:creationId xmlns:a16="http://schemas.microsoft.com/office/drawing/2014/main" id="{61A3A9EB-3497-492F-8E09-707FB92A2A25}"/>
              </a:ext>
            </a:extLst>
          </p:cNvPr>
          <p:cNvGraphicFramePr/>
          <p:nvPr>
            <p:extLst>
              <p:ext uri="{D42A27DB-BD31-4B8C-83A1-F6EECF244321}">
                <p14:modId xmlns:p14="http://schemas.microsoft.com/office/powerpoint/2010/main" val="2241658827"/>
              </p:ext>
            </p:extLst>
          </p:nvPr>
        </p:nvGraphicFramePr>
        <p:xfrm>
          <a:off x="6813605" y="1721189"/>
          <a:ext cx="4625714" cy="3843587"/>
        </p:xfrm>
        <a:graphic>
          <a:graphicData uri="http://schemas.openxmlformats.org/drawingml/2006/chart">
            <c:chart xmlns:c="http://schemas.openxmlformats.org/drawingml/2006/chart" xmlns:r="http://schemas.openxmlformats.org/officeDocument/2006/relationships" r:id="rId4"/>
          </a:graphicData>
        </a:graphic>
      </p:graphicFrame>
      <p:sp>
        <p:nvSpPr>
          <p:cNvPr id="9" name="Title 3">
            <a:extLst>
              <a:ext uri="{FF2B5EF4-FFF2-40B4-BE49-F238E27FC236}">
                <a16:creationId xmlns:a16="http://schemas.microsoft.com/office/drawing/2014/main" id="{A9F457DC-9E68-4FF4-8633-036B3005D91D}"/>
              </a:ext>
            </a:extLst>
          </p:cNvPr>
          <p:cNvSpPr txBox="1">
            <a:spLocks/>
          </p:cNvSpPr>
          <p:nvPr/>
        </p:nvSpPr>
        <p:spPr>
          <a:xfrm>
            <a:off x="752681" y="2239262"/>
            <a:ext cx="5802202" cy="914400"/>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GB" sz="1800" dirty="0">
                <a:solidFill>
                  <a:schemeClr val="bg1"/>
                </a:solidFill>
                <a:effectLst/>
                <a:latin typeface="Calibri" panose="020F0502020204030204" pitchFamily="34" charset="0"/>
                <a:ea typeface="Calibri" panose="020F0502020204030204" pitchFamily="34" charset="0"/>
              </a:rPr>
              <a:t>Further Corporate Action items and Performance Indicators are still under development by Head of Service and their team.</a:t>
            </a:r>
            <a:endParaRPr lang="en-GB" sz="2400" dirty="0">
              <a:solidFill>
                <a:schemeClr val="bg1"/>
              </a:solidFill>
            </a:endParaRPr>
          </a:p>
        </p:txBody>
      </p:sp>
    </p:spTree>
    <p:extLst>
      <p:ext uri="{BB962C8B-B14F-4D97-AF65-F5344CB8AC3E}">
        <p14:creationId xmlns:p14="http://schemas.microsoft.com/office/powerpoint/2010/main" val="40983189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46BFEF9-BE2F-4B81-8213-03545CA78071}"/>
              </a:ext>
            </a:extLst>
          </p:cNvPr>
          <p:cNvSpPr>
            <a:spLocks noGrp="1"/>
          </p:cNvSpPr>
          <p:nvPr>
            <p:ph type="title"/>
          </p:nvPr>
        </p:nvSpPr>
        <p:spPr>
          <a:xfrm>
            <a:off x="317639" y="391670"/>
            <a:ext cx="7046232" cy="761167"/>
          </a:xfrm>
        </p:spPr>
        <p:txBody>
          <a:bodyPr>
            <a:normAutofit fontScale="90000"/>
          </a:bodyPr>
          <a:lstStyle/>
          <a:p>
            <a:r>
              <a:rPr lang="en-GB" sz="4400" dirty="0">
                <a:solidFill>
                  <a:schemeClr val="bg1"/>
                </a:solidFill>
              </a:rPr>
              <a:t>Strategic Commissioning</a:t>
            </a:r>
            <a:br>
              <a:rPr lang="en-GB" sz="3600" dirty="0">
                <a:solidFill>
                  <a:schemeClr val="bg1"/>
                </a:solidFill>
              </a:rPr>
            </a:br>
            <a:r>
              <a:rPr lang="en-GB" sz="2200" i="1" dirty="0">
                <a:solidFill>
                  <a:schemeClr val="bg1"/>
                </a:solidFill>
              </a:rPr>
              <a:t>Head of Service: Trevor Pugh (ES)</a:t>
            </a:r>
            <a:endParaRPr lang="en-GB" sz="3600" i="1" dirty="0">
              <a:solidFill>
                <a:schemeClr val="bg1"/>
              </a:solidFill>
            </a:endParaRPr>
          </a:p>
        </p:txBody>
      </p:sp>
      <p:graphicFrame>
        <p:nvGraphicFramePr>
          <p:cNvPr id="14" name="Table 14">
            <a:extLst>
              <a:ext uri="{FF2B5EF4-FFF2-40B4-BE49-F238E27FC236}">
                <a16:creationId xmlns:a16="http://schemas.microsoft.com/office/drawing/2014/main" id="{334408DE-5A57-4A9C-8447-611B88A4D4EF}"/>
              </a:ext>
            </a:extLst>
          </p:cNvPr>
          <p:cNvGraphicFramePr>
            <a:graphicFrameLocks noGrp="1"/>
          </p:cNvGraphicFramePr>
          <p:nvPr>
            <p:extLst>
              <p:ext uri="{D42A27DB-BD31-4B8C-83A1-F6EECF244321}">
                <p14:modId xmlns:p14="http://schemas.microsoft.com/office/powerpoint/2010/main" val="121357690"/>
              </p:ext>
            </p:extLst>
          </p:nvPr>
        </p:nvGraphicFramePr>
        <p:xfrm>
          <a:off x="4293704" y="4745356"/>
          <a:ext cx="7309023" cy="1943100"/>
        </p:xfrm>
        <a:graphic>
          <a:graphicData uri="http://schemas.openxmlformats.org/drawingml/2006/table">
            <a:tbl>
              <a:tblPr firstRow="1" bandRow="1">
                <a:tableStyleId>{9D7B26C5-4107-4FEC-AEDC-1716B250A1EF}</a:tableStyleId>
              </a:tblPr>
              <a:tblGrid>
                <a:gridCol w="3522288">
                  <a:extLst>
                    <a:ext uri="{9D8B030D-6E8A-4147-A177-3AD203B41FA5}">
                      <a16:colId xmlns:a16="http://schemas.microsoft.com/office/drawing/2014/main" val="1632953638"/>
                    </a:ext>
                  </a:extLst>
                </a:gridCol>
                <a:gridCol w="1306863">
                  <a:extLst>
                    <a:ext uri="{9D8B030D-6E8A-4147-A177-3AD203B41FA5}">
                      <a16:colId xmlns:a16="http://schemas.microsoft.com/office/drawing/2014/main" val="3276194889"/>
                    </a:ext>
                  </a:extLst>
                </a:gridCol>
                <a:gridCol w="826624">
                  <a:extLst>
                    <a:ext uri="{9D8B030D-6E8A-4147-A177-3AD203B41FA5}">
                      <a16:colId xmlns:a16="http://schemas.microsoft.com/office/drawing/2014/main" val="3436727633"/>
                    </a:ext>
                  </a:extLst>
                </a:gridCol>
                <a:gridCol w="826624">
                  <a:extLst>
                    <a:ext uri="{9D8B030D-6E8A-4147-A177-3AD203B41FA5}">
                      <a16:colId xmlns:a16="http://schemas.microsoft.com/office/drawing/2014/main" val="2256519017"/>
                    </a:ext>
                  </a:extLst>
                </a:gridCol>
                <a:gridCol w="826624">
                  <a:extLst>
                    <a:ext uri="{9D8B030D-6E8A-4147-A177-3AD203B41FA5}">
                      <a16:colId xmlns:a16="http://schemas.microsoft.com/office/drawing/2014/main" val="2287712418"/>
                    </a:ext>
                  </a:extLst>
                </a:gridCol>
              </a:tblGrid>
              <a:tr h="292527">
                <a:tc>
                  <a:txBody>
                    <a:bodyPr/>
                    <a:lstStyle/>
                    <a:p>
                      <a:r>
                        <a:rPr lang="en-GB" sz="1600" dirty="0">
                          <a:solidFill>
                            <a:schemeClr val="bg1"/>
                          </a:solidFill>
                        </a:rPr>
                        <a:t>Indicator</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a:r>
                        <a:rPr lang="en-GB" sz="1600">
                          <a:solidFill>
                            <a:schemeClr val="bg1"/>
                          </a:solidFill>
                        </a:rPr>
                        <a:t>Target</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a:r>
                        <a:rPr lang="en-GB" sz="1600">
                          <a:solidFill>
                            <a:schemeClr val="bg1"/>
                          </a:solidFill>
                        </a:rPr>
                        <a:t>Q1</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a:r>
                        <a:rPr lang="en-GB" sz="1600">
                          <a:solidFill>
                            <a:schemeClr val="bg1"/>
                          </a:solidFill>
                        </a:rPr>
                        <a:t>Q2</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a:r>
                        <a:rPr lang="en-GB" sz="1600">
                          <a:solidFill>
                            <a:schemeClr val="bg1"/>
                          </a:solidFill>
                        </a:rPr>
                        <a:t>Q3</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2704123125"/>
                  </a:ext>
                </a:extLst>
              </a:tr>
              <a:tr h="158865">
                <a:tc>
                  <a:txBody>
                    <a:bodyPr/>
                    <a:lstStyle/>
                    <a:p>
                      <a:pPr algn="l" fontAlgn="ctr"/>
                      <a:r>
                        <a:rPr lang="en-GB" sz="1200" b="0" i="0" u="none" strike="noStrike">
                          <a:solidFill>
                            <a:schemeClr val="bg1"/>
                          </a:solidFill>
                          <a:effectLst/>
                          <a:latin typeface="Calibri" panose="020F0502020204030204" pitchFamily="34" charset="0"/>
                        </a:rPr>
                        <a:t>Number of missed bins</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050" b="0" i="0" u="none" strike="noStrike" dirty="0">
                          <a:solidFill>
                            <a:schemeClr val="bg1"/>
                          </a:solidFill>
                          <a:effectLst/>
                          <a:latin typeface="Calibri" panose="020F0502020204030204" pitchFamily="34" charset="0"/>
                        </a:rPr>
                        <a:t>Less than 35 per 100,000</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gridSpan="2">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GB" sz="1100" b="0" i="0" u="none" strike="noStrike" dirty="0">
                          <a:solidFill>
                            <a:srgbClr val="FF0000"/>
                          </a:solidFill>
                          <a:effectLst/>
                          <a:latin typeface="Calibri" panose="020F0502020204030204" pitchFamily="34" charset="0"/>
                        </a:rPr>
                        <a:t>Due to national staff shortages, figures are not currently available</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hMerge="1">
                  <a:txBody>
                    <a:bodyPr/>
                    <a:lstStyle/>
                    <a:p>
                      <a:pPr algn="ctr" fontAlgn="ctr"/>
                      <a:endParaRPr lang="en-GB" sz="1800" b="1" i="0" u="none" strike="noStrike">
                        <a:solidFill>
                          <a:srgbClr val="FF0000"/>
                        </a:solidFill>
                        <a:effectLst/>
                        <a:latin typeface="Calibri" panose="020F0502020204030204" pitchFamily="34" charset="0"/>
                      </a:endParaRP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800" b="1" i="0" kern="1200" dirty="0">
                          <a:solidFill>
                            <a:srgbClr val="FF0000"/>
                          </a:solidFill>
                          <a:effectLst/>
                          <a:latin typeface="+mn-lt"/>
                          <a:ea typeface="+mn-ea"/>
                          <a:cs typeface="+mn-cs"/>
                        </a:rPr>
                        <a:t>180</a:t>
                      </a:r>
                      <a:endParaRPr lang="en-GB" sz="1050" b="1" i="0" u="none" strike="noStrike" dirty="0">
                        <a:solidFill>
                          <a:srgbClr val="FF0000"/>
                        </a:solidFill>
                        <a:effectLst/>
                        <a:latin typeface="Calibri" panose="020F0502020204030204" pitchFamily="34" charset="0"/>
                      </a:endParaRP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3306574853"/>
                  </a:ext>
                </a:extLst>
              </a:tr>
              <a:tr h="276037">
                <a:tc>
                  <a:txBody>
                    <a:bodyPr/>
                    <a:lstStyle/>
                    <a:p>
                      <a:pPr algn="l" fontAlgn="ctr"/>
                      <a:r>
                        <a:rPr lang="en-GB" sz="1200" b="0" i="0" u="none" strike="noStrike">
                          <a:solidFill>
                            <a:schemeClr val="bg1"/>
                          </a:solidFill>
                          <a:effectLst/>
                          <a:latin typeface="Calibri" panose="020F0502020204030204" pitchFamily="34" charset="0"/>
                        </a:rPr>
                        <a:t>Percentage of household waste recycled and composted</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050" b="0" i="0" u="none" strike="noStrike">
                          <a:solidFill>
                            <a:schemeClr val="bg1"/>
                          </a:solidFill>
                          <a:effectLst/>
                          <a:latin typeface="Calibri" panose="020F0502020204030204" pitchFamily="34" charset="0"/>
                        </a:rPr>
                        <a:t>Above 30%</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800" b="0" i="0" u="none" strike="noStrike" dirty="0">
                          <a:solidFill>
                            <a:schemeClr val="accent4"/>
                          </a:solidFill>
                          <a:effectLst/>
                          <a:latin typeface="Calibri" panose="020F0502020204030204" pitchFamily="34" charset="0"/>
                        </a:rPr>
                        <a:t>25%</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800" b="0" i="0" u="none" strike="noStrike" dirty="0">
                          <a:solidFill>
                            <a:srgbClr val="FF0000"/>
                          </a:solidFill>
                          <a:effectLst/>
                          <a:latin typeface="Calibri" panose="020F0502020204030204" pitchFamily="34" charset="0"/>
                        </a:rPr>
                        <a:t>17%</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800" b="1" i="0" u="none" strike="noStrike" dirty="0">
                          <a:solidFill>
                            <a:srgbClr val="FF0000"/>
                          </a:solidFill>
                          <a:effectLst/>
                          <a:latin typeface="Calibri" panose="020F0502020204030204" pitchFamily="34" charset="0"/>
                        </a:rPr>
                        <a:t>20%</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439508258"/>
                  </a:ext>
                </a:extLst>
              </a:tr>
              <a:tr h="256052">
                <a:tc>
                  <a:txBody>
                    <a:bodyPr/>
                    <a:lstStyle/>
                    <a:p>
                      <a:pPr algn="l" fontAlgn="ctr"/>
                      <a:r>
                        <a:rPr lang="en-GB" sz="1200" b="0" i="0" u="none" strike="noStrike">
                          <a:solidFill>
                            <a:schemeClr val="bg1"/>
                          </a:solidFill>
                          <a:effectLst/>
                          <a:latin typeface="Calibri" panose="020F0502020204030204" pitchFamily="34" charset="0"/>
                        </a:rPr>
                        <a:t>Contamination of recycling (%)</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050" b="0" i="0" u="none" strike="noStrike">
                          <a:solidFill>
                            <a:schemeClr val="bg1"/>
                          </a:solidFill>
                          <a:effectLst/>
                          <a:latin typeface="Calibri" panose="020F0502020204030204" pitchFamily="34" charset="0"/>
                        </a:rPr>
                        <a:t>Less than 10%</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100" b="0" i="0" u="none" strike="noStrike">
                          <a:solidFill>
                            <a:srgbClr val="FF0000"/>
                          </a:solidFill>
                          <a:effectLst/>
                          <a:latin typeface="Calibri" panose="020F0502020204030204" pitchFamily="34" charset="0"/>
                        </a:rPr>
                        <a:t>Not reported by Norse</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800" b="0" i="0" u="none" strike="noStrike" dirty="0">
                          <a:solidFill>
                            <a:srgbClr val="FF0000"/>
                          </a:solidFill>
                          <a:effectLst/>
                          <a:latin typeface="Calibri" panose="020F0502020204030204" pitchFamily="34" charset="0"/>
                        </a:rPr>
                        <a:t>16%</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800" b="1" i="0" u="none" strike="noStrike" dirty="0">
                          <a:solidFill>
                            <a:srgbClr val="FF0000"/>
                          </a:solidFill>
                          <a:effectLst/>
                          <a:latin typeface="Calibri" panose="020F0502020204030204" pitchFamily="34" charset="0"/>
                        </a:rPr>
                        <a:t>17%</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66022579"/>
                  </a:ext>
                </a:extLst>
              </a:tr>
              <a:tr h="205486">
                <a:tc>
                  <a:txBody>
                    <a:bodyPr/>
                    <a:lstStyle/>
                    <a:p>
                      <a:pPr algn="l" fontAlgn="ctr"/>
                      <a:r>
                        <a:rPr lang="en-GB" sz="1200" b="0" i="0" u="none" strike="noStrike" dirty="0">
                          <a:solidFill>
                            <a:schemeClr val="bg1"/>
                          </a:solidFill>
                          <a:effectLst/>
                          <a:latin typeface="Calibri" panose="020F0502020204030204" pitchFamily="34" charset="0"/>
                        </a:rPr>
                        <a:t>Number of fly tips reported</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050" b="0" i="0" u="none" strike="noStrike">
                          <a:solidFill>
                            <a:schemeClr val="bg1"/>
                          </a:solidFill>
                          <a:effectLst/>
                          <a:latin typeface="Calibri" panose="020F0502020204030204" pitchFamily="34" charset="0"/>
                        </a:rPr>
                        <a:t>Less than 120</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800" b="0" i="0" u="none" strike="noStrike" dirty="0">
                          <a:solidFill>
                            <a:srgbClr val="FF0000"/>
                          </a:solidFill>
                          <a:effectLst/>
                          <a:latin typeface="Calibri" panose="020F0502020204030204" pitchFamily="34" charset="0"/>
                        </a:rPr>
                        <a:t>337</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800" b="0" i="0" u="none" strike="noStrike" dirty="0">
                          <a:solidFill>
                            <a:srgbClr val="FF0000"/>
                          </a:solidFill>
                          <a:effectLst/>
                          <a:latin typeface="Calibri" panose="020F0502020204030204" pitchFamily="34" charset="0"/>
                        </a:rPr>
                        <a:t>319</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800" b="1" i="0" u="none" strike="noStrike" kern="1200" dirty="0">
                          <a:solidFill>
                            <a:schemeClr val="accent4"/>
                          </a:solidFill>
                          <a:effectLst/>
                          <a:latin typeface="Calibri" panose="020F0502020204030204" pitchFamily="34" charset="0"/>
                          <a:ea typeface="+mn-ea"/>
                          <a:cs typeface="+mn-cs"/>
                        </a:rPr>
                        <a:t>174</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222282039"/>
                  </a:ext>
                </a:extLst>
              </a:tr>
            </a:tbl>
          </a:graphicData>
        </a:graphic>
      </p:graphicFrame>
      <p:sp>
        <p:nvSpPr>
          <p:cNvPr id="16" name="Title 3">
            <a:extLst>
              <a:ext uri="{FF2B5EF4-FFF2-40B4-BE49-F238E27FC236}">
                <a16:creationId xmlns:a16="http://schemas.microsoft.com/office/drawing/2014/main" id="{717368DC-B5D9-49D4-BFFB-042C9856ED44}"/>
              </a:ext>
            </a:extLst>
          </p:cNvPr>
          <p:cNvSpPr txBox="1">
            <a:spLocks/>
          </p:cNvSpPr>
          <p:nvPr/>
        </p:nvSpPr>
        <p:spPr>
          <a:xfrm>
            <a:off x="5169488" y="4109599"/>
            <a:ext cx="4650689" cy="669006"/>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GB" sz="2800">
                <a:solidFill>
                  <a:schemeClr val="bg1"/>
                </a:solidFill>
              </a:rPr>
              <a:t>Key Performance Indicators</a:t>
            </a:r>
          </a:p>
        </p:txBody>
      </p:sp>
      <p:pic>
        <p:nvPicPr>
          <p:cNvPr id="24" name="Graphic 23" descr="Upward trend">
            <a:extLst>
              <a:ext uri="{FF2B5EF4-FFF2-40B4-BE49-F238E27FC236}">
                <a16:creationId xmlns:a16="http://schemas.microsoft.com/office/drawing/2014/main" id="{BFB06D05-ABF4-4CE0-82F5-C1744C6C383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439561" y="3868829"/>
            <a:ext cx="914400" cy="914400"/>
          </a:xfrm>
          <a:prstGeom prst="rect">
            <a:avLst/>
          </a:prstGeom>
        </p:spPr>
      </p:pic>
      <p:pic>
        <p:nvPicPr>
          <p:cNvPr id="30" name="Graphic 29" descr="Coins">
            <a:extLst>
              <a:ext uri="{FF2B5EF4-FFF2-40B4-BE49-F238E27FC236}">
                <a16:creationId xmlns:a16="http://schemas.microsoft.com/office/drawing/2014/main" id="{169E2283-D43D-4AE3-AA6C-30728ED7716E}"/>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39841" y="1884421"/>
            <a:ext cx="914400" cy="914400"/>
          </a:xfrm>
          <a:prstGeom prst="rect">
            <a:avLst/>
          </a:prstGeom>
        </p:spPr>
      </p:pic>
      <p:sp>
        <p:nvSpPr>
          <p:cNvPr id="31" name="Title 3">
            <a:extLst>
              <a:ext uri="{FF2B5EF4-FFF2-40B4-BE49-F238E27FC236}">
                <a16:creationId xmlns:a16="http://schemas.microsoft.com/office/drawing/2014/main" id="{9399445C-5F66-4D41-A638-768C82762845}"/>
              </a:ext>
            </a:extLst>
          </p:cNvPr>
          <p:cNvSpPr txBox="1">
            <a:spLocks/>
          </p:cNvSpPr>
          <p:nvPr/>
        </p:nvSpPr>
        <p:spPr>
          <a:xfrm>
            <a:off x="1132708" y="2027263"/>
            <a:ext cx="5171433" cy="663590"/>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GB" sz="2800">
                <a:solidFill>
                  <a:schemeClr val="bg1"/>
                </a:solidFill>
              </a:rPr>
              <a:t>Budget variance in Q3</a:t>
            </a:r>
          </a:p>
        </p:txBody>
      </p:sp>
      <p:pic>
        <p:nvPicPr>
          <p:cNvPr id="15" name="Graphic 14" descr="Bullseye">
            <a:extLst>
              <a:ext uri="{FF2B5EF4-FFF2-40B4-BE49-F238E27FC236}">
                <a16:creationId xmlns:a16="http://schemas.microsoft.com/office/drawing/2014/main" id="{C94248B7-E8DD-47F0-8FF9-B0C38C1C48A2}"/>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6711373" y="24837"/>
            <a:ext cx="783459" cy="786209"/>
          </a:xfrm>
          <a:prstGeom prst="rect">
            <a:avLst/>
          </a:prstGeom>
        </p:spPr>
      </p:pic>
      <p:sp>
        <p:nvSpPr>
          <p:cNvPr id="17" name="Title 3">
            <a:extLst>
              <a:ext uri="{FF2B5EF4-FFF2-40B4-BE49-F238E27FC236}">
                <a16:creationId xmlns:a16="http://schemas.microsoft.com/office/drawing/2014/main" id="{3DB0FF70-73D5-4E06-91A2-247BBE9915D4}"/>
              </a:ext>
            </a:extLst>
          </p:cNvPr>
          <p:cNvSpPr txBox="1">
            <a:spLocks/>
          </p:cNvSpPr>
          <p:nvPr/>
        </p:nvSpPr>
        <p:spPr>
          <a:xfrm>
            <a:off x="7363871" y="79869"/>
            <a:ext cx="5166182" cy="766823"/>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GB" sz="2800">
                <a:solidFill>
                  <a:schemeClr val="bg1"/>
                </a:solidFill>
              </a:rPr>
              <a:t>Corporate Action Plan 2021-22</a:t>
            </a:r>
          </a:p>
        </p:txBody>
      </p:sp>
      <p:sp>
        <p:nvSpPr>
          <p:cNvPr id="19" name="Text Placeholder 5">
            <a:extLst>
              <a:ext uri="{FF2B5EF4-FFF2-40B4-BE49-F238E27FC236}">
                <a16:creationId xmlns:a16="http://schemas.microsoft.com/office/drawing/2014/main" id="{A4D211D4-B8BA-4C36-8FCE-EACAD3FB5312}"/>
              </a:ext>
            </a:extLst>
          </p:cNvPr>
          <p:cNvSpPr>
            <a:spLocks noGrp="1"/>
          </p:cNvSpPr>
          <p:nvPr>
            <p:ph type="body" sz="half" idx="2"/>
          </p:nvPr>
        </p:nvSpPr>
        <p:spPr>
          <a:xfrm>
            <a:off x="317639" y="1202298"/>
            <a:ext cx="5286802" cy="761166"/>
          </a:xfrm>
        </p:spPr>
        <p:txBody>
          <a:bodyPr>
            <a:normAutofit/>
          </a:bodyPr>
          <a:lstStyle/>
          <a:p>
            <a:r>
              <a:rPr lang="en-GB">
                <a:solidFill>
                  <a:schemeClr val="bg1"/>
                </a:solidFill>
              </a:rPr>
              <a:t>Incorporating:</a:t>
            </a:r>
            <a:br>
              <a:rPr lang="en-GB" sz="1800">
                <a:solidFill>
                  <a:schemeClr val="bg1"/>
                </a:solidFill>
              </a:rPr>
            </a:br>
            <a:r>
              <a:rPr lang="en-GB" sz="1400">
                <a:solidFill>
                  <a:schemeClr val="bg1"/>
                </a:solidFill>
              </a:rPr>
              <a:t>Capita, Environmental Services (Norse), Leisure</a:t>
            </a:r>
          </a:p>
        </p:txBody>
      </p:sp>
      <p:sp>
        <p:nvSpPr>
          <p:cNvPr id="22" name="Text Placeholder 5">
            <a:extLst>
              <a:ext uri="{FF2B5EF4-FFF2-40B4-BE49-F238E27FC236}">
                <a16:creationId xmlns:a16="http://schemas.microsoft.com/office/drawing/2014/main" id="{4903B4F8-66AA-423F-A801-AD3A6642ADF2}"/>
              </a:ext>
            </a:extLst>
          </p:cNvPr>
          <p:cNvSpPr txBox="1">
            <a:spLocks/>
          </p:cNvSpPr>
          <p:nvPr/>
        </p:nvSpPr>
        <p:spPr>
          <a:xfrm>
            <a:off x="1110275" y="2027263"/>
            <a:ext cx="5283978" cy="2395301"/>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Font typeface="Arial" panose="020B0604020202020204" pitchFamily="34" charset="0"/>
              <a:buNone/>
              <a:defRPr sz="160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endParaRPr lang="en-GB" sz="1400"/>
          </a:p>
        </p:txBody>
      </p:sp>
      <p:sp>
        <p:nvSpPr>
          <p:cNvPr id="20" name="TextBox 19">
            <a:extLst>
              <a:ext uri="{FF2B5EF4-FFF2-40B4-BE49-F238E27FC236}">
                <a16:creationId xmlns:a16="http://schemas.microsoft.com/office/drawing/2014/main" id="{65E4BACB-89B0-4AFE-9662-BAE7391C8EDF}"/>
              </a:ext>
            </a:extLst>
          </p:cNvPr>
          <p:cNvSpPr txBox="1"/>
          <p:nvPr/>
        </p:nvSpPr>
        <p:spPr>
          <a:xfrm>
            <a:off x="697041" y="2754139"/>
            <a:ext cx="3997957" cy="369332"/>
          </a:xfrm>
          <a:prstGeom prst="rect">
            <a:avLst/>
          </a:prstGeom>
          <a:noFill/>
        </p:spPr>
        <p:txBody>
          <a:bodyPr wrap="square" rtlCol="0">
            <a:spAutoFit/>
          </a:bodyPr>
          <a:lstStyle/>
          <a:p>
            <a:r>
              <a:rPr lang="en-GB" dirty="0">
                <a:solidFill>
                  <a:schemeClr val="accent4"/>
                </a:solidFill>
              </a:rPr>
              <a:t>Variance of £85,000</a:t>
            </a:r>
          </a:p>
        </p:txBody>
      </p:sp>
      <p:graphicFrame>
        <p:nvGraphicFramePr>
          <p:cNvPr id="21" name="Chart 20">
            <a:extLst>
              <a:ext uri="{FF2B5EF4-FFF2-40B4-BE49-F238E27FC236}">
                <a16:creationId xmlns:a16="http://schemas.microsoft.com/office/drawing/2014/main" id="{A49671B2-6EED-44FF-8FA8-9A5FAD6C2F54}"/>
              </a:ext>
            </a:extLst>
          </p:cNvPr>
          <p:cNvGraphicFramePr/>
          <p:nvPr>
            <p:extLst>
              <p:ext uri="{D42A27DB-BD31-4B8C-83A1-F6EECF244321}">
                <p14:modId xmlns:p14="http://schemas.microsoft.com/office/powerpoint/2010/main" val="2008543179"/>
              </p:ext>
            </p:extLst>
          </p:nvPr>
        </p:nvGraphicFramePr>
        <p:xfrm>
          <a:off x="-396441" y="3155718"/>
          <a:ext cx="4836002" cy="3396009"/>
        </p:xfrm>
        <a:graphic>
          <a:graphicData uri="http://schemas.openxmlformats.org/drawingml/2006/chart">
            <c:chart xmlns:c="http://schemas.openxmlformats.org/drawingml/2006/chart" xmlns:r="http://schemas.openxmlformats.org/officeDocument/2006/relationships" r:id="rId8"/>
          </a:graphicData>
        </a:graphic>
      </p:graphicFrame>
      <p:graphicFrame>
        <p:nvGraphicFramePr>
          <p:cNvPr id="23" name="Table 7">
            <a:extLst>
              <a:ext uri="{FF2B5EF4-FFF2-40B4-BE49-F238E27FC236}">
                <a16:creationId xmlns:a16="http://schemas.microsoft.com/office/drawing/2014/main" id="{B1E6E393-8EE9-45E4-93CB-62D8166B7DC8}"/>
              </a:ext>
            </a:extLst>
          </p:cNvPr>
          <p:cNvGraphicFramePr>
            <a:graphicFrameLocks/>
          </p:cNvGraphicFramePr>
          <p:nvPr>
            <p:extLst>
              <p:ext uri="{D42A27DB-BD31-4B8C-83A1-F6EECF244321}">
                <p14:modId xmlns:p14="http://schemas.microsoft.com/office/powerpoint/2010/main" val="858488216"/>
              </p:ext>
            </p:extLst>
          </p:nvPr>
        </p:nvGraphicFramePr>
        <p:xfrm>
          <a:off x="4439561" y="820904"/>
          <a:ext cx="7620894" cy="3268980"/>
        </p:xfrm>
        <a:graphic>
          <a:graphicData uri="http://schemas.openxmlformats.org/drawingml/2006/table">
            <a:tbl>
              <a:tblPr firstRow="1" bandRow="1">
                <a:tableStyleId>{5940675A-B579-460E-94D1-54222C63F5DA}</a:tableStyleId>
              </a:tblPr>
              <a:tblGrid>
                <a:gridCol w="1586264">
                  <a:extLst>
                    <a:ext uri="{9D8B030D-6E8A-4147-A177-3AD203B41FA5}">
                      <a16:colId xmlns:a16="http://schemas.microsoft.com/office/drawing/2014/main" val="326531481"/>
                    </a:ext>
                  </a:extLst>
                </a:gridCol>
                <a:gridCol w="1169313">
                  <a:extLst>
                    <a:ext uri="{9D8B030D-6E8A-4147-A177-3AD203B41FA5}">
                      <a16:colId xmlns:a16="http://schemas.microsoft.com/office/drawing/2014/main" val="3995465828"/>
                    </a:ext>
                  </a:extLst>
                </a:gridCol>
                <a:gridCol w="419583">
                  <a:extLst>
                    <a:ext uri="{9D8B030D-6E8A-4147-A177-3AD203B41FA5}">
                      <a16:colId xmlns:a16="http://schemas.microsoft.com/office/drawing/2014/main" val="1023093230"/>
                    </a:ext>
                  </a:extLst>
                </a:gridCol>
                <a:gridCol w="419583">
                  <a:extLst>
                    <a:ext uri="{9D8B030D-6E8A-4147-A177-3AD203B41FA5}">
                      <a16:colId xmlns:a16="http://schemas.microsoft.com/office/drawing/2014/main" val="802095849"/>
                    </a:ext>
                  </a:extLst>
                </a:gridCol>
                <a:gridCol w="3592821">
                  <a:extLst>
                    <a:ext uri="{9D8B030D-6E8A-4147-A177-3AD203B41FA5}">
                      <a16:colId xmlns:a16="http://schemas.microsoft.com/office/drawing/2014/main" val="3033096753"/>
                    </a:ext>
                  </a:extLst>
                </a:gridCol>
                <a:gridCol w="433330">
                  <a:extLst>
                    <a:ext uri="{9D8B030D-6E8A-4147-A177-3AD203B41FA5}">
                      <a16:colId xmlns:a16="http://schemas.microsoft.com/office/drawing/2014/main" val="4161796994"/>
                    </a:ext>
                  </a:extLst>
                </a:gridCol>
              </a:tblGrid>
              <a:tr h="433162">
                <a:tc>
                  <a:txBody>
                    <a:bodyPr/>
                    <a:lstStyle/>
                    <a:p>
                      <a:pPr algn="l"/>
                      <a:r>
                        <a:rPr lang="en-GB" sz="1400" b="1">
                          <a:solidFill>
                            <a:schemeClr val="bg1"/>
                          </a:solidFill>
                        </a:rPr>
                        <a:t>Project/strategy</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400" b="1">
                          <a:solidFill>
                            <a:schemeClr val="bg1"/>
                          </a:solidFill>
                        </a:rPr>
                        <a:t>Objective</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800" b="1">
                          <a:solidFill>
                            <a:schemeClr val="bg1"/>
                          </a:solidFill>
                        </a:rPr>
                        <a:t>Q1 RAG status</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800" b="1">
                          <a:solidFill>
                            <a:schemeClr val="bg1"/>
                          </a:solidFill>
                        </a:rPr>
                        <a:t>Q2 RAG status</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400" b="1">
                          <a:solidFill>
                            <a:schemeClr val="bg1"/>
                          </a:solidFill>
                        </a:rPr>
                        <a:t>Q3 update</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900" b="1">
                          <a:solidFill>
                            <a:schemeClr val="bg1"/>
                          </a:solidFill>
                        </a:rPr>
                        <a:t>Q3 RAG status</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1613593888"/>
                  </a:ext>
                </a:extLst>
              </a:tr>
              <a:tr h="1041320">
                <a:tc>
                  <a:txBody>
                    <a:bodyPr/>
                    <a:lstStyle/>
                    <a:p>
                      <a:pPr algn="l" fontAlgn="base"/>
                      <a:r>
                        <a:rPr lang="en-GB" sz="1400">
                          <a:solidFill>
                            <a:schemeClr val="bg1"/>
                          </a:solidFill>
                          <a:effectLst/>
                        </a:rPr>
                        <a:t>Future waste collection / HCC negotiations</a:t>
                      </a:r>
                    </a:p>
                  </a:txBody>
                  <a:tcPr marB="11430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fontAlgn="base"/>
                      <a:r>
                        <a:rPr lang="en-GB" sz="1100">
                          <a:solidFill>
                            <a:schemeClr val="bg1"/>
                          </a:solidFill>
                          <a:effectLst/>
                        </a:rPr>
                        <a:t>Environment Bill and HCC efficiency savings implications</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fontAlgn="base"/>
                      <a:endParaRPr lang="en-GB" sz="900" kern="1200">
                        <a:solidFill>
                          <a:srgbClr val="FFC000"/>
                        </a:solidFill>
                        <a:effectLst/>
                        <a:latin typeface="+mn-lt"/>
                        <a:ea typeface="+mn-ea"/>
                        <a:cs typeface="+mn-cs"/>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4"/>
                    </a:solidFill>
                  </a:tcPr>
                </a:tc>
                <a:tc>
                  <a:txBody>
                    <a:bodyPr/>
                    <a:lstStyle/>
                    <a:p>
                      <a:pPr fontAlgn="base"/>
                      <a:endParaRPr lang="en-GB" sz="900" kern="1200">
                        <a:solidFill>
                          <a:srgbClr val="FFC000"/>
                        </a:solidFill>
                        <a:effectLst/>
                        <a:latin typeface="+mn-lt"/>
                        <a:ea typeface="+mn-ea"/>
                        <a:cs typeface="+mn-cs"/>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4"/>
                    </a:solidFill>
                  </a:tcPr>
                </a:tc>
                <a:tc>
                  <a:txBody>
                    <a:bodyPr/>
                    <a:lstStyle/>
                    <a:p>
                      <a:pPr algn="l" fontAlgn="base"/>
                      <a:r>
                        <a:rPr lang="en-GB" sz="1000" dirty="0">
                          <a:solidFill>
                            <a:schemeClr val="accent4"/>
                          </a:solidFill>
                          <a:effectLst/>
                        </a:rPr>
                        <a:t>Environment Act passed Nov 2021. Government response to relevant waste management consultations expected early 2022 with more clarity on requirements and timescales/ funding. Detailed modelling of waste collection service changes planned for April 2022. Draft revised HCC Memorandum of Understanding and Financial Agreement scheduled for Partnership Board February 2022.</a:t>
                      </a:r>
                      <a:endParaRPr lang="en-GB" sz="1000" dirty="0">
                        <a:solidFill>
                          <a:schemeClr val="accent4"/>
                        </a:solidFill>
                        <a:effectLst/>
                        <a:highlight>
                          <a:srgbClr val="FFFF00"/>
                        </a:highlight>
                      </a:endParaRPr>
                    </a:p>
                  </a:txBody>
                  <a:tcPr marB="11430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600">
                        <a:solidFill>
                          <a:schemeClr val="accent2"/>
                        </a:solidFill>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val="3387995111"/>
                  </a:ext>
                </a:extLst>
              </a:tr>
              <a:tr h="767878">
                <a:tc>
                  <a:txBody>
                    <a:bodyPr/>
                    <a:lstStyle/>
                    <a:p>
                      <a:pPr algn="l" fontAlgn="base"/>
                      <a:r>
                        <a:rPr lang="en-GB" sz="1600">
                          <a:solidFill>
                            <a:schemeClr val="bg1"/>
                          </a:solidFill>
                          <a:effectLst/>
                        </a:rPr>
                        <a:t>Review of leisure provision</a:t>
                      </a:r>
                    </a:p>
                  </a:txBody>
                  <a:tcPr marB="11430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fontAlgn="base"/>
                      <a:r>
                        <a:rPr lang="en-GB" sz="1100" dirty="0">
                          <a:solidFill>
                            <a:schemeClr val="bg1"/>
                          </a:solidFill>
                          <a:effectLst/>
                        </a:rPr>
                        <a:t>Negotiations over Horizon and future leisure provision</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endParaRPr lang="en-GB" sz="900">
                        <a:solidFill>
                          <a:srgbClr val="FFC000"/>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4"/>
                    </a:solidFill>
                  </a:tcPr>
                </a:tc>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endParaRPr lang="en-GB" sz="900">
                        <a:solidFill>
                          <a:srgbClr val="FFC000"/>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4"/>
                    </a:solidFill>
                  </a:tcPr>
                </a:tc>
                <a:tc>
                  <a:txBody>
                    <a:bodyPr/>
                    <a:lstStyle/>
                    <a:p>
                      <a:pPr algn="l" fontAlgn="base"/>
                      <a:r>
                        <a:rPr lang="en-GB" sz="1200" dirty="0">
                          <a:solidFill>
                            <a:schemeClr val="accent6"/>
                          </a:solidFill>
                          <a:effectLst/>
                        </a:rPr>
                        <a:t>Draft Commercial Leisure Strategy has been created; this will now be taken to EB and Cabinet for approval. This Strategy will form the foundation of the relationship with the trust moving forward.</a:t>
                      </a:r>
                    </a:p>
                  </a:txBody>
                  <a:tcPr marB="11430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000" dirty="0"/>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extLst>
                  <a:ext uri="{0D108BD9-81ED-4DB2-BD59-A6C34878D82A}">
                    <a16:rowId xmlns:a16="http://schemas.microsoft.com/office/drawing/2014/main" val="116373149"/>
                  </a:ext>
                </a:extLst>
              </a:tr>
              <a:tr h="644576">
                <a:tc>
                  <a:txBody>
                    <a:bodyPr/>
                    <a:lstStyle/>
                    <a:p>
                      <a:pPr algn="l" fontAlgn="base"/>
                      <a:r>
                        <a:rPr lang="en-GB" sz="1600">
                          <a:solidFill>
                            <a:schemeClr val="bg1"/>
                          </a:solidFill>
                          <a:effectLst/>
                        </a:rPr>
                        <a:t>NSE commercial strategy</a:t>
                      </a:r>
                    </a:p>
                  </a:txBody>
                  <a:tcPr marB="11430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fontAlgn="base"/>
                      <a:r>
                        <a:rPr lang="en-GB" sz="1100">
                          <a:solidFill>
                            <a:schemeClr val="bg1"/>
                          </a:solidFill>
                          <a:effectLst/>
                        </a:rPr>
                        <a:t>Oversight of Norse commercial strategy</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fontAlgn="base"/>
                      <a:endParaRPr lang="en-GB" sz="900" kern="1200">
                        <a:solidFill>
                          <a:srgbClr val="FF0000"/>
                        </a:solidFill>
                        <a:effectLst/>
                        <a:latin typeface="+mn-lt"/>
                        <a:ea typeface="+mn-ea"/>
                        <a:cs typeface="+mn-cs"/>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rgbClr val="FF0000"/>
                    </a:solidFill>
                  </a:tcPr>
                </a:tc>
                <a:tc>
                  <a:txBody>
                    <a:bodyPr/>
                    <a:lstStyle/>
                    <a:p>
                      <a:pPr fontAlgn="base"/>
                      <a:endParaRPr lang="en-GB" sz="900" kern="1200">
                        <a:solidFill>
                          <a:srgbClr val="FF0000"/>
                        </a:solidFill>
                        <a:effectLst/>
                        <a:latin typeface="+mn-lt"/>
                        <a:ea typeface="+mn-ea"/>
                        <a:cs typeface="+mn-cs"/>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4"/>
                    </a:solidFill>
                  </a:tcPr>
                </a:tc>
                <a:tc>
                  <a:txBody>
                    <a:bodyPr/>
                    <a:lstStyle/>
                    <a:p>
                      <a:pPr algn="l" fontAlgn="base"/>
                      <a:r>
                        <a:rPr lang="en-GB" sz="1400" dirty="0">
                          <a:solidFill>
                            <a:schemeClr val="accent4"/>
                          </a:solidFill>
                          <a:effectLst/>
                        </a:rPr>
                        <a:t>Business Plan draft scheduled for end January 2022.</a:t>
                      </a:r>
                    </a:p>
                  </a:txBody>
                  <a:tcPr marB="11430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000" dirty="0">
                        <a:solidFill>
                          <a:srgbClr val="FF0000"/>
                        </a:solidFill>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4"/>
                    </a:solidFill>
                  </a:tcPr>
                </a:tc>
                <a:extLst>
                  <a:ext uri="{0D108BD9-81ED-4DB2-BD59-A6C34878D82A}">
                    <a16:rowId xmlns:a16="http://schemas.microsoft.com/office/drawing/2014/main" val="240423995"/>
                  </a:ext>
                </a:extLst>
              </a:tr>
            </a:tbl>
          </a:graphicData>
        </a:graphic>
      </p:graphicFrame>
      <p:sp>
        <p:nvSpPr>
          <p:cNvPr id="7" name="Speech Bubble: Rectangle with Corners Rounded 6">
            <a:extLst>
              <a:ext uri="{FF2B5EF4-FFF2-40B4-BE49-F238E27FC236}">
                <a16:creationId xmlns:a16="http://schemas.microsoft.com/office/drawing/2014/main" id="{F663B9CC-6D92-4CEA-8200-8CCC7B8E25E2}"/>
              </a:ext>
            </a:extLst>
          </p:cNvPr>
          <p:cNvSpPr/>
          <p:nvPr/>
        </p:nvSpPr>
        <p:spPr>
          <a:xfrm>
            <a:off x="9420748" y="4009323"/>
            <a:ext cx="1052427" cy="537371"/>
          </a:xfrm>
          <a:prstGeom prst="wedgeRoundRectCallout">
            <a:avLst>
              <a:gd name="adj1" fmla="val 110838"/>
              <a:gd name="adj2" fmla="val 176526"/>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dirty="0"/>
              <a:t>Data for Oct and Nov only</a:t>
            </a:r>
          </a:p>
        </p:txBody>
      </p:sp>
      <p:sp>
        <p:nvSpPr>
          <p:cNvPr id="8" name="Speech Bubble: Rectangle with Corners Rounded 7">
            <a:extLst>
              <a:ext uri="{FF2B5EF4-FFF2-40B4-BE49-F238E27FC236}">
                <a16:creationId xmlns:a16="http://schemas.microsoft.com/office/drawing/2014/main" id="{62865969-9919-4A4A-BAE5-B91F9201B26F}"/>
              </a:ext>
            </a:extLst>
          </p:cNvPr>
          <p:cNvSpPr/>
          <p:nvPr/>
        </p:nvSpPr>
        <p:spPr>
          <a:xfrm>
            <a:off x="11081725" y="4380236"/>
            <a:ext cx="830200" cy="429663"/>
          </a:xfrm>
          <a:prstGeom prst="wedgeRoundRectCallout">
            <a:avLst>
              <a:gd name="adj1" fmla="val 2455"/>
              <a:gd name="adj2" fmla="val 395806"/>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dirty="0"/>
              <a:t>Total Oct and Nov</a:t>
            </a:r>
          </a:p>
        </p:txBody>
      </p:sp>
    </p:spTree>
    <p:extLst>
      <p:ext uri="{BB962C8B-B14F-4D97-AF65-F5344CB8AC3E}">
        <p14:creationId xmlns:p14="http://schemas.microsoft.com/office/powerpoint/2010/main" val="38760187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DF863D-8D2D-4468-B6DB-2725F73DB497}"/>
              </a:ext>
            </a:extLst>
          </p:cNvPr>
          <p:cNvSpPr>
            <a:spLocks noGrp="1"/>
          </p:cNvSpPr>
          <p:nvPr>
            <p:ph type="title"/>
          </p:nvPr>
        </p:nvSpPr>
        <p:spPr>
          <a:xfrm>
            <a:off x="838200" y="107842"/>
            <a:ext cx="10515600" cy="1982330"/>
          </a:xfrm>
        </p:spPr>
        <p:txBody>
          <a:bodyPr/>
          <a:lstStyle/>
          <a:p>
            <a:r>
              <a:rPr lang="en-GB">
                <a:solidFill>
                  <a:schemeClr val="bg1"/>
                </a:solidFill>
              </a:rPr>
              <a:t>Regeneration &amp; Place dashboards</a:t>
            </a:r>
          </a:p>
        </p:txBody>
      </p:sp>
      <p:sp>
        <p:nvSpPr>
          <p:cNvPr id="3" name="Text Placeholder 2">
            <a:extLst>
              <a:ext uri="{FF2B5EF4-FFF2-40B4-BE49-F238E27FC236}">
                <a16:creationId xmlns:a16="http://schemas.microsoft.com/office/drawing/2014/main" id="{5C49F4E6-E753-4B95-960E-AC4ABE69C264}"/>
              </a:ext>
            </a:extLst>
          </p:cNvPr>
          <p:cNvSpPr>
            <a:spLocks noGrp="1"/>
          </p:cNvSpPr>
          <p:nvPr>
            <p:ph type="body" idx="1"/>
          </p:nvPr>
        </p:nvSpPr>
        <p:spPr>
          <a:xfrm>
            <a:off x="838200" y="2090172"/>
            <a:ext cx="10515600" cy="1500187"/>
          </a:xfrm>
        </p:spPr>
        <p:txBody>
          <a:bodyPr/>
          <a:lstStyle/>
          <a:p>
            <a:r>
              <a:rPr lang="en-GB" b="1">
                <a:solidFill>
                  <a:schemeClr val="bg1"/>
                </a:solidFill>
              </a:rPr>
              <a:t>Performance information for Q3</a:t>
            </a:r>
          </a:p>
        </p:txBody>
      </p:sp>
      <p:sp>
        <p:nvSpPr>
          <p:cNvPr id="4" name="TextBox 3">
            <a:extLst>
              <a:ext uri="{FF2B5EF4-FFF2-40B4-BE49-F238E27FC236}">
                <a16:creationId xmlns:a16="http://schemas.microsoft.com/office/drawing/2014/main" id="{9D90BC29-E0CC-4001-9353-BD0BF2B9A913}"/>
              </a:ext>
            </a:extLst>
          </p:cNvPr>
          <p:cNvSpPr txBox="1"/>
          <p:nvPr/>
        </p:nvSpPr>
        <p:spPr>
          <a:xfrm>
            <a:off x="7056664" y="3264365"/>
            <a:ext cx="4539343" cy="2308324"/>
          </a:xfrm>
          <a:prstGeom prst="rect">
            <a:avLst/>
          </a:prstGeom>
          <a:noFill/>
        </p:spPr>
        <p:txBody>
          <a:bodyPr wrap="square" rtlCol="0" anchor="t">
            <a:spAutoFit/>
          </a:bodyPr>
          <a:lstStyle/>
          <a:p>
            <a:r>
              <a:rPr lang="en-GB" sz="2400">
                <a:cs typeface="Calibri"/>
                <a:hlinkClick r:id="rId2" action="ppaction://hlinksldjump"/>
              </a:rPr>
              <a:t>Coastal Partners</a:t>
            </a:r>
            <a:endParaRPr lang="en-GB" sz="2400"/>
          </a:p>
          <a:p>
            <a:r>
              <a:rPr lang="en-GB" sz="2400">
                <a:hlinkClick r:id="rId3" action="ppaction://hlinksldjump"/>
              </a:rPr>
              <a:t>Housing &amp; Communities</a:t>
            </a:r>
            <a:endParaRPr lang="en-GB"/>
          </a:p>
          <a:p>
            <a:r>
              <a:rPr lang="en-GB" sz="2400">
                <a:hlinkClick r:id="rId4" action="ppaction://hlinksldjump"/>
              </a:rPr>
              <a:t>Neighbourhood Support</a:t>
            </a:r>
            <a:endParaRPr lang="en-GB" sz="2400"/>
          </a:p>
          <a:p>
            <a:r>
              <a:rPr lang="en-GB" sz="2400">
                <a:hlinkClick r:id="rId5" action="ppaction://hlinksldjump"/>
              </a:rPr>
              <a:t>Planning</a:t>
            </a:r>
            <a:endParaRPr lang="en-GB" sz="2400"/>
          </a:p>
          <a:p>
            <a:r>
              <a:rPr lang="en-GB" sz="2400">
                <a:hlinkClick r:id="rId6" action="ppaction://hlinksldjump"/>
              </a:rPr>
              <a:t>Property</a:t>
            </a:r>
            <a:endParaRPr lang="en-GB" sz="2400"/>
          </a:p>
          <a:p>
            <a:r>
              <a:rPr lang="en-GB" sz="2400">
                <a:hlinkClick r:id="rId7" action="ppaction://hlinksldjump"/>
              </a:rPr>
              <a:t>Regeneration &amp; Economy</a:t>
            </a:r>
            <a:endParaRPr lang="en-GB" sz="2400"/>
          </a:p>
        </p:txBody>
      </p:sp>
    </p:spTree>
    <p:extLst>
      <p:ext uri="{BB962C8B-B14F-4D97-AF65-F5344CB8AC3E}">
        <p14:creationId xmlns:p14="http://schemas.microsoft.com/office/powerpoint/2010/main" val="19529519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46BFEF9-BE2F-4B81-8213-03545CA78071}"/>
              </a:ext>
            </a:extLst>
          </p:cNvPr>
          <p:cNvSpPr>
            <a:spLocks noGrp="1"/>
          </p:cNvSpPr>
          <p:nvPr>
            <p:ph type="title"/>
          </p:nvPr>
        </p:nvSpPr>
        <p:spPr>
          <a:xfrm>
            <a:off x="187984" y="579586"/>
            <a:ext cx="2575687" cy="1387822"/>
          </a:xfrm>
        </p:spPr>
        <p:txBody>
          <a:bodyPr>
            <a:normAutofit fontScale="90000"/>
          </a:bodyPr>
          <a:lstStyle/>
          <a:p>
            <a:r>
              <a:rPr lang="en-GB" sz="4400">
                <a:solidFill>
                  <a:schemeClr val="bg1"/>
                </a:solidFill>
              </a:rPr>
              <a:t>Coastal Partners</a:t>
            </a:r>
            <a:br>
              <a:rPr lang="en-GB" sz="3600">
                <a:solidFill>
                  <a:schemeClr val="bg1"/>
                </a:solidFill>
              </a:rPr>
            </a:br>
            <a:r>
              <a:rPr lang="en-GB" sz="2200" i="1">
                <a:solidFill>
                  <a:schemeClr val="bg1"/>
                </a:solidFill>
              </a:rPr>
              <a:t>Head of Service: </a:t>
            </a:r>
            <a:br>
              <a:rPr lang="en-GB" sz="2200" i="1">
                <a:solidFill>
                  <a:schemeClr val="bg1"/>
                </a:solidFill>
              </a:rPr>
            </a:br>
            <a:r>
              <a:rPr lang="en-GB" sz="2200" i="1">
                <a:solidFill>
                  <a:schemeClr val="bg1"/>
                </a:solidFill>
              </a:rPr>
              <a:t>Lyall Cairns</a:t>
            </a:r>
            <a:endParaRPr lang="en-GB" sz="3600" i="1">
              <a:solidFill>
                <a:schemeClr val="bg1"/>
              </a:solidFill>
              <a:cs typeface="Calibri Light"/>
            </a:endParaRPr>
          </a:p>
        </p:txBody>
      </p:sp>
      <p:pic>
        <p:nvPicPr>
          <p:cNvPr id="30" name="Graphic 29" descr="Coins">
            <a:extLst>
              <a:ext uri="{FF2B5EF4-FFF2-40B4-BE49-F238E27FC236}">
                <a16:creationId xmlns:a16="http://schemas.microsoft.com/office/drawing/2014/main" id="{169E2283-D43D-4AE3-AA6C-30728ED7716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7033" y="2399708"/>
            <a:ext cx="914400" cy="914400"/>
          </a:xfrm>
          <a:prstGeom prst="rect">
            <a:avLst/>
          </a:prstGeom>
        </p:spPr>
      </p:pic>
      <p:sp>
        <p:nvSpPr>
          <p:cNvPr id="31" name="Title 3">
            <a:extLst>
              <a:ext uri="{FF2B5EF4-FFF2-40B4-BE49-F238E27FC236}">
                <a16:creationId xmlns:a16="http://schemas.microsoft.com/office/drawing/2014/main" id="{9399445C-5F66-4D41-A638-768C82762845}"/>
              </a:ext>
            </a:extLst>
          </p:cNvPr>
          <p:cNvSpPr txBox="1">
            <a:spLocks/>
          </p:cNvSpPr>
          <p:nvPr/>
        </p:nvSpPr>
        <p:spPr>
          <a:xfrm>
            <a:off x="1111047" y="2427069"/>
            <a:ext cx="1671674" cy="914400"/>
          </a:xfrm>
          <a:prstGeom prst="rect">
            <a:avLst/>
          </a:prstGeom>
        </p:spPr>
        <p:txBody>
          <a:bodyPr vert="horz" lIns="91440" tIns="45720" rIns="91440" bIns="45720" rtlCol="0" anchor="b">
            <a:normAutofit fontScale="85000" lnSpcReduction="20000"/>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GB" sz="2800">
                <a:solidFill>
                  <a:schemeClr val="bg1"/>
                </a:solidFill>
              </a:rPr>
              <a:t>Budget variance in Q3</a:t>
            </a:r>
          </a:p>
        </p:txBody>
      </p:sp>
      <p:pic>
        <p:nvPicPr>
          <p:cNvPr id="15" name="Graphic 14" descr="Bullseye">
            <a:extLst>
              <a:ext uri="{FF2B5EF4-FFF2-40B4-BE49-F238E27FC236}">
                <a16:creationId xmlns:a16="http://schemas.microsoft.com/office/drawing/2014/main" id="{C94248B7-E8DD-47F0-8FF9-B0C38C1C48A2}"/>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925859" y="-83270"/>
            <a:ext cx="783459" cy="786209"/>
          </a:xfrm>
          <a:prstGeom prst="rect">
            <a:avLst/>
          </a:prstGeom>
        </p:spPr>
      </p:pic>
      <p:sp>
        <p:nvSpPr>
          <p:cNvPr id="17" name="Title 3">
            <a:extLst>
              <a:ext uri="{FF2B5EF4-FFF2-40B4-BE49-F238E27FC236}">
                <a16:creationId xmlns:a16="http://schemas.microsoft.com/office/drawing/2014/main" id="{3DB0FF70-73D5-4E06-91A2-247BBE9915D4}"/>
              </a:ext>
            </a:extLst>
          </p:cNvPr>
          <p:cNvSpPr txBox="1">
            <a:spLocks/>
          </p:cNvSpPr>
          <p:nvPr/>
        </p:nvSpPr>
        <p:spPr>
          <a:xfrm>
            <a:off x="7587945" y="-91691"/>
            <a:ext cx="5166182" cy="597791"/>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GB" sz="2800">
                <a:solidFill>
                  <a:schemeClr val="bg1"/>
                </a:solidFill>
              </a:rPr>
              <a:t>Corporate Action Plan 2021-22</a:t>
            </a:r>
          </a:p>
        </p:txBody>
      </p:sp>
      <p:sp>
        <p:nvSpPr>
          <p:cNvPr id="12" name="TextBox 11">
            <a:extLst>
              <a:ext uri="{FF2B5EF4-FFF2-40B4-BE49-F238E27FC236}">
                <a16:creationId xmlns:a16="http://schemas.microsoft.com/office/drawing/2014/main" id="{1E6ED6C0-992D-4CE9-A7FF-77404A518CAB}"/>
              </a:ext>
            </a:extLst>
          </p:cNvPr>
          <p:cNvSpPr txBox="1"/>
          <p:nvPr/>
        </p:nvSpPr>
        <p:spPr>
          <a:xfrm>
            <a:off x="664233" y="3273925"/>
            <a:ext cx="1930694" cy="369332"/>
          </a:xfrm>
          <a:prstGeom prst="rect">
            <a:avLst/>
          </a:prstGeom>
          <a:noFill/>
        </p:spPr>
        <p:txBody>
          <a:bodyPr wrap="square" rtlCol="0">
            <a:spAutoFit/>
          </a:bodyPr>
          <a:lstStyle/>
          <a:p>
            <a:r>
              <a:rPr lang="en-GB" dirty="0">
                <a:solidFill>
                  <a:schemeClr val="accent6"/>
                </a:solidFill>
              </a:rPr>
              <a:t>No variance</a:t>
            </a:r>
          </a:p>
        </p:txBody>
      </p:sp>
      <p:graphicFrame>
        <p:nvGraphicFramePr>
          <p:cNvPr id="10" name="Chart 9">
            <a:extLst>
              <a:ext uri="{FF2B5EF4-FFF2-40B4-BE49-F238E27FC236}">
                <a16:creationId xmlns:a16="http://schemas.microsoft.com/office/drawing/2014/main" id="{9FBED738-DAEE-4789-9593-F59DCE146733}"/>
              </a:ext>
            </a:extLst>
          </p:cNvPr>
          <p:cNvGraphicFramePr/>
          <p:nvPr>
            <p:extLst>
              <p:ext uri="{D42A27DB-BD31-4B8C-83A1-F6EECF244321}">
                <p14:modId xmlns:p14="http://schemas.microsoft.com/office/powerpoint/2010/main" val="3276512043"/>
              </p:ext>
            </p:extLst>
          </p:nvPr>
        </p:nvGraphicFramePr>
        <p:xfrm>
          <a:off x="-723900" y="3575713"/>
          <a:ext cx="4152900" cy="2844137"/>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13" name="Table 7">
            <a:extLst>
              <a:ext uri="{FF2B5EF4-FFF2-40B4-BE49-F238E27FC236}">
                <a16:creationId xmlns:a16="http://schemas.microsoft.com/office/drawing/2014/main" id="{CE37A3A5-1595-444C-9625-452CE49FC954}"/>
              </a:ext>
            </a:extLst>
          </p:cNvPr>
          <p:cNvGraphicFramePr>
            <a:graphicFrameLocks/>
          </p:cNvGraphicFramePr>
          <p:nvPr>
            <p:extLst>
              <p:ext uri="{D42A27DB-BD31-4B8C-83A1-F6EECF244321}">
                <p14:modId xmlns:p14="http://schemas.microsoft.com/office/powerpoint/2010/main" val="2124265829"/>
              </p:ext>
            </p:extLst>
          </p:nvPr>
        </p:nvGraphicFramePr>
        <p:xfrm>
          <a:off x="2720340" y="449580"/>
          <a:ext cx="9274011" cy="6301740"/>
        </p:xfrm>
        <a:graphic>
          <a:graphicData uri="http://schemas.openxmlformats.org/drawingml/2006/table">
            <a:tbl>
              <a:tblPr firstRow="1" bandRow="1">
                <a:tableStyleId>{5940675A-B579-460E-94D1-54222C63F5DA}</a:tableStyleId>
              </a:tblPr>
              <a:tblGrid>
                <a:gridCol w="1466897">
                  <a:extLst>
                    <a:ext uri="{9D8B030D-6E8A-4147-A177-3AD203B41FA5}">
                      <a16:colId xmlns:a16="http://schemas.microsoft.com/office/drawing/2014/main" val="326531481"/>
                    </a:ext>
                  </a:extLst>
                </a:gridCol>
                <a:gridCol w="1289076">
                  <a:extLst>
                    <a:ext uri="{9D8B030D-6E8A-4147-A177-3AD203B41FA5}">
                      <a16:colId xmlns:a16="http://schemas.microsoft.com/office/drawing/2014/main" val="3995465828"/>
                    </a:ext>
                  </a:extLst>
                </a:gridCol>
                <a:gridCol w="399612">
                  <a:extLst>
                    <a:ext uri="{9D8B030D-6E8A-4147-A177-3AD203B41FA5}">
                      <a16:colId xmlns:a16="http://schemas.microsoft.com/office/drawing/2014/main" val="2387336876"/>
                    </a:ext>
                  </a:extLst>
                </a:gridCol>
                <a:gridCol w="399612">
                  <a:extLst>
                    <a:ext uri="{9D8B030D-6E8A-4147-A177-3AD203B41FA5}">
                      <a16:colId xmlns:a16="http://schemas.microsoft.com/office/drawing/2014/main" val="2579116783"/>
                    </a:ext>
                  </a:extLst>
                </a:gridCol>
                <a:gridCol w="5232041">
                  <a:extLst>
                    <a:ext uri="{9D8B030D-6E8A-4147-A177-3AD203B41FA5}">
                      <a16:colId xmlns:a16="http://schemas.microsoft.com/office/drawing/2014/main" val="3033096753"/>
                    </a:ext>
                  </a:extLst>
                </a:gridCol>
                <a:gridCol w="486773">
                  <a:extLst>
                    <a:ext uri="{9D8B030D-6E8A-4147-A177-3AD203B41FA5}">
                      <a16:colId xmlns:a16="http://schemas.microsoft.com/office/drawing/2014/main" val="4161796994"/>
                    </a:ext>
                  </a:extLst>
                </a:gridCol>
              </a:tblGrid>
              <a:tr h="485423">
                <a:tc>
                  <a:txBody>
                    <a:bodyPr/>
                    <a:lstStyle/>
                    <a:p>
                      <a:pPr algn="l"/>
                      <a:r>
                        <a:rPr lang="en-GB" sz="1600" b="1">
                          <a:solidFill>
                            <a:schemeClr val="bg1"/>
                          </a:solidFill>
                        </a:rPr>
                        <a:t>Project/strategy</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600" b="1">
                          <a:solidFill>
                            <a:schemeClr val="bg1"/>
                          </a:solidFill>
                        </a:rPr>
                        <a:t>Objective</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900" b="1">
                          <a:solidFill>
                            <a:schemeClr val="bg1"/>
                          </a:solidFill>
                        </a:rPr>
                        <a:t>Q1 RAG status</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900" b="1">
                          <a:solidFill>
                            <a:schemeClr val="bg1"/>
                          </a:solidFill>
                        </a:rPr>
                        <a:t>Q2 RAG status</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600" b="1">
                          <a:solidFill>
                            <a:schemeClr val="bg1"/>
                          </a:solidFill>
                        </a:rPr>
                        <a:t>Q3 update</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900" b="1">
                          <a:solidFill>
                            <a:schemeClr val="bg1"/>
                          </a:solidFill>
                        </a:rPr>
                        <a:t>Q3 RAG status</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1613593888"/>
                  </a:ext>
                </a:extLst>
              </a:tr>
              <a:tr h="860523">
                <a:tc>
                  <a:txBody>
                    <a:bodyPr/>
                    <a:lstStyle/>
                    <a:p>
                      <a:pPr algn="l" fontAlgn="base"/>
                      <a:r>
                        <a:rPr lang="en-GB" sz="1200">
                          <a:solidFill>
                            <a:schemeClr val="bg1"/>
                          </a:solidFill>
                          <a:effectLst/>
                        </a:rPr>
                        <a:t>Langstone Flood and Coastal Erosion Risk Management Scheme</a:t>
                      </a:r>
                    </a:p>
                  </a:txBody>
                  <a:tcPr marB="11430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fontAlgn="base"/>
                      <a:r>
                        <a:rPr lang="en-GB" sz="1050" dirty="0">
                          <a:solidFill>
                            <a:schemeClr val="bg1"/>
                          </a:solidFill>
                          <a:effectLst/>
                        </a:rPr>
                        <a:t>Reduce flood risk to Langstone community and protect access to Hayling Island</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fontAlgn="base"/>
                      <a:endParaRPr lang="en-GB" sz="900">
                        <a:solidFill>
                          <a:schemeClr val="accent6"/>
                        </a:solidFill>
                        <a:effectLst/>
                        <a:highlight>
                          <a:srgbClr val="FFFF00"/>
                        </a:highligh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algn="l" fontAlgn="base"/>
                      <a:endParaRPr lang="en-GB" sz="900">
                        <a:solidFill>
                          <a:schemeClr val="accent6"/>
                        </a:solidFill>
                        <a:effectLst/>
                        <a:highlight>
                          <a:srgbClr val="FFFF00"/>
                        </a:highligh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lvl="0" algn="l">
                        <a:buNone/>
                      </a:pPr>
                      <a:r>
                        <a:rPr lang="en-GB" sz="1100" b="0" i="0" u="none" strike="noStrike" noProof="0" dirty="0">
                          <a:solidFill>
                            <a:schemeClr val="accent4"/>
                          </a:solidFill>
                          <a:effectLst/>
                          <a:latin typeface="Calibri"/>
                        </a:rPr>
                        <a:t>Working toward the refinement of the design ahead of AECOM advancing the final options. Ground Investigations and Structural Investigations are completed and awaiting the interpretive reports. Prolongation of the programme agreed to give great time for community and stakeholder consultation. OBC Approved by Assurance and LAIDB.</a:t>
                      </a:r>
                      <a:endParaRPr lang="en-US" sz="1100" dirty="0">
                        <a:solidFill>
                          <a:schemeClr val="accent4"/>
                        </a:solidFill>
                        <a:latin typeface="Calibri"/>
                      </a:endParaRPr>
                    </a:p>
                  </a:txBody>
                  <a:tcPr marB="11430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000"/>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4"/>
                    </a:solidFill>
                  </a:tcPr>
                </a:tc>
                <a:extLst>
                  <a:ext uri="{0D108BD9-81ED-4DB2-BD59-A6C34878D82A}">
                    <a16:rowId xmlns:a16="http://schemas.microsoft.com/office/drawing/2014/main" val="3387995111"/>
                  </a:ext>
                </a:extLst>
              </a:tr>
              <a:tr h="860523">
                <a:tc>
                  <a:txBody>
                    <a:bodyPr/>
                    <a:lstStyle/>
                    <a:p>
                      <a:pPr algn="l" fontAlgn="base"/>
                      <a:r>
                        <a:rPr lang="en-GB" sz="1200">
                          <a:solidFill>
                            <a:schemeClr val="bg1"/>
                          </a:solidFill>
                          <a:effectLst/>
                        </a:rPr>
                        <a:t>Coastal Partners governance and business model review</a:t>
                      </a:r>
                    </a:p>
                  </a:txBody>
                  <a:tcPr marB="11430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fontAlgn="base"/>
                      <a:r>
                        <a:rPr lang="en-GB" sz="900">
                          <a:solidFill>
                            <a:schemeClr val="bg1"/>
                          </a:solidFill>
                          <a:effectLst/>
                        </a:rPr>
                        <a:t>Review of governance arrangements for partnership to ensure the service is fit for future</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endParaRPr lang="en-GB" sz="1400">
                        <a:solidFill>
                          <a:schemeClr val="accent6"/>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endParaRPr lang="en-GB" sz="1400">
                        <a:solidFill>
                          <a:schemeClr val="accent6"/>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lvl="0" algn="l">
                        <a:buNone/>
                      </a:pPr>
                      <a:r>
                        <a:rPr lang="en-GB" sz="1200" b="0" i="0" u="none" strike="noStrike" noProof="0" dirty="0">
                          <a:solidFill>
                            <a:schemeClr val="accent4"/>
                          </a:solidFill>
                          <a:effectLst/>
                          <a:latin typeface="Calibri"/>
                        </a:rPr>
                        <a:t>Draft Service Agreement issued by Legal on 21/12/21 to Chichester District Council and forwarded onto other Partners for review by Simon Jenkins. Awaiting feedback.</a:t>
                      </a:r>
                      <a:endParaRPr lang="en-GB" sz="1200" dirty="0">
                        <a:solidFill>
                          <a:schemeClr val="accent4"/>
                        </a:solidFill>
                        <a:effectLst/>
                      </a:endParaRPr>
                    </a:p>
                  </a:txBody>
                  <a:tcPr marB="11430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000"/>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4"/>
                    </a:solidFill>
                  </a:tcPr>
                </a:tc>
                <a:extLst>
                  <a:ext uri="{0D108BD9-81ED-4DB2-BD59-A6C34878D82A}">
                    <a16:rowId xmlns:a16="http://schemas.microsoft.com/office/drawing/2014/main" val="116373149"/>
                  </a:ext>
                </a:extLst>
              </a:tr>
              <a:tr h="685247">
                <a:tc>
                  <a:txBody>
                    <a:bodyPr/>
                    <a:lstStyle/>
                    <a:p>
                      <a:pPr algn="l" fontAlgn="base"/>
                      <a:r>
                        <a:rPr lang="en-GB" sz="1200">
                          <a:solidFill>
                            <a:schemeClr val="bg1"/>
                          </a:solidFill>
                          <a:effectLst/>
                        </a:rPr>
                        <a:t>Warblington new pedestrian bridge (CELT led project)</a:t>
                      </a:r>
                    </a:p>
                  </a:txBody>
                  <a:tcPr marB="11430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fontAlgn="base"/>
                      <a:r>
                        <a:rPr lang="en-GB" sz="1000" dirty="0">
                          <a:solidFill>
                            <a:schemeClr val="bg1"/>
                          </a:solidFill>
                          <a:effectLst/>
                        </a:rPr>
                        <a:t>Protection of pedestrians when crossing </a:t>
                      </a:r>
                      <a:r>
                        <a:rPr lang="en-GB" sz="1000" dirty="0" err="1">
                          <a:solidFill>
                            <a:schemeClr val="bg1"/>
                          </a:solidFill>
                          <a:effectLst/>
                        </a:rPr>
                        <a:t>Warblington</a:t>
                      </a:r>
                      <a:r>
                        <a:rPr lang="en-GB" sz="1000" dirty="0">
                          <a:solidFill>
                            <a:schemeClr val="bg1"/>
                          </a:solidFill>
                          <a:effectLst/>
                        </a:rPr>
                        <a:t> train line</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endParaRPr lang="en-GB" sz="1400">
                        <a:solidFill>
                          <a:schemeClr val="accent6"/>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endParaRPr lang="en-GB" sz="1400">
                        <a:solidFill>
                          <a:schemeClr val="accent6"/>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lvl="0" algn="l">
                        <a:buNone/>
                      </a:pPr>
                      <a:r>
                        <a:rPr lang="en-GB" sz="1200" b="0" i="0" u="none" strike="noStrike" noProof="0" dirty="0">
                          <a:solidFill>
                            <a:schemeClr val="accent6"/>
                          </a:solidFill>
                          <a:effectLst/>
                          <a:latin typeface="Calibri"/>
                        </a:rPr>
                        <a:t>• EB Approved Report</a:t>
                      </a:r>
                      <a:br>
                        <a:rPr lang="en-GB" sz="1200" b="0" i="0" u="none" strike="noStrike" noProof="0" dirty="0">
                          <a:solidFill>
                            <a:srgbClr val="70AD47"/>
                          </a:solidFill>
                          <a:effectLst/>
                          <a:latin typeface="Calibri"/>
                        </a:rPr>
                      </a:br>
                      <a:r>
                        <a:rPr lang="en-GB" sz="1200" b="0" i="0" u="none" strike="noStrike" noProof="0" dirty="0">
                          <a:solidFill>
                            <a:schemeClr val="accent6"/>
                          </a:solidFill>
                          <a:effectLst/>
                          <a:latin typeface="Calibri"/>
                        </a:rPr>
                        <a:t>• Cabinet Approved Report and funding</a:t>
                      </a:r>
                      <a:endParaRPr lang="en-GB" sz="1200" dirty="0">
                        <a:solidFill>
                          <a:schemeClr val="accent6"/>
                        </a:solidFill>
                        <a:effectLst/>
                      </a:endParaRPr>
                    </a:p>
                  </a:txBody>
                  <a:tcPr marB="11430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000" dirty="0"/>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extLst>
                  <a:ext uri="{0D108BD9-81ED-4DB2-BD59-A6C34878D82A}">
                    <a16:rowId xmlns:a16="http://schemas.microsoft.com/office/drawing/2014/main" val="240423995"/>
                  </a:ext>
                </a:extLst>
              </a:tr>
              <a:tr h="801684">
                <a:tc>
                  <a:txBody>
                    <a:bodyPr/>
                    <a:lstStyle/>
                    <a:p>
                      <a:pPr algn="l" fontAlgn="base"/>
                      <a:r>
                        <a:rPr lang="en-GB" sz="1100">
                          <a:solidFill>
                            <a:schemeClr val="bg1"/>
                          </a:solidFill>
                          <a:effectLst/>
                        </a:rPr>
                        <a:t>Hayling Island beach management activities and supporting studies</a:t>
                      </a:r>
                    </a:p>
                  </a:txBody>
                  <a:tcPr marB="11430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fontAlgn="base"/>
                      <a:r>
                        <a:rPr lang="en-GB" sz="1200">
                          <a:solidFill>
                            <a:schemeClr val="bg1"/>
                          </a:solidFill>
                          <a:effectLst/>
                        </a:rPr>
                        <a:t>Manage flood risk to 1700 homes at Eastoke</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fontAlgn="base"/>
                      <a:endParaRPr lang="en-GB" sz="1400">
                        <a:solidFill>
                          <a:schemeClr val="accent6"/>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algn="l" fontAlgn="base"/>
                      <a:endParaRPr lang="en-GB" sz="1400">
                        <a:solidFill>
                          <a:schemeClr val="accent6"/>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lvl="0" algn="l">
                        <a:buNone/>
                      </a:pPr>
                      <a:r>
                        <a:rPr lang="en-GB" sz="1200" b="0" i="0" u="none" strike="noStrike" noProof="0" dirty="0">
                          <a:solidFill>
                            <a:schemeClr val="accent6"/>
                          </a:solidFill>
                          <a:effectLst/>
                          <a:latin typeface="Calibri"/>
                        </a:rPr>
                        <a:t>January 2022 - Preparation for spring beach management campaign during March 2022, and potential small scale earlier campaign following beach erosion from storm events.</a:t>
                      </a:r>
                      <a:endParaRPr lang="en-GB" sz="1200" dirty="0">
                        <a:solidFill>
                          <a:schemeClr val="accent6"/>
                        </a:solidFill>
                        <a:effectLst/>
                      </a:endParaRPr>
                    </a:p>
                  </a:txBody>
                  <a:tcPr marB="11430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000" dirty="0"/>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extLst>
                  <a:ext uri="{0D108BD9-81ED-4DB2-BD59-A6C34878D82A}">
                    <a16:rowId xmlns:a16="http://schemas.microsoft.com/office/drawing/2014/main" val="428464942"/>
                  </a:ext>
                </a:extLst>
              </a:tr>
              <a:tr h="772264">
                <a:tc>
                  <a:txBody>
                    <a:bodyPr/>
                    <a:lstStyle/>
                    <a:p>
                      <a:pPr algn="l" fontAlgn="base"/>
                      <a:r>
                        <a:rPr lang="en-GB" sz="1050">
                          <a:solidFill>
                            <a:schemeClr val="bg1"/>
                          </a:solidFill>
                          <a:effectLst/>
                        </a:rPr>
                        <a:t>Broadmarsh Coastal Park and coastal Landfill Protection Project</a:t>
                      </a:r>
                    </a:p>
                  </a:txBody>
                  <a:tcPr marB="11430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fontAlgn="base"/>
                      <a:r>
                        <a:rPr lang="en-GB" sz="1050">
                          <a:solidFill>
                            <a:schemeClr val="bg1"/>
                          </a:solidFill>
                          <a:effectLst/>
                        </a:rPr>
                        <a:t>Understand and respond to erosion risk to the coastal landfill at Broadmarsh</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fontAlgn="base"/>
                      <a:endParaRPr lang="en-GB" sz="1600">
                        <a:solidFill>
                          <a:schemeClr val="accent6"/>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algn="l" fontAlgn="base"/>
                      <a:endParaRPr lang="en-GB" sz="1600">
                        <a:solidFill>
                          <a:schemeClr val="accent6"/>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lvl="0" algn="l">
                        <a:buNone/>
                      </a:pPr>
                      <a:r>
                        <a:rPr lang="en-GB" sz="1200" b="0" i="0" u="none" strike="noStrike" noProof="0" dirty="0">
                          <a:solidFill>
                            <a:schemeClr val="accent6"/>
                          </a:solidFill>
                          <a:effectLst/>
                          <a:latin typeface="Calibri"/>
                        </a:rPr>
                        <a:t>Following EB briefing in Oct 21, Cabinet Report currently being drafted to return to EB / Cabinet in Feb 22</a:t>
                      </a:r>
                      <a:endParaRPr lang="en-GB" sz="1200" dirty="0">
                        <a:solidFill>
                          <a:schemeClr val="accent6"/>
                        </a:solidFill>
                        <a:effectLst/>
                      </a:endParaRPr>
                    </a:p>
                  </a:txBody>
                  <a:tcPr marB="11430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000"/>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4"/>
                    </a:solidFill>
                  </a:tcPr>
                </a:tc>
                <a:extLst>
                  <a:ext uri="{0D108BD9-81ED-4DB2-BD59-A6C34878D82A}">
                    <a16:rowId xmlns:a16="http://schemas.microsoft.com/office/drawing/2014/main" val="437495713"/>
                  </a:ext>
                </a:extLst>
              </a:tr>
              <a:tr h="912007">
                <a:tc>
                  <a:txBody>
                    <a:bodyPr/>
                    <a:lstStyle/>
                    <a:p>
                      <a:pPr algn="l" fontAlgn="base"/>
                      <a:r>
                        <a:rPr lang="en-GB" sz="1200">
                          <a:solidFill>
                            <a:schemeClr val="bg1"/>
                          </a:solidFill>
                          <a:effectLst/>
                        </a:rPr>
                        <a:t>Hayling Island Coastal Strategy</a:t>
                      </a:r>
                    </a:p>
                  </a:txBody>
                  <a:tcPr marB="11430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fontAlgn="base"/>
                      <a:r>
                        <a:rPr lang="en-GB" sz="800">
                          <a:solidFill>
                            <a:schemeClr val="bg1"/>
                          </a:solidFill>
                          <a:effectLst/>
                        </a:rPr>
                        <a:t>Understand the flood and erosion risk to the Hayling Island coastline and develop a long-term strategic approach to implement the shoreline management plan policies</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fontAlgn="base"/>
                      <a:endParaRPr lang="en-GB" sz="1100">
                        <a:solidFill>
                          <a:schemeClr val="accent6"/>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algn="l" fontAlgn="base"/>
                      <a:endParaRPr lang="en-GB" sz="1100">
                        <a:solidFill>
                          <a:schemeClr val="accent6"/>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lvl="0" algn="l">
                        <a:buNone/>
                      </a:pPr>
                      <a:r>
                        <a:rPr lang="en-GB" sz="1200" b="0" i="0" u="none" strike="noStrike" noProof="0">
                          <a:solidFill>
                            <a:schemeClr val="accent6"/>
                          </a:solidFill>
                          <a:effectLst/>
                          <a:latin typeface="Calibri"/>
                        </a:rPr>
                        <a:t>The draft coastal management options have been appraised. Will be preparing over the coming months for engagement with stakeholders and public in Spring / Summer on the draft Coastal Management Strategy.</a:t>
                      </a:r>
                      <a:endParaRPr lang="en-GB" sz="1200">
                        <a:solidFill>
                          <a:schemeClr val="accent6"/>
                        </a:solidFill>
                        <a:effectLst/>
                      </a:endParaRPr>
                    </a:p>
                  </a:txBody>
                  <a:tcPr marB="11430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000" dirty="0"/>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extLst>
                  <a:ext uri="{0D108BD9-81ED-4DB2-BD59-A6C34878D82A}">
                    <a16:rowId xmlns:a16="http://schemas.microsoft.com/office/drawing/2014/main" val="770798116"/>
                  </a:ext>
                </a:extLst>
              </a:tr>
              <a:tr h="706070">
                <a:tc>
                  <a:txBody>
                    <a:bodyPr/>
                    <a:lstStyle/>
                    <a:p>
                      <a:pPr algn="l" fontAlgn="base"/>
                      <a:r>
                        <a:rPr lang="en-GB" sz="1400">
                          <a:solidFill>
                            <a:schemeClr val="bg1"/>
                          </a:solidFill>
                          <a:effectLst/>
                        </a:rPr>
                        <a:t>Coastal survey programme</a:t>
                      </a:r>
                    </a:p>
                  </a:txBody>
                  <a:tcPr marB="11430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fontAlgn="base"/>
                      <a:r>
                        <a:rPr lang="en-GB" sz="700">
                          <a:solidFill>
                            <a:schemeClr val="bg1"/>
                          </a:solidFill>
                          <a:effectLst/>
                        </a:rPr>
                        <a:t>Implement coastal survey programme in line with SLAs – topographic surveys carried out for the regional monitoring programme to monitor coastal change and processes</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fontAlgn="base"/>
                      <a:endParaRPr lang="en-GB" sz="1400">
                        <a:solidFill>
                          <a:schemeClr val="accent6"/>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algn="l" fontAlgn="base"/>
                      <a:endParaRPr lang="en-GB" sz="1400">
                        <a:solidFill>
                          <a:schemeClr val="accent6"/>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4"/>
                    </a:solidFill>
                  </a:tcPr>
                </a:tc>
                <a:tc>
                  <a:txBody>
                    <a:bodyPr/>
                    <a:lstStyle/>
                    <a:p>
                      <a:pPr lvl="0" algn="l">
                        <a:buNone/>
                      </a:pPr>
                      <a:r>
                        <a:rPr lang="en-GB" sz="1200" b="0" i="0" u="none" strike="noStrike" noProof="0" dirty="0">
                          <a:solidFill>
                            <a:schemeClr val="accent6"/>
                          </a:solidFill>
                          <a:effectLst/>
                          <a:latin typeface="Calibri"/>
                        </a:rPr>
                        <a:t>Service Level Agreement approved by Cabinet. Proceeding to sign-off and then invoicing.</a:t>
                      </a:r>
                      <a:endParaRPr lang="en-GB" sz="1200" dirty="0">
                        <a:solidFill>
                          <a:schemeClr val="accent6"/>
                        </a:solidFill>
                        <a:effectLst/>
                      </a:endParaRPr>
                    </a:p>
                  </a:txBody>
                  <a:tcPr marB="11430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000" dirty="0"/>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extLst>
                  <a:ext uri="{0D108BD9-81ED-4DB2-BD59-A6C34878D82A}">
                    <a16:rowId xmlns:a16="http://schemas.microsoft.com/office/drawing/2014/main" val="455426737"/>
                  </a:ext>
                </a:extLst>
              </a:tr>
            </a:tbl>
          </a:graphicData>
        </a:graphic>
      </p:graphicFrame>
    </p:spTree>
    <p:extLst>
      <p:ext uri="{BB962C8B-B14F-4D97-AF65-F5344CB8AC3E}">
        <p14:creationId xmlns:p14="http://schemas.microsoft.com/office/powerpoint/2010/main" val="20679279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Chart 12">
            <a:extLst>
              <a:ext uri="{FF2B5EF4-FFF2-40B4-BE49-F238E27FC236}">
                <a16:creationId xmlns:a16="http://schemas.microsoft.com/office/drawing/2014/main" id="{FB37A69D-C80C-4023-AA52-DA46B2128DC8}"/>
              </a:ext>
            </a:extLst>
          </p:cNvPr>
          <p:cNvGraphicFramePr/>
          <p:nvPr>
            <p:extLst>
              <p:ext uri="{D42A27DB-BD31-4B8C-83A1-F6EECF244321}">
                <p14:modId xmlns:p14="http://schemas.microsoft.com/office/powerpoint/2010/main" val="3669750453"/>
              </p:ext>
            </p:extLst>
          </p:nvPr>
        </p:nvGraphicFramePr>
        <p:xfrm>
          <a:off x="7439054" y="990213"/>
          <a:ext cx="4529127" cy="2388101"/>
        </p:xfrm>
        <a:graphic>
          <a:graphicData uri="http://schemas.openxmlformats.org/drawingml/2006/chart">
            <c:chart xmlns:c="http://schemas.openxmlformats.org/drawingml/2006/chart" xmlns:r="http://schemas.openxmlformats.org/officeDocument/2006/relationships" r:id="rId3"/>
          </a:graphicData>
        </a:graphic>
      </p:graphicFrame>
      <p:sp>
        <p:nvSpPr>
          <p:cNvPr id="4" name="Title 3">
            <a:extLst>
              <a:ext uri="{FF2B5EF4-FFF2-40B4-BE49-F238E27FC236}">
                <a16:creationId xmlns:a16="http://schemas.microsoft.com/office/drawing/2014/main" id="{E46BFEF9-BE2F-4B81-8213-03545CA78071}"/>
              </a:ext>
            </a:extLst>
          </p:cNvPr>
          <p:cNvSpPr>
            <a:spLocks noGrp="1"/>
          </p:cNvSpPr>
          <p:nvPr>
            <p:ph type="title"/>
          </p:nvPr>
        </p:nvSpPr>
        <p:spPr>
          <a:xfrm>
            <a:off x="317639" y="391670"/>
            <a:ext cx="7046232" cy="761167"/>
          </a:xfrm>
        </p:spPr>
        <p:txBody>
          <a:bodyPr>
            <a:normAutofit fontScale="90000"/>
          </a:bodyPr>
          <a:lstStyle/>
          <a:p>
            <a:r>
              <a:rPr lang="en-GB" sz="4400" dirty="0">
                <a:solidFill>
                  <a:schemeClr val="bg1"/>
                </a:solidFill>
              </a:rPr>
              <a:t>Housing &amp; Communities</a:t>
            </a:r>
            <a:br>
              <a:rPr lang="en-GB" sz="3600" dirty="0">
                <a:solidFill>
                  <a:schemeClr val="bg1"/>
                </a:solidFill>
              </a:rPr>
            </a:br>
            <a:r>
              <a:rPr lang="en-GB" sz="2200" i="1" dirty="0">
                <a:solidFill>
                  <a:schemeClr val="bg1"/>
                </a:solidFill>
              </a:rPr>
              <a:t>Head of Service: Tracey Wood</a:t>
            </a:r>
            <a:endParaRPr lang="en-GB" sz="3600" i="1" dirty="0">
              <a:solidFill>
                <a:schemeClr val="bg1"/>
              </a:solidFill>
            </a:endParaRPr>
          </a:p>
        </p:txBody>
      </p:sp>
      <p:sp>
        <p:nvSpPr>
          <p:cNvPr id="16" name="Title 3">
            <a:extLst>
              <a:ext uri="{FF2B5EF4-FFF2-40B4-BE49-F238E27FC236}">
                <a16:creationId xmlns:a16="http://schemas.microsoft.com/office/drawing/2014/main" id="{717368DC-B5D9-49D4-BFFB-042C9856ED44}"/>
              </a:ext>
            </a:extLst>
          </p:cNvPr>
          <p:cNvSpPr txBox="1">
            <a:spLocks/>
          </p:cNvSpPr>
          <p:nvPr/>
        </p:nvSpPr>
        <p:spPr>
          <a:xfrm>
            <a:off x="7971329" y="2516541"/>
            <a:ext cx="5208924" cy="817066"/>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GB" sz="2800" dirty="0">
                <a:solidFill>
                  <a:schemeClr val="bg1"/>
                </a:solidFill>
              </a:rPr>
              <a:t>Key Performance Indicators</a:t>
            </a:r>
          </a:p>
        </p:txBody>
      </p:sp>
      <p:pic>
        <p:nvPicPr>
          <p:cNvPr id="24" name="Graphic 23" descr="Upward trend">
            <a:extLst>
              <a:ext uri="{FF2B5EF4-FFF2-40B4-BE49-F238E27FC236}">
                <a16:creationId xmlns:a16="http://schemas.microsoft.com/office/drawing/2014/main" id="{BFB06D05-ABF4-4CE0-82F5-C1744C6C383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7144619" y="2467874"/>
            <a:ext cx="914400" cy="914400"/>
          </a:xfrm>
          <a:prstGeom prst="rect">
            <a:avLst/>
          </a:prstGeom>
        </p:spPr>
      </p:pic>
      <p:pic>
        <p:nvPicPr>
          <p:cNvPr id="30" name="Graphic 29" descr="Coins">
            <a:extLst>
              <a:ext uri="{FF2B5EF4-FFF2-40B4-BE49-F238E27FC236}">
                <a16:creationId xmlns:a16="http://schemas.microsoft.com/office/drawing/2014/main" id="{169E2283-D43D-4AE3-AA6C-30728ED7716E}"/>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7614673" y="120344"/>
            <a:ext cx="772338" cy="772338"/>
          </a:xfrm>
          <a:prstGeom prst="rect">
            <a:avLst/>
          </a:prstGeom>
        </p:spPr>
      </p:pic>
      <p:sp>
        <p:nvSpPr>
          <p:cNvPr id="31" name="Title 3">
            <a:extLst>
              <a:ext uri="{FF2B5EF4-FFF2-40B4-BE49-F238E27FC236}">
                <a16:creationId xmlns:a16="http://schemas.microsoft.com/office/drawing/2014/main" id="{9399445C-5F66-4D41-A638-768C82762845}"/>
              </a:ext>
            </a:extLst>
          </p:cNvPr>
          <p:cNvSpPr txBox="1">
            <a:spLocks/>
          </p:cNvSpPr>
          <p:nvPr/>
        </p:nvSpPr>
        <p:spPr>
          <a:xfrm>
            <a:off x="8387011" y="-137337"/>
            <a:ext cx="6090557" cy="881743"/>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GB" sz="2800">
                <a:solidFill>
                  <a:schemeClr val="bg1"/>
                </a:solidFill>
              </a:rPr>
              <a:t>Budget variance in Q3</a:t>
            </a:r>
          </a:p>
        </p:txBody>
      </p:sp>
      <p:sp>
        <p:nvSpPr>
          <p:cNvPr id="15" name="TextBox 14">
            <a:extLst>
              <a:ext uri="{FF2B5EF4-FFF2-40B4-BE49-F238E27FC236}">
                <a16:creationId xmlns:a16="http://schemas.microsoft.com/office/drawing/2014/main" id="{8AB8908B-2E38-4E3B-836D-8F7F5F7D875B}"/>
              </a:ext>
            </a:extLst>
          </p:cNvPr>
          <p:cNvSpPr txBox="1"/>
          <p:nvPr/>
        </p:nvSpPr>
        <p:spPr>
          <a:xfrm>
            <a:off x="8387011" y="672473"/>
            <a:ext cx="3338113" cy="338554"/>
          </a:xfrm>
          <a:prstGeom prst="rect">
            <a:avLst/>
          </a:prstGeom>
          <a:noFill/>
        </p:spPr>
        <p:txBody>
          <a:bodyPr wrap="square" rtlCol="0">
            <a:spAutoFit/>
          </a:bodyPr>
          <a:lstStyle/>
          <a:p>
            <a:r>
              <a:rPr lang="en-GB" sz="1600" dirty="0">
                <a:solidFill>
                  <a:schemeClr val="accent6"/>
                </a:solidFill>
              </a:rPr>
              <a:t>No variance</a:t>
            </a:r>
          </a:p>
        </p:txBody>
      </p:sp>
      <p:graphicFrame>
        <p:nvGraphicFramePr>
          <p:cNvPr id="10" name="Table 7">
            <a:extLst>
              <a:ext uri="{FF2B5EF4-FFF2-40B4-BE49-F238E27FC236}">
                <a16:creationId xmlns:a16="http://schemas.microsoft.com/office/drawing/2014/main" id="{1A9ADE8B-549E-406E-8BCF-D99E0D58048F}"/>
              </a:ext>
            </a:extLst>
          </p:cNvPr>
          <p:cNvGraphicFramePr>
            <a:graphicFrameLocks noGrp="1"/>
          </p:cNvGraphicFramePr>
          <p:nvPr>
            <p:ph idx="1"/>
            <p:extLst>
              <p:ext uri="{D42A27DB-BD31-4B8C-83A1-F6EECF244321}">
                <p14:modId xmlns:p14="http://schemas.microsoft.com/office/powerpoint/2010/main" val="3647142481"/>
              </p:ext>
            </p:extLst>
          </p:nvPr>
        </p:nvGraphicFramePr>
        <p:xfrm>
          <a:off x="102174" y="1861591"/>
          <a:ext cx="6991761" cy="4937760"/>
        </p:xfrm>
        <a:graphic>
          <a:graphicData uri="http://schemas.openxmlformats.org/drawingml/2006/table">
            <a:tbl>
              <a:tblPr firstRow="1" bandRow="1">
                <a:tableStyleId>{5940675A-B579-460E-94D1-54222C63F5DA}</a:tableStyleId>
              </a:tblPr>
              <a:tblGrid>
                <a:gridCol w="905447">
                  <a:extLst>
                    <a:ext uri="{9D8B030D-6E8A-4147-A177-3AD203B41FA5}">
                      <a16:colId xmlns:a16="http://schemas.microsoft.com/office/drawing/2014/main" val="326531481"/>
                    </a:ext>
                  </a:extLst>
                </a:gridCol>
                <a:gridCol w="1262954">
                  <a:extLst>
                    <a:ext uri="{9D8B030D-6E8A-4147-A177-3AD203B41FA5}">
                      <a16:colId xmlns:a16="http://schemas.microsoft.com/office/drawing/2014/main" val="3995465828"/>
                    </a:ext>
                  </a:extLst>
                </a:gridCol>
                <a:gridCol w="399632">
                  <a:extLst>
                    <a:ext uri="{9D8B030D-6E8A-4147-A177-3AD203B41FA5}">
                      <a16:colId xmlns:a16="http://schemas.microsoft.com/office/drawing/2014/main" val="1728498414"/>
                    </a:ext>
                  </a:extLst>
                </a:gridCol>
                <a:gridCol w="399632">
                  <a:extLst>
                    <a:ext uri="{9D8B030D-6E8A-4147-A177-3AD203B41FA5}">
                      <a16:colId xmlns:a16="http://schemas.microsoft.com/office/drawing/2014/main" val="602927386"/>
                    </a:ext>
                  </a:extLst>
                </a:gridCol>
                <a:gridCol w="3634853">
                  <a:extLst>
                    <a:ext uri="{9D8B030D-6E8A-4147-A177-3AD203B41FA5}">
                      <a16:colId xmlns:a16="http://schemas.microsoft.com/office/drawing/2014/main" val="3033096753"/>
                    </a:ext>
                  </a:extLst>
                </a:gridCol>
                <a:gridCol w="389243">
                  <a:extLst>
                    <a:ext uri="{9D8B030D-6E8A-4147-A177-3AD203B41FA5}">
                      <a16:colId xmlns:a16="http://schemas.microsoft.com/office/drawing/2014/main" val="4161796994"/>
                    </a:ext>
                  </a:extLst>
                </a:gridCol>
              </a:tblGrid>
              <a:tr h="469001">
                <a:tc>
                  <a:txBody>
                    <a:bodyPr/>
                    <a:lstStyle/>
                    <a:p>
                      <a:pPr algn="l"/>
                      <a:r>
                        <a:rPr lang="en-GB" sz="1200" b="1">
                          <a:solidFill>
                            <a:schemeClr val="bg1"/>
                          </a:solidFill>
                        </a:rPr>
                        <a:t>Project/ strategy</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600" b="1">
                          <a:solidFill>
                            <a:schemeClr val="bg1"/>
                          </a:solidFill>
                        </a:rPr>
                        <a:t>Objective</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900" b="1">
                          <a:solidFill>
                            <a:schemeClr val="bg1"/>
                          </a:solidFill>
                        </a:rPr>
                        <a:t>Q1 RAG status</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900" b="1">
                          <a:solidFill>
                            <a:schemeClr val="bg1"/>
                          </a:solidFill>
                        </a:rPr>
                        <a:t>Q2 RAG status</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600" b="1">
                          <a:solidFill>
                            <a:schemeClr val="bg1"/>
                          </a:solidFill>
                        </a:rPr>
                        <a:t>Q3 update</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900" b="1">
                          <a:solidFill>
                            <a:schemeClr val="bg1"/>
                          </a:solidFill>
                        </a:rPr>
                        <a:t>Q3 RAG status</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1613593888"/>
                  </a:ext>
                </a:extLst>
              </a:tr>
              <a:tr h="596911">
                <a:tc>
                  <a:txBody>
                    <a:bodyPr/>
                    <a:lstStyle/>
                    <a:p>
                      <a:pPr algn="l" fontAlgn="base"/>
                      <a:r>
                        <a:rPr lang="en-GB" sz="1000">
                          <a:solidFill>
                            <a:schemeClr val="bg1"/>
                          </a:solidFill>
                          <a:effectLst/>
                        </a:rPr>
                        <a:t>Community Engagement Strategy</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1000">
                          <a:solidFill>
                            <a:schemeClr val="bg1"/>
                          </a:solidFill>
                          <a:effectLst/>
                        </a:rPr>
                        <a:t>Developing a community engagement strategy</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endParaRPr lang="en-GB" sz="1050">
                        <a:solidFill>
                          <a:schemeClr val="accent6"/>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algn="l" fontAlgn="base"/>
                      <a:endParaRPr lang="en-GB" sz="1050">
                        <a:solidFill>
                          <a:schemeClr val="accent6"/>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algn="l" fontAlgn="base"/>
                      <a:r>
                        <a:rPr lang="en-GB" sz="1200" dirty="0">
                          <a:solidFill>
                            <a:schemeClr val="accent4"/>
                          </a:solidFill>
                          <a:effectLst/>
                        </a:rPr>
                        <a:t>Draft needs to be revised as is currently a joint strategy - also awaiting feedback from Locality in January to feed into the strategy/</a:t>
                      </a:r>
                      <a:r>
                        <a:rPr lang="en-GB" sz="1200" dirty="0" err="1">
                          <a:solidFill>
                            <a:schemeClr val="accent4"/>
                          </a:solidFill>
                          <a:effectLst/>
                        </a:rPr>
                        <a:t>ies</a:t>
                      </a:r>
                      <a:endParaRPr lang="en-GB" sz="1200" dirty="0">
                        <a:solidFill>
                          <a:schemeClr val="accent4"/>
                        </a:solidFill>
                        <a:effectLst/>
                        <a:highlight>
                          <a:srgbClr val="FFFF00"/>
                        </a:highligh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100" dirty="0">
                        <a:solidFill>
                          <a:schemeClr val="accent4"/>
                        </a:solidFill>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val="597708292"/>
                  </a:ext>
                </a:extLst>
              </a:tr>
              <a:tr h="746138">
                <a:tc>
                  <a:txBody>
                    <a:bodyPr/>
                    <a:lstStyle/>
                    <a:p>
                      <a:pPr algn="l" fontAlgn="base"/>
                      <a:r>
                        <a:rPr lang="en-GB" sz="1000">
                          <a:solidFill>
                            <a:schemeClr val="bg1"/>
                          </a:solidFill>
                          <a:effectLst/>
                        </a:rPr>
                        <a:t>Homelessness and Rough Sleeping Strategy</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1000">
                          <a:solidFill>
                            <a:schemeClr val="bg1"/>
                          </a:solidFill>
                          <a:effectLst/>
                        </a:rPr>
                        <a:t>Implementation of Homelessness Strategy/Action Plan</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endParaRPr lang="en-GB" sz="1000">
                        <a:solidFill>
                          <a:schemeClr val="accent6"/>
                        </a:solidFill>
                        <a:effectLst/>
                      </a:endParaRPr>
                    </a:p>
                  </a:txBody>
                  <a:tcPr marB="11430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algn="l" fontAlgn="base"/>
                      <a:endParaRPr lang="en-GB" sz="1000">
                        <a:solidFill>
                          <a:schemeClr val="accent6"/>
                        </a:solidFill>
                        <a:effectLst/>
                      </a:endParaRPr>
                    </a:p>
                  </a:txBody>
                  <a:tcPr marB="11430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algn="l" fontAlgn="base"/>
                      <a:r>
                        <a:rPr lang="en-GB" sz="1050" dirty="0">
                          <a:solidFill>
                            <a:schemeClr val="accent6"/>
                          </a:solidFill>
                          <a:effectLst/>
                        </a:rPr>
                        <a:t>Affordable Housing units 6. Worked with 188 homeless households. Annual Rough Sleeper count in Nov was 0. Currently working on Rough Sleeper Initiative bid to be submitted Feb 22</a:t>
                      </a:r>
                      <a:endParaRPr lang="en-GB" sz="1050" dirty="0">
                        <a:solidFill>
                          <a:schemeClr val="accent6"/>
                        </a:solidFill>
                        <a:effectLst/>
                        <a:highlight>
                          <a:srgbClr val="FFFF00"/>
                        </a:highlight>
                      </a:endParaRPr>
                    </a:p>
                  </a:txBody>
                  <a:tcPr marB="11430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000">
                        <a:solidFill>
                          <a:schemeClr val="accent4"/>
                        </a:solidFill>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extLst>
                  <a:ext uri="{0D108BD9-81ED-4DB2-BD59-A6C34878D82A}">
                    <a16:rowId xmlns:a16="http://schemas.microsoft.com/office/drawing/2014/main" val="925453578"/>
                  </a:ext>
                </a:extLst>
              </a:tr>
              <a:tr h="938002">
                <a:tc>
                  <a:txBody>
                    <a:bodyPr/>
                    <a:lstStyle/>
                    <a:p>
                      <a:pPr algn="l" fontAlgn="base"/>
                      <a:r>
                        <a:rPr lang="en-GB" sz="1000">
                          <a:solidFill>
                            <a:schemeClr val="bg1"/>
                          </a:solidFill>
                          <a:effectLst/>
                        </a:rPr>
                        <a:t>S106 contributions</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1000">
                          <a:solidFill>
                            <a:schemeClr val="bg1"/>
                          </a:solidFill>
                          <a:effectLst/>
                        </a:rPr>
                        <a:t>Implementation of plan to ensure S106 contributions for community posts are allocated appropriately</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endParaRPr lang="en-GB" sz="1000">
                        <a:solidFill>
                          <a:schemeClr val="accent6"/>
                        </a:solidFill>
                      </a:endParaRP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endParaRPr lang="en-GB" sz="1000">
                        <a:solidFill>
                          <a:schemeClr val="accent6"/>
                        </a:solidFill>
                      </a:endParaRP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algn="l" fontAlgn="base"/>
                      <a:r>
                        <a:rPr lang="en-GB" sz="1200" dirty="0">
                          <a:solidFill>
                            <a:schemeClr val="accent6"/>
                          </a:solidFill>
                          <a:effectLst/>
                        </a:rPr>
                        <a:t>S106 post at HBC successfully recruited to Dec 21</a:t>
                      </a:r>
                      <a:endParaRPr lang="en-GB" sz="1200" dirty="0">
                        <a:solidFill>
                          <a:schemeClr val="accent6"/>
                        </a:solidFill>
                        <a:effectLst/>
                        <a:highlight>
                          <a:srgbClr val="FFFF00"/>
                        </a:highlight>
                      </a:endParaRPr>
                    </a:p>
                  </a:txBody>
                  <a:tcPr marB="11430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000"/>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extLst>
                  <a:ext uri="{0D108BD9-81ED-4DB2-BD59-A6C34878D82A}">
                    <a16:rowId xmlns:a16="http://schemas.microsoft.com/office/drawing/2014/main" val="197995152"/>
                  </a:ext>
                </a:extLst>
              </a:tr>
              <a:tr h="1080124">
                <a:tc>
                  <a:txBody>
                    <a:bodyPr/>
                    <a:lstStyle/>
                    <a:p>
                      <a:pPr algn="l" fontAlgn="base"/>
                      <a:r>
                        <a:rPr lang="en-GB" sz="1000">
                          <a:solidFill>
                            <a:schemeClr val="bg1"/>
                          </a:solidFill>
                          <a:effectLst/>
                        </a:rPr>
                        <a:t>Review of play park provision</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1000">
                          <a:solidFill>
                            <a:schemeClr val="bg1"/>
                          </a:solidFill>
                          <a:effectLst/>
                        </a:rPr>
                        <a:t>Review the provision of play parks. Review ownership, maintenance and develop a forward refurbishment plan of play area provision</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endParaRPr lang="en-GB" sz="1000" b="0">
                        <a:solidFill>
                          <a:schemeClr val="accent6"/>
                        </a:solidFill>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4"/>
                    </a:solidFill>
                  </a:tcPr>
                </a:tc>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endParaRPr lang="en-GB" sz="1000" b="0">
                        <a:solidFill>
                          <a:schemeClr val="accent6"/>
                        </a:solidFill>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algn="l" fontAlgn="base"/>
                      <a:r>
                        <a:rPr lang="en-GB" sz="1100">
                          <a:solidFill>
                            <a:schemeClr val="accent6"/>
                          </a:solidFill>
                          <a:effectLst/>
                        </a:rPr>
                        <a:t>Full report findings will be received end of Jan 22 - this will enable identification of those priority play areas to be refurbished, 3 each year. </a:t>
                      </a:r>
                      <a:r>
                        <a:rPr lang="en-GB" sz="1100" err="1">
                          <a:solidFill>
                            <a:schemeClr val="accent6"/>
                          </a:solidFill>
                          <a:effectLst/>
                        </a:rPr>
                        <a:t>Emsworth</a:t>
                      </a:r>
                      <a:r>
                        <a:rPr lang="en-GB" sz="1100">
                          <a:solidFill>
                            <a:schemeClr val="accent6"/>
                          </a:solidFill>
                          <a:effectLst/>
                        </a:rPr>
                        <a:t> play area refurbishment completed. 5 play areas have had pieces of equipment upgraded/replaced</a:t>
                      </a:r>
                      <a:endParaRPr lang="en-GB" sz="1100">
                        <a:solidFill>
                          <a:schemeClr val="accent6"/>
                        </a:solidFill>
                        <a:effectLst/>
                        <a:highlight>
                          <a:srgbClr val="FFFF00"/>
                        </a:highlight>
                      </a:endParaRPr>
                    </a:p>
                  </a:txBody>
                  <a:tcPr marB="11430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000"/>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extLst>
                  <a:ext uri="{0D108BD9-81ED-4DB2-BD59-A6C34878D82A}">
                    <a16:rowId xmlns:a16="http://schemas.microsoft.com/office/drawing/2014/main" val="1160032161"/>
                  </a:ext>
                </a:extLst>
              </a:tr>
              <a:tr h="774563">
                <a:tc>
                  <a:txBody>
                    <a:bodyPr/>
                    <a:lstStyle/>
                    <a:p>
                      <a:pPr algn="l" fontAlgn="base"/>
                      <a:r>
                        <a:rPr lang="en-GB" sz="1000">
                          <a:solidFill>
                            <a:schemeClr val="bg1"/>
                          </a:solidFill>
                          <a:effectLst/>
                        </a:rPr>
                        <a:t>Communities service review</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sz="1000">
                          <a:solidFill>
                            <a:schemeClr val="bg1"/>
                          </a:solidFill>
                        </a:rPr>
                        <a:t>Consideration of a business case as per budget challenge proposal</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endParaRPr lang="en-GB" sz="1000" b="1" kern="1200">
                        <a:solidFill>
                          <a:schemeClr val="accent4"/>
                        </a:solidFill>
                        <a:latin typeface="+mn-lt"/>
                        <a:ea typeface="+mn-ea"/>
                        <a:cs typeface="+mn-cs"/>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4"/>
                    </a:solidFill>
                  </a:tcPr>
                </a:tc>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endParaRPr lang="en-GB" sz="1000" b="1" kern="1200">
                        <a:solidFill>
                          <a:schemeClr val="accent4"/>
                        </a:solidFill>
                        <a:latin typeface="+mn-lt"/>
                        <a:ea typeface="+mn-ea"/>
                        <a:cs typeface="+mn-cs"/>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4"/>
                    </a:solidFill>
                  </a:tcPr>
                </a:tc>
                <a:tc>
                  <a:txBody>
                    <a:bodyPr/>
                    <a:lstStyle/>
                    <a:p>
                      <a:pPr algn="l" fontAlgn="base"/>
                      <a:r>
                        <a:rPr lang="en-GB" sz="1100" dirty="0">
                          <a:solidFill>
                            <a:schemeClr val="accent4"/>
                          </a:solidFill>
                          <a:effectLst/>
                        </a:rPr>
                        <a:t>Temp arrangements remain in place until end of the year - Community Manager EH left the authority so there is a vacancy. Proposal was to have a shared team and manager. On hold</a:t>
                      </a:r>
                    </a:p>
                  </a:txBody>
                  <a:tcPr marB="11430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000" dirty="0"/>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4"/>
                    </a:solidFill>
                  </a:tcPr>
                </a:tc>
                <a:extLst>
                  <a:ext uri="{0D108BD9-81ED-4DB2-BD59-A6C34878D82A}">
                    <a16:rowId xmlns:a16="http://schemas.microsoft.com/office/drawing/2014/main" val="3343740113"/>
                  </a:ext>
                </a:extLst>
              </a:tr>
            </a:tbl>
          </a:graphicData>
        </a:graphic>
      </p:graphicFrame>
      <p:pic>
        <p:nvPicPr>
          <p:cNvPr id="11" name="Graphic 10" descr="Bullseye">
            <a:extLst>
              <a:ext uri="{FF2B5EF4-FFF2-40B4-BE49-F238E27FC236}">
                <a16:creationId xmlns:a16="http://schemas.microsoft.com/office/drawing/2014/main" id="{2BB7974E-98DE-4E76-AA2F-168098B7E889}"/>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92236" y="1112145"/>
            <a:ext cx="786209" cy="786209"/>
          </a:xfrm>
          <a:prstGeom prst="rect">
            <a:avLst/>
          </a:prstGeom>
        </p:spPr>
      </p:pic>
      <p:sp>
        <p:nvSpPr>
          <p:cNvPr id="12" name="Title 3">
            <a:extLst>
              <a:ext uri="{FF2B5EF4-FFF2-40B4-BE49-F238E27FC236}">
                <a16:creationId xmlns:a16="http://schemas.microsoft.com/office/drawing/2014/main" id="{E94E703A-70AA-40D8-91B7-0076C7842439}"/>
              </a:ext>
            </a:extLst>
          </p:cNvPr>
          <p:cNvSpPr txBox="1">
            <a:spLocks/>
          </p:cNvSpPr>
          <p:nvPr/>
        </p:nvSpPr>
        <p:spPr>
          <a:xfrm>
            <a:off x="921243" y="1206226"/>
            <a:ext cx="6090557" cy="590255"/>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GB" sz="2800" dirty="0">
                <a:solidFill>
                  <a:schemeClr val="bg1"/>
                </a:solidFill>
              </a:rPr>
              <a:t>Corporate Action Plan 2021-22</a:t>
            </a:r>
          </a:p>
        </p:txBody>
      </p:sp>
      <p:graphicFrame>
        <p:nvGraphicFramePr>
          <p:cNvPr id="17" name="Table 14">
            <a:extLst>
              <a:ext uri="{FF2B5EF4-FFF2-40B4-BE49-F238E27FC236}">
                <a16:creationId xmlns:a16="http://schemas.microsoft.com/office/drawing/2014/main" id="{688EA4A6-95DA-4FDB-B411-24A4A0471EBB}"/>
              </a:ext>
            </a:extLst>
          </p:cNvPr>
          <p:cNvGraphicFramePr>
            <a:graphicFrameLocks noGrp="1"/>
          </p:cNvGraphicFramePr>
          <p:nvPr>
            <p:extLst>
              <p:ext uri="{D42A27DB-BD31-4B8C-83A1-F6EECF244321}">
                <p14:modId xmlns:p14="http://schemas.microsoft.com/office/powerpoint/2010/main" val="1251775471"/>
              </p:ext>
            </p:extLst>
          </p:nvPr>
        </p:nvGraphicFramePr>
        <p:xfrm>
          <a:off x="7231725" y="3338619"/>
          <a:ext cx="4858101" cy="3421380"/>
        </p:xfrm>
        <a:graphic>
          <a:graphicData uri="http://schemas.openxmlformats.org/drawingml/2006/table">
            <a:tbl>
              <a:tblPr firstRow="1" bandRow="1">
                <a:tableStyleId>{9D7B26C5-4107-4FEC-AEDC-1716B250A1EF}</a:tableStyleId>
              </a:tblPr>
              <a:tblGrid>
                <a:gridCol w="1786220">
                  <a:extLst>
                    <a:ext uri="{9D8B030D-6E8A-4147-A177-3AD203B41FA5}">
                      <a16:colId xmlns:a16="http://schemas.microsoft.com/office/drawing/2014/main" val="1632953638"/>
                    </a:ext>
                  </a:extLst>
                </a:gridCol>
                <a:gridCol w="854925">
                  <a:extLst>
                    <a:ext uri="{9D8B030D-6E8A-4147-A177-3AD203B41FA5}">
                      <a16:colId xmlns:a16="http://schemas.microsoft.com/office/drawing/2014/main" val="3276194889"/>
                    </a:ext>
                  </a:extLst>
                </a:gridCol>
                <a:gridCol w="742121">
                  <a:extLst>
                    <a:ext uri="{9D8B030D-6E8A-4147-A177-3AD203B41FA5}">
                      <a16:colId xmlns:a16="http://schemas.microsoft.com/office/drawing/2014/main" val="3436727633"/>
                    </a:ext>
                  </a:extLst>
                </a:gridCol>
                <a:gridCol w="742122">
                  <a:extLst>
                    <a:ext uri="{9D8B030D-6E8A-4147-A177-3AD203B41FA5}">
                      <a16:colId xmlns:a16="http://schemas.microsoft.com/office/drawing/2014/main" val="3729430537"/>
                    </a:ext>
                  </a:extLst>
                </a:gridCol>
                <a:gridCol w="732713">
                  <a:extLst>
                    <a:ext uri="{9D8B030D-6E8A-4147-A177-3AD203B41FA5}">
                      <a16:colId xmlns:a16="http://schemas.microsoft.com/office/drawing/2014/main" val="2404518082"/>
                    </a:ext>
                  </a:extLst>
                </a:gridCol>
              </a:tblGrid>
              <a:tr h="315803">
                <a:tc>
                  <a:txBody>
                    <a:bodyPr/>
                    <a:lstStyle/>
                    <a:p>
                      <a:r>
                        <a:rPr lang="en-GB">
                          <a:solidFill>
                            <a:schemeClr val="bg1"/>
                          </a:solidFill>
                        </a:rPr>
                        <a:t>Indicator</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a:r>
                        <a:rPr lang="en-GB">
                          <a:solidFill>
                            <a:schemeClr val="bg1"/>
                          </a:solidFill>
                        </a:rPr>
                        <a:t>Target</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a:r>
                        <a:rPr lang="en-GB">
                          <a:solidFill>
                            <a:schemeClr val="bg1"/>
                          </a:solidFill>
                        </a:rPr>
                        <a:t>Q1</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a:r>
                        <a:rPr lang="en-GB">
                          <a:solidFill>
                            <a:schemeClr val="bg1"/>
                          </a:solidFill>
                        </a:rPr>
                        <a:t>Q2</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a:r>
                        <a:rPr lang="en-GB">
                          <a:solidFill>
                            <a:schemeClr val="bg1"/>
                          </a:solidFill>
                        </a:rPr>
                        <a:t>Q3</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2704123125"/>
                  </a:ext>
                </a:extLst>
              </a:tr>
              <a:tr h="493443">
                <a:tc>
                  <a:txBody>
                    <a:bodyPr/>
                    <a:lstStyle/>
                    <a:p>
                      <a:pPr algn="l" fontAlgn="ctr"/>
                      <a:r>
                        <a:rPr lang="en-GB" sz="1300" u="none" strike="noStrike">
                          <a:solidFill>
                            <a:schemeClr val="bg1"/>
                          </a:solidFill>
                          <a:effectLst/>
                        </a:rPr>
                        <a:t>Affordable homes delivered</a:t>
                      </a:r>
                      <a:endParaRPr lang="en-GB" sz="1300" b="0" i="0" u="none" strike="noStrike">
                        <a:solidFill>
                          <a:schemeClr val="bg1"/>
                        </a:solidFill>
                        <a:effectLst/>
                        <a:latin typeface="Calibri" panose="020F0502020204030204" pitchFamily="34" charset="0"/>
                      </a:endParaRP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050" u="none" strike="noStrike" dirty="0">
                          <a:solidFill>
                            <a:schemeClr val="bg1"/>
                          </a:solidFill>
                          <a:effectLst/>
                        </a:rPr>
                        <a:t>above 130 (year end cumulative)</a:t>
                      </a:r>
                      <a:endParaRPr lang="en-GB" sz="1050" b="0" i="0" u="none" strike="noStrike" dirty="0">
                        <a:solidFill>
                          <a:schemeClr val="bg1"/>
                        </a:solidFill>
                        <a:effectLst/>
                        <a:latin typeface="Calibri" panose="020F0502020204030204" pitchFamily="34" charset="0"/>
                      </a:endParaRP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a:r>
                        <a:rPr lang="en-GB" sz="2400" b="0">
                          <a:solidFill>
                            <a:schemeClr val="accent4"/>
                          </a:solidFill>
                        </a:rPr>
                        <a:t>16</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a:r>
                        <a:rPr lang="en-GB" sz="2400" b="0">
                          <a:solidFill>
                            <a:schemeClr val="accent4"/>
                          </a:solidFill>
                        </a:rPr>
                        <a:t>29</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a:r>
                        <a:rPr lang="en-GB" sz="2400" b="0" dirty="0">
                          <a:solidFill>
                            <a:srgbClr val="FF0000"/>
                          </a:solidFill>
                        </a:rPr>
                        <a:t>6</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3306574853"/>
                  </a:ext>
                </a:extLst>
              </a:tr>
              <a:tr h="493443">
                <a:tc>
                  <a:txBody>
                    <a:bodyPr/>
                    <a:lstStyle/>
                    <a:p>
                      <a:pPr algn="l" fontAlgn="ctr"/>
                      <a:r>
                        <a:rPr lang="en-GB" sz="1200" u="none" strike="noStrike">
                          <a:solidFill>
                            <a:schemeClr val="bg1"/>
                          </a:solidFill>
                          <a:effectLst/>
                        </a:rPr>
                        <a:t>Number of homelessness acceptances</a:t>
                      </a:r>
                      <a:endParaRPr lang="en-GB" sz="1200" b="0" i="0" u="none" strike="noStrike">
                        <a:solidFill>
                          <a:schemeClr val="bg1"/>
                        </a:solidFill>
                        <a:effectLst/>
                        <a:latin typeface="Calibri" panose="020F0502020204030204" pitchFamily="34" charset="0"/>
                      </a:endParaRP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050" u="none" strike="noStrike" dirty="0">
                          <a:solidFill>
                            <a:schemeClr val="bg1"/>
                          </a:solidFill>
                          <a:effectLst/>
                        </a:rPr>
                        <a:t>below 65 (year end cumulative)</a:t>
                      </a:r>
                      <a:endParaRPr lang="en-GB" sz="1050" b="0" i="0" u="none" strike="noStrike" dirty="0">
                        <a:solidFill>
                          <a:schemeClr val="bg1"/>
                        </a:solidFill>
                        <a:effectLst/>
                        <a:latin typeface="Calibri" panose="020F0502020204030204" pitchFamily="34" charset="0"/>
                      </a:endParaRP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a:r>
                        <a:rPr lang="en-GB" sz="2400" b="0">
                          <a:solidFill>
                            <a:schemeClr val="accent6"/>
                          </a:solidFill>
                        </a:rPr>
                        <a:t>3</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a:r>
                        <a:rPr lang="en-GB" sz="2400" b="0">
                          <a:solidFill>
                            <a:schemeClr val="accent6"/>
                          </a:solidFill>
                        </a:rPr>
                        <a:t>0</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a:r>
                        <a:rPr lang="en-GB" sz="2400" b="1" dirty="0">
                          <a:solidFill>
                            <a:schemeClr val="accent6"/>
                          </a:solidFill>
                        </a:rPr>
                        <a:t>0</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439508258"/>
                  </a:ext>
                </a:extLst>
              </a:tr>
              <a:tr h="493443">
                <a:tc>
                  <a:txBody>
                    <a:bodyPr/>
                    <a:lstStyle/>
                    <a:p>
                      <a:pPr algn="l" fontAlgn="ctr"/>
                      <a:r>
                        <a:rPr lang="en-GB" sz="1200" u="none" strike="noStrike">
                          <a:solidFill>
                            <a:schemeClr val="bg1"/>
                          </a:solidFill>
                          <a:effectLst/>
                        </a:rPr>
                        <a:t>Number of homelessness interventions</a:t>
                      </a:r>
                      <a:endParaRPr lang="en-GB" sz="1200" b="0" i="0" u="none" strike="noStrike">
                        <a:solidFill>
                          <a:schemeClr val="bg1"/>
                        </a:solidFill>
                        <a:effectLst/>
                        <a:latin typeface="Calibri" panose="020F0502020204030204" pitchFamily="34" charset="0"/>
                      </a:endParaRP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050" u="none" strike="noStrike" dirty="0">
                          <a:solidFill>
                            <a:schemeClr val="bg1"/>
                          </a:solidFill>
                          <a:effectLst/>
                        </a:rPr>
                        <a:t>above 1050 (year end cumulative)</a:t>
                      </a:r>
                      <a:endParaRPr lang="en-GB" sz="1050" b="0" i="0" u="none" strike="noStrike" dirty="0">
                        <a:solidFill>
                          <a:schemeClr val="bg1"/>
                        </a:solidFill>
                        <a:effectLst/>
                        <a:latin typeface="Calibri" panose="020F0502020204030204" pitchFamily="34" charset="0"/>
                      </a:endParaRP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a:r>
                        <a:rPr lang="en-GB" sz="2400" b="0">
                          <a:solidFill>
                            <a:schemeClr val="accent6"/>
                          </a:solidFill>
                        </a:rPr>
                        <a:t>178</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a:r>
                        <a:rPr lang="en-GB" sz="2400" b="0" dirty="0">
                          <a:solidFill>
                            <a:schemeClr val="accent6"/>
                          </a:solidFill>
                        </a:rPr>
                        <a:t>219</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a:r>
                        <a:rPr lang="en-GB" sz="2400" b="0" dirty="0">
                          <a:solidFill>
                            <a:schemeClr val="accent6"/>
                          </a:solidFill>
                        </a:rPr>
                        <a:t>188</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66022579"/>
                  </a:ext>
                </a:extLst>
              </a:tr>
              <a:tr h="815825">
                <a:tc>
                  <a:txBody>
                    <a:bodyPr/>
                    <a:lstStyle/>
                    <a:p>
                      <a:pPr algn="l" fontAlgn="ctr"/>
                      <a:r>
                        <a:rPr lang="en-GB" sz="1400" u="none" strike="noStrike" dirty="0">
                          <a:solidFill>
                            <a:schemeClr val="bg1"/>
                          </a:solidFill>
                          <a:effectLst/>
                        </a:rPr>
                        <a:t>Number of households in B&amp;B</a:t>
                      </a:r>
                      <a:endParaRPr lang="en-GB" sz="1400" b="0" i="0" u="none" strike="noStrike" dirty="0">
                        <a:solidFill>
                          <a:schemeClr val="bg1"/>
                        </a:solidFill>
                        <a:effectLst/>
                        <a:latin typeface="Calibri" panose="020F0502020204030204" pitchFamily="34" charset="0"/>
                      </a:endParaRP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050" u="none" strike="noStrike" dirty="0">
                          <a:solidFill>
                            <a:schemeClr val="bg1"/>
                          </a:solidFill>
                          <a:effectLst/>
                        </a:rPr>
                        <a:t>below 65 (year end cumulative)</a:t>
                      </a:r>
                      <a:endParaRPr lang="en-GB" sz="1050" b="0" i="0" u="none" strike="noStrike" dirty="0">
                        <a:solidFill>
                          <a:schemeClr val="bg1"/>
                        </a:solidFill>
                        <a:effectLst/>
                        <a:latin typeface="Calibri" panose="020F0502020204030204" pitchFamily="34" charset="0"/>
                      </a:endParaRP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a:r>
                        <a:rPr lang="en-GB" sz="800" b="0" dirty="0">
                          <a:solidFill>
                            <a:srgbClr val="FF0000"/>
                          </a:solidFill>
                        </a:rPr>
                        <a:t>116 households spent time in B&amp;B with 56 remaining at end of quarter</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800" b="0" dirty="0">
                          <a:solidFill>
                            <a:schemeClr val="accent4"/>
                          </a:solidFill>
                        </a:rPr>
                        <a:t>60 households spent time in B&amp;B with 43 remaining at end of quarter</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800" b="0" dirty="0">
                          <a:solidFill>
                            <a:schemeClr val="accent4"/>
                          </a:solidFill>
                        </a:rPr>
                        <a:t>123 households spent time in B&amp;B with 39 remaining at end of quarter</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1115514069"/>
                  </a:ext>
                </a:extLst>
              </a:tr>
              <a:tr h="348340">
                <a:tc>
                  <a:txBody>
                    <a:bodyPr/>
                    <a:lstStyle/>
                    <a:p>
                      <a:pPr algn="l" fontAlgn="ctr"/>
                      <a:r>
                        <a:rPr lang="en-GB" sz="1200" u="none" strike="noStrike" dirty="0">
                          <a:solidFill>
                            <a:schemeClr val="bg1"/>
                          </a:solidFill>
                          <a:effectLst/>
                        </a:rPr>
                        <a:t>Number of weeks in B&amp;B</a:t>
                      </a:r>
                      <a:endParaRPr lang="en-GB" sz="1200" b="0" i="0" u="none" strike="noStrike" dirty="0">
                        <a:solidFill>
                          <a:schemeClr val="bg1"/>
                        </a:solidFill>
                        <a:effectLst/>
                        <a:latin typeface="Calibri" panose="020F0502020204030204" pitchFamily="34" charset="0"/>
                      </a:endParaRP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100" u="none" strike="noStrike" dirty="0">
                          <a:solidFill>
                            <a:schemeClr val="bg1"/>
                          </a:solidFill>
                          <a:effectLst/>
                        </a:rPr>
                        <a:t>Tracking</a:t>
                      </a:r>
                      <a:endParaRPr lang="en-GB" sz="1100" b="0" i="0" u="none" strike="noStrike" dirty="0">
                        <a:solidFill>
                          <a:schemeClr val="bg1"/>
                        </a:solidFill>
                        <a:effectLst/>
                        <a:latin typeface="Calibri" panose="020F0502020204030204" pitchFamily="34" charset="0"/>
                      </a:endParaRP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marL="0" algn="ctr" defTabSz="914400" rtl="0" eaLnBrk="1" latinLnBrk="0" hangingPunct="1"/>
                      <a:r>
                        <a:rPr lang="en-GB" sz="2000" b="0" kern="1200">
                          <a:solidFill>
                            <a:schemeClr val="accent4"/>
                          </a:solidFill>
                          <a:latin typeface="+mn-lt"/>
                          <a:ea typeface="+mn-ea"/>
                          <a:cs typeface="+mn-cs"/>
                        </a:rPr>
                        <a:t>275</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marL="0" algn="ctr" defTabSz="914400" rtl="0" eaLnBrk="1" latinLnBrk="0" hangingPunct="1"/>
                      <a:r>
                        <a:rPr lang="en-GB" sz="2000" b="0" kern="1200">
                          <a:solidFill>
                            <a:srgbClr val="FF0000"/>
                          </a:solidFill>
                          <a:latin typeface="+mn-lt"/>
                          <a:ea typeface="+mn-ea"/>
                          <a:cs typeface="+mn-cs"/>
                        </a:rPr>
                        <a:t>402</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marL="0" algn="ctr" defTabSz="914400" rtl="0" eaLnBrk="1" latinLnBrk="0" hangingPunct="1"/>
                      <a:r>
                        <a:rPr lang="en-GB" sz="2000" b="1" kern="1200" dirty="0">
                          <a:solidFill>
                            <a:srgbClr val="FF0000"/>
                          </a:solidFill>
                          <a:latin typeface="+mn-lt"/>
                          <a:ea typeface="+mn-ea"/>
                          <a:cs typeface="+mn-cs"/>
                        </a:rPr>
                        <a:t>475</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3654311373"/>
                  </a:ext>
                </a:extLst>
              </a:tr>
            </a:tbl>
          </a:graphicData>
        </a:graphic>
      </p:graphicFrame>
    </p:spTree>
    <p:extLst>
      <p:ext uri="{BB962C8B-B14F-4D97-AF65-F5344CB8AC3E}">
        <p14:creationId xmlns:p14="http://schemas.microsoft.com/office/powerpoint/2010/main" val="26216936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Chart 12">
            <a:extLst>
              <a:ext uri="{FF2B5EF4-FFF2-40B4-BE49-F238E27FC236}">
                <a16:creationId xmlns:a16="http://schemas.microsoft.com/office/drawing/2014/main" id="{B5BD38D9-9C28-4BC8-8737-2B0AE833786F}"/>
              </a:ext>
            </a:extLst>
          </p:cNvPr>
          <p:cNvGraphicFramePr/>
          <p:nvPr>
            <p:extLst>
              <p:ext uri="{D42A27DB-BD31-4B8C-83A1-F6EECF244321}">
                <p14:modId xmlns:p14="http://schemas.microsoft.com/office/powerpoint/2010/main" val="1442352706"/>
              </p:ext>
            </p:extLst>
          </p:nvPr>
        </p:nvGraphicFramePr>
        <p:xfrm>
          <a:off x="-675235" y="2095748"/>
          <a:ext cx="5223811" cy="4458906"/>
        </p:xfrm>
        <a:graphic>
          <a:graphicData uri="http://schemas.openxmlformats.org/drawingml/2006/chart">
            <c:chart xmlns:c="http://schemas.openxmlformats.org/drawingml/2006/chart" xmlns:r="http://schemas.openxmlformats.org/officeDocument/2006/relationships" r:id="rId3"/>
          </a:graphicData>
        </a:graphic>
      </p:graphicFrame>
      <p:sp>
        <p:nvSpPr>
          <p:cNvPr id="4" name="Title 3">
            <a:extLst>
              <a:ext uri="{FF2B5EF4-FFF2-40B4-BE49-F238E27FC236}">
                <a16:creationId xmlns:a16="http://schemas.microsoft.com/office/drawing/2014/main" id="{E46BFEF9-BE2F-4B81-8213-03545CA78071}"/>
              </a:ext>
            </a:extLst>
          </p:cNvPr>
          <p:cNvSpPr>
            <a:spLocks noGrp="1"/>
          </p:cNvSpPr>
          <p:nvPr>
            <p:ph type="title"/>
          </p:nvPr>
        </p:nvSpPr>
        <p:spPr>
          <a:xfrm>
            <a:off x="317639" y="391670"/>
            <a:ext cx="7046232" cy="761167"/>
          </a:xfrm>
        </p:spPr>
        <p:txBody>
          <a:bodyPr>
            <a:normAutofit fontScale="90000"/>
          </a:bodyPr>
          <a:lstStyle/>
          <a:p>
            <a:r>
              <a:rPr lang="en-GB" sz="4400">
                <a:solidFill>
                  <a:schemeClr val="bg1"/>
                </a:solidFill>
              </a:rPr>
              <a:t>Neighbourhood Support</a:t>
            </a:r>
            <a:br>
              <a:rPr lang="en-GB" sz="3600">
                <a:solidFill>
                  <a:schemeClr val="bg1"/>
                </a:solidFill>
              </a:rPr>
            </a:br>
            <a:r>
              <a:rPr lang="en-GB" sz="2200" i="1">
                <a:solidFill>
                  <a:schemeClr val="bg1"/>
                </a:solidFill>
              </a:rPr>
              <a:t>Head of Service: Natalie Meagher</a:t>
            </a:r>
            <a:endParaRPr lang="en-GB" sz="3600" i="1">
              <a:solidFill>
                <a:schemeClr val="bg1"/>
              </a:solidFill>
            </a:endParaRPr>
          </a:p>
        </p:txBody>
      </p:sp>
      <p:sp>
        <p:nvSpPr>
          <p:cNvPr id="6" name="Text Placeholder 5">
            <a:extLst>
              <a:ext uri="{FF2B5EF4-FFF2-40B4-BE49-F238E27FC236}">
                <a16:creationId xmlns:a16="http://schemas.microsoft.com/office/drawing/2014/main" id="{253DE121-556D-4D85-8FA9-50005F1DF1E0}"/>
              </a:ext>
            </a:extLst>
          </p:cNvPr>
          <p:cNvSpPr>
            <a:spLocks noGrp="1"/>
          </p:cNvSpPr>
          <p:nvPr>
            <p:ph type="body" sz="half" idx="2"/>
          </p:nvPr>
        </p:nvSpPr>
        <p:spPr>
          <a:xfrm>
            <a:off x="317639" y="1202298"/>
            <a:ext cx="4076265" cy="761166"/>
          </a:xfrm>
        </p:spPr>
        <p:txBody>
          <a:bodyPr>
            <a:normAutofit/>
          </a:bodyPr>
          <a:lstStyle/>
          <a:p>
            <a:r>
              <a:rPr lang="en-GB" sz="1800" dirty="0">
                <a:solidFill>
                  <a:schemeClr val="bg1"/>
                </a:solidFill>
              </a:rPr>
              <a:t>Incorporating:</a:t>
            </a:r>
            <a:br>
              <a:rPr lang="en-GB" sz="1800" dirty="0">
                <a:solidFill>
                  <a:schemeClr val="bg1"/>
                </a:solidFill>
              </a:rPr>
            </a:br>
            <a:r>
              <a:rPr lang="en-GB" sz="1400" dirty="0">
                <a:solidFill>
                  <a:schemeClr val="bg1"/>
                </a:solidFill>
              </a:rPr>
              <a:t>Environmental Health, Neighbourhood Quality, Parking &amp; Traffic Management</a:t>
            </a:r>
          </a:p>
        </p:txBody>
      </p:sp>
      <p:graphicFrame>
        <p:nvGraphicFramePr>
          <p:cNvPr id="14" name="Table 14">
            <a:extLst>
              <a:ext uri="{FF2B5EF4-FFF2-40B4-BE49-F238E27FC236}">
                <a16:creationId xmlns:a16="http://schemas.microsoft.com/office/drawing/2014/main" id="{334408DE-5A57-4A9C-8447-611B88A4D4EF}"/>
              </a:ext>
            </a:extLst>
          </p:cNvPr>
          <p:cNvGraphicFramePr>
            <a:graphicFrameLocks noGrp="1"/>
          </p:cNvGraphicFramePr>
          <p:nvPr>
            <p:extLst>
              <p:ext uri="{D42A27DB-BD31-4B8C-83A1-F6EECF244321}">
                <p14:modId xmlns:p14="http://schemas.microsoft.com/office/powerpoint/2010/main" val="1872109861"/>
              </p:ext>
            </p:extLst>
          </p:nvPr>
        </p:nvGraphicFramePr>
        <p:xfrm>
          <a:off x="4147931" y="883102"/>
          <a:ext cx="7880671" cy="5768370"/>
        </p:xfrm>
        <a:graphic>
          <a:graphicData uri="http://schemas.openxmlformats.org/drawingml/2006/table">
            <a:tbl>
              <a:tblPr firstRow="1" bandRow="1">
                <a:tableStyleId>{9D7B26C5-4107-4FEC-AEDC-1716B250A1EF}</a:tableStyleId>
              </a:tblPr>
              <a:tblGrid>
                <a:gridCol w="3670852">
                  <a:extLst>
                    <a:ext uri="{9D8B030D-6E8A-4147-A177-3AD203B41FA5}">
                      <a16:colId xmlns:a16="http://schemas.microsoft.com/office/drawing/2014/main" val="1632953638"/>
                    </a:ext>
                  </a:extLst>
                </a:gridCol>
                <a:gridCol w="937348">
                  <a:extLst>
                    <a:ext uri="{9D8B030D-6E8A-4147-A177-3AD203B41FA5}">
                      <a16:colId xmlns:a16="http://schemas.microsoft.com/office/drawing/2014/main" val="3276194889"/>
                    </a:ext>
                  </a:extLst>
                </a:gridCol>
                <a:gridCol w="1035099">
                  <a:extLst>
                    <a:ext uri="{9D8B030D-6E8A-4147-A177-3AD203B41FA5}">
                      <a16:colId xmlns:a16="http://schemas.microsoft.com/office/drawing/2014/main" val="3436727633"/>
                    </a:ext>
                  </a:extLst>
                </a:gridCol>
                <a:gridCol w="984099">
                  <a:extLst>
                    <a:ext uri="{9D8B030D-6E8A-4147-A177-3AD203B41FA5}">
                      <a16:colId xmlns:a16="http://schemas.microsoft.com/office/drawing/2014/main" val="3934543678"/>
                    </a:ext>
                  </a:extLst>
                </a:gridCol>
                <a:gridCol w="1253273">
                  <a:extLst>
                    <a:ext uri="{9D8B030D-6E8A-4147-A177-3AD203B41FA5}">
                      <a16:colId xmlns:a16="http://schemas.microsoft.com/office/drawing/2014/main" val="2022934189"/>
                    </a:ext>
                  </a:extLst>
                </a:gridCol>
              </a:tblGrid>
              <a:tr h="361018">
                <a:tc>
                  <a:txBody>
                    <a:bodyPr/>
                    <a:lstStyle/>
                    <a:p>
                      <a:r>
                        <a:rPr lang="en-GB">
                          <a:solidFill>
                            <a:schemeClr val="bg1"/>
                          </a:solidFill>
                        </a:rPr>
                        <a:t>Indicator</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a:r>
                        <a:rPr lang="en-GB" sz="1800">
                          <a:solidFill>
                            <a:schemeClr val="bg1"/>
                          </a:solidFill>
                        </a:rPr>
                        <a:t>Target</a:t>
                      </a:r>
                      <a:endParaRPr lang="en-GB" sz="2400">
                        <a:solidFill>
                          <a:schemeClr val="bg1"/>
                        </a:solidFill>
                      </a:endParaRP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a:r>
                        <a:rPr lang="en-GB">
                          <a:solidFill>
                            <a:schemeClr val="bg1"/>
                          </a:solidFill>
                        </a:rPr>
                        <a:t>Q1</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a:r>
                        <a:rPr lang="en-GB">
                          <a:solidFill>
                            <a:schemeClr val="bg1"/>
                          </a:solidFill>
                        </a:rPr>
                        <a:t>Q2</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a:r>
                        <a:rPr lang="en-GB">
                          <a:solidFill>
                            <a:schemeClr val="bg1"/>
                          </a:solidFill>
                        </a:rPr>
                        <a:t>Q3</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2704123125"/>
                  </a:ext>
                </a:extLst>
              </a:tr>
              <a:tr h="366565">
                <a:tc>
                  <a:txBody>
                    <a:bodyPr/>
                    <a:lstStyle/>
                    <a:p>
                      <a:pPr algn="l" fontAlgn="ctr"/>
                      <a:r>
                        <a:rPr lang="en-GB" sz="1400" u="none" strike="noStrike" dirty="0">
                          <a:solidFill>
                            <a:schemeClr val="bg1"/>
                          </a:solidFill>
                          <a:effectLst/>
                        </a:rPr>
                        <a:t>Parking and traffic - income from pay and display machines - cumulative (£)</a:t>
                      </a:r>
                      <a:endParaRPr lang="en-GB" sz="1400" b="0" i="0" u="none" strike="noStrike" dirty="0">
                        <a:solidFill>
                          <a:schemeClr val="bg1"/>
                        </a:solidFill>
                        <a:effectLst/>
                        <a:latin typeface="Calibri" panose="020F0502020204030204" pitchFamily="34" charset="0"/>
                      </a:endParaRP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000" u="none" strike="noStrike" dirty="0">
                          <a:solidFill>
                            <a:schemeClr val="bg1"/>
                          </a:solidFill>
                          <a:effectLst/>
                        </a:rPr>
                        <a:t>above £1,614,000 at Q3</a:t>
                      </a:r>
                      <a:endParaRPr lang="en-GB" sz="1000" b="0" i="0" u="none" strike="noStrike" dirty="0">
                        <a:solidFill>
                          <a:schemeClr val="bg1"/>
                        </a:solidFill>
                        <a:effectLst/>
                        <a:latin typeface="Calibri" panose="020F0502020204030204" pitchFamily="34" charset="0"/>
                      </a:endParaRP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a:r>
                        <a:rPr lang="en-GB" sz="1600" b="0" dirty="0">
                          <a:solidFill>
                            <a:srgbClr val="FF0000"/>
                          </a:solidFill>
                        </a:rPr>
                        <a:t>£408,223</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a:r>
                        <a:rPr lang="en-GB" sz="1600" b="0" dirty="0">
                          <a:solidFill>
                            <a:schemeClr val="accent4"/>
                          </a:solidFill>
                        </a:rPr>
                        <a:t>£942,300</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a:r>
                        <a:rPr lang="en-GB" sz="1600" b="1" kern="1200" dirty="0">
                          <a:solidFill>
                            <a:schemeClr val="accent4"/>
                          </a:solidFill>
                          <a:latin typeface="+mn-lt"/>
                          <a:ea typeface="+mn-ea"/>
                          <a:cs typeface="+mn-cs"/>
                        </a:rPr>
                        <a:t>£1,268,099</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3306574853"/>
                  </a:ext>
                </a:extLst>
              </a:tr>
              <a:tr h="436244">
                <a:tc>
                  <a:txBody>
                    <a:bodyPr/>
                    <a:lstStyle/>
                    <a:p>
                      <a:pPr algn="l" fontAlgn="ctr"/>
                      <a:r>
                        <a:rPr lang="en-GB" sz="1400" u="none" strike="noStrike" dirty="0">
                          <a:solidFill>
                            <a:schemeClr val="bg1"/>
                          </a:solidFill>
                          <a:effectLst/>
                        </a:rPr>
                        <a:t>Parking and traffic - income from Penalty Charge Notices - cumulative (£)</a:t>
                      </a:r>
                      <a:endParaRPr lang="en-GB" sz="1400" b="0" i="0" u="none" strike="noStrike" dirty="0">
                        <a:solidFill>
                          <a:schemeClr val="bg1"/>
                        </a:solidFill>
                        <a:effectLst/>
                        <a:latin typeface="Calibri" panose="020F0502020204030204" pitchFamily="34" charset="0"/>
                      </a:endParaRP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100" u="none" strike="noStrike" dirty="0">
                          <a:solidFill>
                            <a:schemeClr val="bg1"/>
                          </a:solidFill>
                          <a:effectLst/>
                        </a:rPr>
                        <a:t>above £246,300 at Q3</a:t>
                      </a:r>
                      <a:endParaRPr lang="en-GB" sz="1100" b="0" i="0" u="none" strike="noStrike" dirty="0">
                        <a:solidFill>
                          <a:schemeClr val="bg1"/>
                        </a:solidFill>
                        <a:effectLst/>
                        <a:latin typeface="Calibri" panose="020F0502020204030204" pitchFamily="34" charset="0"/>
                      </a:endParaRP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a:r>
                        <a:rPr lang="en-GB" sz="1600" b="0" dirty="0">
                          <a:solidFill>
                            <a:srgbClr val="FF0000"/>
                          </a:solidFill>
                        </a:rPr>
                        <a:t>£48,068</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a:r>
                        <a:rPr lang="en-GB" sz="1600" b="0" dirty="0">
                          <a:solidFill>
                            <a:schemeClr val="accent6"/>
                          </a:solidFill>
                        </a:rPr>
                        <a:t>£214,694</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marL="0" algn="ctr" defTabSz="914400" rtl="0" eaLnBrk="1" latinLnBrk="0" hangingPunct="1"/>
                      <a:r>
                        <a:rPr lang="en-GB" sz="1600" b="1" kern="1200" dirty="0">
                          <a:solidFill>
                            <a:schemeClr val="accent6"/>
                          </a:solidFill>
                          <a:latin typeface="+mn-lt"/>
                          <a:ea typeface="+mn-ea"/>
                          <a:cs typeface="+mn-cs"/>
                        </a:rPr>
                        <a:t>£304,946</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439508258"/>
                  </a:ext>
                </a:extLst>
              </a:tr>
              <a:tr h="451273">
                <a:tc>
                  <a:txBody>
                    <a:bodyPr/>
                    <a:lstStyle/>
                    <a:p>
                      <a:pPr algn="l" fontAlgn="ctr"/>
                      <a:r>
                        <a:rPr lang="en-GB" sz="1400" u="none" strike="noStrike">
                          <a:solidFill>
                            <a:schemeClr val="bg1"/>
                          </a:solidFill>
                          <a:effectLst/>
                        </a:rPr>
                        <a:t>Parking and traffic - PCN collection rate (%)</a:t>
                      </a:r>
                      <a:endParaRPr lang="en-GB" sz="1400" b="0" i="0" u="none" strike="noStrike">
                        <a:solidFill>
                          <a:schemeClr val="bg1"/>
                        </a:solidFill>
                        <a:effectLst/>
                        <a:latin typeface="Calibri" panose="020F0502020204030204" pitchFamily="34" charset="0"/>
                      </a:endParaRP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400" u="none" strike="noStrike" dirty="0">
                          <a:solidFill>
                            <a:schemeClr val="bg1"/>
                          </a:solidFill>
                          <a:effectLst/>
                        </a:rPr>
                        <a:t>Tracking</a:t>
                      </a:r>
                      <a:endParaRPr lang="en-GB" sz="1400" b="0" i="0" u="none" strike="noStrike" dirty="0">
                        <a:solidFill>
                          <a:schemeClr val="bg1"/>
                        </a:solidFill>
                        <a:effectLst/>
                        <a:latin typeface="Calibri" panose="020F0502020204030204" pitchFamily="34" charset="0"/>
                      </a:endParaRP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a:r>
                        <a:rPr lang="en-GB" sz="1800" b="0" dirty="0">
                          <a:solidFill>
                            <a:schemeClr val="bg1"/>
                          </a:solidFill>
                        </a:rPr>
                        <a:t>59%</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a:r>
                        <a:rPr lang="en-GB" sz="1800" b="0" dirty="0">
                          <a:solidFill>
                            <a:schemeClr val="bg1"/>
                          </a:solidFill>
                        </a:rPr>
                        <a:t>58%</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a:r>
                        <a:rPr lang="en-GB" sz="1800" b="1" dirty="0">
                          <a:solidFill>
                            <a:schemeClr val="bg1"/>
                          </a:solidFill>
                        </a:rPr>
                        <a:t>59%</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66022579"/>
                  </a:ext>
                </a:extLst>
              </a:tr>
              <a:tr h="451273">
                <a:tc>
                  <a:txBody>
                    <a:bodyPr/>
                    <a:lstStyle/>
                    <a:p>
                      <a:pPr algn="l" fontAlgn="ctr"/>
                      <a:r>
                        <a:rPr lang="en-GB" sz="1400" b="0" i="0" u="none" strike="noStrike">
                          <a:solidFill>
                            <a:schemeClr val="bg1"/>
                          </a:solidFill>
                          <a:effectLst/>
                          <a:latin typeface="Calibri" panose="020F0502020204030204" pitchFamily="34" charset="0"/>
                        </a:rPr>
                        <a:t>Public health funerals – number of burials / cremations</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400" b="0" i="0" u="none" strike="noStrike" dirty="0">
                          <a:solidFill>
                            <a:schemeClr val="bg1"/>
                          </a:solidFill>
                          <a:effectLst/>
                          <a:latin typeface="Calibri" panose="020F0502020204030204" pitchFamily="34" charset="0"/>
                        </a:rPr>
                        <a:t>N/A</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a:r>
                        <a:rPr lang="en-GB" sz="1600" b="0" dirty="0">
                          <a:solidFill>
                            <a:schemeClr val="bg1"/>
                          </a:solidFill>
                        </a:rPr>
                        <a:t>4</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a:r>
                        <a:rPr lang="en-GB" sz="1600" b="0" dirty="0">
                          <a:solidFill>
                            <a:schemeClr val="bg1"/>
                          </a:solidFill>
                        </a:rPr>
                        <a:t>1</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a:r>
                        <a:rPr lang="en-GB" sz="1600" b="1" dirty="0">
                          <a:solidFill>
                            <a:schemeClr val="bg1"/>
                          </a:solidFill>
                        </a:rPr>
                        <a:t>1</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1115514069"/>
                  </a:ext>
                </a:extLst>
              </a:tr>
              <a:tr h="372539">
                <a:tc>
                  <a:txBody>
                    <a:bodyPr/>
                    <a:lstStyle/>
                    <a:p>
                      <a:pPr algn="l" fontAlgn="ctr"/>
                      <a:r>
                        <a:rPr lang="en-GB" sz="1400" b="0" i="0" u="none" strike="noStrike">
                          <a:solidFill>
                            <a:schemeClr val="bg1"/>
                          </a:solidFill>
                          <a:effectLst/>
                          <a:latin typeface="Calibri" panose="020F0502020204030204" pitchFamily="34" charset="0"/>
                        </a:rPr>
                        <a:t>Public health funerals – total costs (£)</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400" b="0" i="0" u="none" strike="noStrike">
                          <a:solidFill>
                            <a:schemeClr val="bg1"/>
                          </a:solidFill>
                          <a:effectLst/>
                          <a:latin typeface="Calibri" panose="020F0502020204030204" pitchFamily="34" charset="0"/>
                        </a:rPr>
                        <a:t>N/A</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a:r>
                        <a:rPr lang="en-GB" sz="1600" b="0" dirty="0">
                          <a:solidFill>
                            <a:schemeClr val="bg1"/>
                          </a:solidFill>
                        </a:rPr>
                        <a:t>£6,746</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a:r>
                        <a:rPr lang="en-GB" sz="1600" b="0" dirty="0">
                          <a:solidFill>
                            <a:schemeClr val="bg1"/>
                          </a:solidFill>
                        </a:rPr>
                        <a:t>£1,599</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a:r>
                        <a:rPr lang="en-GB" sz="1600" b="1" i="0" kern="1200" dirty="0">
                          <a:solidFill>
                            <a:schemeClr val="bg1"/>
                          </a:solidFill>
                          <a:effectLst/>
                          <a:latin typeface="+mn-lt"/>
                          <a:ea typeface="+mn-ea"/>
                          <a:cs typeface="+mn-cs"/>
                        </a:rPr>
                        <a:t>£1,571</a:t>
                      </a:r>
                      <a:endParaRPr lang="en-GB" sz="1600" b="1" dirty="0">
                        <a:solidFill>
                          <a:schemeClr val="bg1"/>
                        </a:solidFill>
                      </a:endParaRP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1771054303"/>
                  </a:ext>
                </a:extLst>
              </a:tr>
              <a:tr h="451273">
                <a:tc>
                  <a:txBody>
                    <a:bodyPr/>
                    <a:lstStyle/>
                    <a:p>
                      <a:pPr algn="l" fontAlgn="ctr"/>
                      <a:r>
                        <a:rPr lang="en-GB" sz="1400" b="0" i="0" u="none" strike="noStrike">
                          <a:solidFill>
                            <a:schemeClr val="bg1"/>
                          </a:solidFill>
                          <a:effectLst/>
                          <a:latin typeface="Calibri" panose="020F0502020204030204" pitchFamily="34" charset="0"/>
                        </a:rPr>
                        <a:t>Public health funerals – recovery of costs (%)</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400" b="0" i="0" u="none" strike="noStrike">
                          <a:solidFill>
                            <a:schemeClr val="bg1"/>
                          </a:solidFill>
                          <a:effectLst/>
                          <a:latin typeface="Calibri" panose="020F0502020204030204" pitchFamily="34" charset="0"/>
                        </a:rPr>
                        <a:t>Tracking</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marL="0" algn="ctr" defTabSz="914400" rtl="0" eaLnBrk="1" latinLnBrk="0" hangingPunct="1"/>
                      <a:r>
                        <a:rPr lang="en-GB" sz="1600" b="0" kern="1200">
                          <a:solidFill>
                            <a:schemeClr val="bg1"/>
                          </a:solidFill>
                          <a:latin typeface="+mn-lt"/>
                          <a:ea typeface="+mn-ea"/>
                          <a:cs typeface="+mn-cs"/>
                        </a:rPr>
                        <a:t>24.78%</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marL="0" algn="ctr" defTabSz="914400" rtl="0" eaLnBrk="1" latinLnBrk="0" hangingPunct="1"/>
                      <a:r>
                        <a:rPr lang="en-GB" sz="1600" b="0" kern="1200" dirty="0">
                          <a:solidFill>
                            <a:schemeClr val="bg1"/>
                          </a:solidFill>
                          <a:latin typeface="+mn-lt"/>
                          <a:ea typeface="+mn-ea"/>
                          <a:cs typeface="+mn-cs"/>
                        </a:rPr>
                        <a:t>0%</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marL="0" algn="ctr" defTabSz="914400" rtl="0" eaLnBrk="1" latinLnBrk="0" hangingPunct="1"/>
                      <a:r>
                        <a:rPr lang="en-GB" sz="1600" b="1" kern="1200" dirty="0">
                          <a:solidFill>
                            <a:schemeClr val="bg1"/>
                          </a:solidFill>
                          <a:latin typeface="+mn-lt"/>
                          <a:ea typeface="+mn-ea"/>
                          <a:cs typeface="+mn-cs"/>
                        </a:rPr>
                        <a:t>0%</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1274065406"/>
                  </a:ext>
                </a:extLst>
              </a:tr>
              <a:tr h="412197">
                <a:tc>
                  <a:txBody>
                    <a:bodyPr/>
                    <a:lstStyle/>
                    <a:p>
                      <a:pPr algn="l" fontAlgn="ctr"/>
                      <a:r>
                        <a:rPr lang="en-GB" sz="1400" b="0" i="0" u="none" strike="noStrike">
                          <a:solidFill>
                            <a:schemeClr val="bg1"/>
                          </a:solidFill>
                          <a:effectLst/>
                          <a:latin typeface="Calibri" panose="020F0502020204030204" pitchFamily="34" charset="0"/>
                        </a:rPr>
                        <a:t>Pest control – total income (£)</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400" b="0" i="0" u="none" strike="noStrike">
                          <a:solidFill>
                            <a:schemeClr val="bg1"/>
                          </a:solidFill>
                          <a:effectLst/>
                          <a:latin typeface="Calibri" panose="020F0502020204030204" pitchFamily="34" charset="0"/>
                        </a:rPr>
                        <a:t>TBC</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600" b="0" dirty="0">
                          <a:solidFill>
                            <a:schemeClr val="bg1"/>
                          </a:solidFill>
                        </a:rPr>
                        <a:t>£4,643</a:t>
                      </a: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600" b="0" dirty="0">
                          <a:solidFill>
                            <a:schemeClr val="bg1"/>
                          </a:solidFill>
                        </a:rPr>
                        <a:t>£8,762</a:t>
                      </a: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600" b="1" kern="1200" dirty="0">
                          <a:solidFill>
                            <a:schemeClr val="bg1"/>
                          </a:solidFill>
                          <a:latin typeface="+mn-lt"/>
                          <a:ea typeface="+mn-ea"/>
                          <a:cs typeface="+mn-cs"/>
                        </a:rPr>
                        <a:t>£15,698</a:t>
                      </a: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1425794234"/>
                  </a:ext>
                </a:extLst>
              </a:tr>
              <a:tr h="475717">
                <a:tc>
                  <a:txBody>
                    <a:bodyPr/>
                    <a:lstStyle/>
                    <a:p>
                      <a:pPr algn="l" fontAlgn="ctr"/>
                      <a:r>
                        <a:rPr lang="en-GB" sz="1400" b="0" i="0" u="none" strike="noStrike">
                          <a:solidFill>
                            <a:schemeClr val="bg1"/>
                          </a:solidFill>
                          <a:effectLst/>
                          <a:latin typeface="Calibri" panose="020F0502020204030204" pitchFamily="34" charset="0"/>
                        </a:rPr>
                        <a:t>Private sector housing – total number of DFG cases approved and completed</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400" b="0" i="0" u="none" strike="noStrike">
                          <a:solidFill>
                            <a:schemeClr val="bg1"/>
                          </a:solidFill>
                          <a:effectLst/>
                          <a:latin typeface="Calibri" panose="020F0502020204030204" pitchFamily="34" charset="0"/>
                        </a:rPr>
                        <a:t>N/A</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a:r>
                        <a:rPr lang="en-GB" sz="1200" b="0" dirty="0">
                          <a:solidFill>
                            <a:schemeClr val="bg1"/>
                          </a:solidFill>
                        </a:rPr>
                        <a:t>In development</a:t>
                      </a: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a:r>
                        <a:rPr lang="en-GB" sz="1600" b="0" dirty="0">
                          <a:solidFill>
                            <a:schemeClr val="bg1"/>
                          </a:solidFill>
                        </a:rPr>
                        <a:t>27</a:t>
                      </a: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a:r>
                        <a:rPr lang="en-GB" sz="1600" b="1" dirty="0">
                          <a:solidFill>
                            <a:schemeClr val="bg1"/>
                          </a:solidFill>
                        </a:rPr>
                        <a:t>19</a:t>
                      </a: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3899239772"/>
                  </a:ext>
                </a:extLst>
              </a:tr>
              <a:tr h="451273">
                <a:tc>
                  <a:txBody>
                    <a:bodyPr/>
                    <a:lstStyle/>
                    <a:p>
                      <a:pPr algn="l" fontAlgn="ctr"/>
                      <a:r>
                        <a:rPr lang="en-GB" sz="1100" b="0" i="0" u="none" strike="noStrike">
                          <a:solidFill>
                            <a:schemeClr val="bg1"/>
                          </a:solidFill>
                          <a:effectLst/>
                          <a:latin typeface="Calibri" panose="020F0502020204030204" pitchFamily="34" charset="0"/>
                        </a:rPr>
                        <a:t>Private sector housing – DFG cases (minor adaptations) completed within time limit of 90 days from valid referral (%)</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400" b="0" i="0" u="none" strike="noStrike">
                          <a:solidFill>
                            <a:schemeClr val="bg1"/>
                          </a:solidFill>
                          <a:effectLst/>
                          <a:latin typeface="Calibri" panose="020F0502020204030204" pitchFamily="34" charset="0"/>
                        </a:rPr>
                        <a:t>Tracking</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a:r>
                        <a:rPr lang="en-GB" sz="1200" b="0">
                          <a:solidFill>
                            <a:schemeClr val="bg1"/>
                          </a:solidFill>
                        </a:rPr>
                        <a:t>In development</a:t>
                      </a: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a:r>
                        <a:rPr lang="en-GB" sz="1600" b="0" dirty="0">
                          <a:solidFill>
                            <a:schemeClr val="bg1"/>
                          </a:solidFill>
                        </a:rPr>
                        <a:t>80%</a:t>
                      </a: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a:r>
                        <a:rPr lang="en-GB" sz="1600" b="1" dirty="0">
                          <a:solidFill>
                            <a:schemeClr val="bg1"/>
                          </a:solidFill>
                        </a:rPr>
                        <a:t>78%</a:t>
                      </a: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2493914265"/>
                  </a:ext>
                </a:extLst>
              </a:tr>
              <a:tr h="451273">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GB" sz="1100" b="0" i="0" u="none" strike="noStrike">
                          <a:solidFill>
                            <a:schemeClr val="bg1"/>
                          </a:solidFill>
                          <a:effectLst/>
                          <a:latin typeface="Calibri" panose="020F0502020204030204" pitchFamily="34" charset="0"/>
                        </a:rPr>
                        <a:t>Private sector housing – DFG cases (complex adaptations) completed within time limit of 120 days from valid referral (%)</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400" b="0" i="0" u="none" strike="noStrike">
                          <a:solidFill>
                            <a:schemeClr val="bg1"/>
                          </a:solidFill>
                          <a:effectLst/>
                          <a:latin typeface="Calibri" panose="020F0502020204030204" pitchFamily="34" charset="0"/>
                        </a:rPr>
                        <a:t>Tracking</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a:r>
                        <a:rPr lang="en-GB" sz="1200" b="0">
                          <a:solidFill>
                            <a:schemeClr val="bg1"/>
                          </a:solidFill>
                        </a:rPr>
                        <a:t>In development</a:t>
                      </a: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a:r>
                        <a:rPr lang="en-GB" sz="1600" b="0" dirty="0">
                          <a:solidFill>
                            <a:schemeClr val="bg1"/>
                          </a:solidFill>
                        </a:rPr>
                        <a:t>58%</a:t>
                      </a: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a:r>
                        <a:rPr lang="en-GB" sz="1600" b="1" dirty="0">
                          <a:solidFill>
                            <a:schemeClr val="bg1"/>
                          </a:solidFill>
                        </a:rPr>
                        <a:t>30%</a:t>
                      </a: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1350751817"/>
                  </a:ext>
                </a:extLst>
              </a:tr>
              <a:tr h="391103">
                <a:tc>
                  <a:txBody>
                    <a:bodyPr/>
                    <a:lstStyle/>
                    <a:p>
                      <a:pPr algn="l" fontAlgn="ctr"/>
                      <a:r>
                        <a:rPr lang="en-GB" sz="1400" b="0" i="0" u="none" strike="noStrike">
                          <a:solidFill>
                            <a:schemeClr val="bg1"/>
                          </a:solidFill>
                          <a:effectLst/>
                          <a:latin typeface="Calibri" panose="020F0502020204030204" pitchFamily="34" charset="0"/>
                        </a:rPr>
                        <a:t>Private sector housing – total DFG spend (£)</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400" b="0" i="0" u="none" strike="noStrike">
                          <a:solidFill>
                            <a:schemeClr val="bg1"/>
                          </a:solidFill>
                          <a:effectLst/>
                          <a:latin typeface="Calibri" panose="020F0502020204030204" pitchFamily="34" charset="0"/>
                        </a:rPr>
                        <a:t>N/A</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600" b="0" dirty="0">
                          <a:solidFill>
                            <a:schemeClr val="bg1"/>
                          </a:solidFill>
                        </a:rPr>
                        <a:t>£304,182</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600" b="0" dirty="0">
                          <a:solidFill>
                            <a:schemeClr val="bg1"/>
                          </a:solidFill>
                        </a:rPr>
                        <a:t>£459,478</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600" b="1" i="0" kern="1200" dirty="0">
                          <a:solidFill>
                            <a:schemeClr val="bg1"/>
                          </a:solidFill>
                          <a:effectLst/>
                          <a:latin typeface="+mn-lt"/>
                          <a:ea typeface="+mn-ea"/>
                          <a:cs typeface="+mn-cs"/>
                        </a:rPr>
                        <a:t>£627,998</a:t>
                      </a:r>
                      <a:endParaRPr lang="en-GB" sz="1600" b="1" dirty="0">
                        <a:solidFill>
                          <a:schemeClr val="bg1"/>
                        </a:solidFill>
                      </a:endParaRP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3400375521"/>
                  </a:ext>
                </a:extLst>
              </a:tr>
              <a:tr h="475717">
                <a:tc>
                  <a:txBody>
                    <a:bodyPr/>
                    <a:lstStyle/>
                    <a:p>
                      <a:pPr algn="l" fontAlgn="ctr"/>
                      <a:r>
                        <a:rPr lang="en-GB" sz="1400" b="0" i="0" u="none" strike="noStrike">
                          <a:solidFill>
                            <a:schemeClr val="bg1"/>
                          </a:solidFill>
                          <a:effectLst/>
                          <a:latin typeface="Calibri" panose="020F0502020204030204" pitchFamily="34" charset="0"/>
                        </a:rPr>
                        <a:t>Neighbourhood quality – number of fly tipping enforcement actions taken</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400" b="0" i="0" u="none" strike="noStrike">
                          <a:solidFill>
                            <a:schemeClr val="bg1"/>
                          </a:solidFill>
                          <a:effectLst/>
                          <a:latin typeface="Calibri" panose="020F0502020204030204" pitchFamily="34" charset="0"/>
                        </a:rPr>
                        <a:t>Tracking</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600" b="0" dirty="0">
                          <a:solidFill>
                            <a:schemeClr val="bg1"/>
                          </a:solidFill>
                        </a:rPr>
                        <a:t>19</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600" b="0">
                          <a:solidFill>
                            <a:schemeClr val="bg1"/>
                          </a:solidFill>
                        </a:rPr>
                        <a:t>50</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600" b="1" dirty="0">
                          <a:solidFill>
                            <a:schemeClr val="bg1"/>
                          </a:solidFill>
                        </a:rPr>
                        <a:t>30</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3103267802"/>
                  </a:ext>
                </a:extLst>
              </a:tr>
            </a:tbl>
          </a:graphicData>
        </a:graphic>
      </p:graphicFrame>
      <p:sp>
        <p:nvSpPr>
          <p:cNvPr id="16" name="Title 3">
            <a:extLst>
              <a:ext uri="{FF2B5EF4-FFF2-40B4-BE49-F238E27FC236}">
                <a16:creationId xmlns:a16="http://schemas.microsoft.com/office/drawing/2014/main" id="{717368DC-B5D9-49D4-BFFB-042C9856ED44}"/>
              </a:ext>
            </a:extLst>
          </p:cNvPr>
          <p:cNvSpPr txBox="1">
            <a:spLocks/>
          </p:cNvSpPr>
          <p:nvPr/>
        </p:nvSpPr>
        <p:spPr>
          <a:xfrm>
            <a:off x="6658468" y="2632"/>
            <a:ext cx="4459713" cy="761168"/>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GB" sz="2800">
                <a:solidFill>
                  <a:schemeClr val="bg1"/>
                </a:solidFill>
              </a:rPr>
              <a:t>Key Performance Indicators</a:t>
            </a:r>
          </a:p>
        </p:txBody>
      </p:sp>
      <p:pic>
        <p:nvPicPr>
          <p:cNvPr id="24" name="Graphic 23" descr="Upward trend">
            <a:extLst>
              <a:ext uri="{FF2B5EF4-FFF2-40B4-BE49-F238E27FC236}">
                <a16:creationId xmlns:a16="http://schemas.microsoft.com/office/drawing/2014/main" id="{BFB06D05-ABF4-4CE0-82F5-C1744C6C383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744068" y="33173"/>
            <a:ext cx="914400" cy="914400"/>
          </a:xfrm>
          <a:prstGeom prst="rect">
            <a:avLst/>
          </a:prstGeom>
        </p:spPr>
      </p:pic>
      <p:pic>
        <p:nvPicPr>
          <p:cNvPr id="30" name="Graphic 29" descr="Coins">
            <a:extLst>
              <a:ext uri="{FF2B5EF4-FFF2-40B4-BE49-F238E27FC236}">
                <a16:creationId xmlns:a16="http://schemas.microsoft.com/office/drawing/2014/main" id="{169E2283-D43D-4AE3-AA6C-30728ED7716E}"/>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317639" y="2085507"/>
            <a:ext cx="772338" cy="772338"/>
          </a:xfrm>
          <a:prstGeom prst="rect">
            <a:avLst/>
          </a:prstGeom>
        </p:spPr>
      </p:pic>
      <p:sp>
        <p:nvSpPr>
          <p:cNvPr id="31" name="Title 3">
            <a:extLst>
              <a:ext uri="{FF2B5EF4-FFF2-40B4-BE49-F238E27FC236}">
                <a16:creationId xmlns:a16="http://schemas.microsoft.com/office/drawing/2014/main" id="{9399445C-5F66-4D41-A638-768C82762845}"/>
              </a:ext>
            </a:extLst>
          </p:cNvPr>
          <p:cNvSpPr txBox="1">
            <a:spLocks/>
          </p:cNvSpPr>
          <p:nvPr/>
        </p:nvSpPr>
        <p:spPr>
          <a:xfrm>
            <a:off x="1086337" y="2012925"/>
            <a:ext cx="3599963" cy="772338"/>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GB" sz="2400">
                <a:solidFill>
                  <a:schemeClr val="bg1"/>
                </a:solidFill>
              </a:rPr>
              <a:t>Budget variance in Q3</a:t>
            </a:r>
          </a:p>
        </p:txBody>
      </p:sp>
      <p:sp>
        <p:nvSpPr>
          <p:cNvPr id="12" name="TextBox 11">
            <a:extLst>
              <a:ext uri="{FF2B5EF4-FFF2-40B4-BE49-F238E27FC236}">
                <a16:creationId xmlns:a16="http://schemas.microsoft.com/office/drawing/2014/main" id="{BFB09FBB-399F-4B5B-8E30-BE5A591991FE}"/>
              </a:ext>
            </a:extLst>
          </p:cNvPr>
          <p:cNvSpPr txBox="1"/>
          <p:nvPr/>
        </p:nvSpPr>
        <p:spPr>
          <a:xfrm>
            <a:off x="1086337" y="2751126"/>
            <a:ext cx="4076265" cy="338554"/>
          </a:xfrm>
          <a:prstGeom prst="rect">
            <a:avLst/>
          </a:prstGeom>
          <a:noFill/>
        </p:spPr>
        <p:txBody>
          <a:bodyPr wrap="square" rtlCol="0">
            <a:spAutoFit/>
          </a:bodyPr>
          <a:lstStyle/>
          <a:p>
            <a:r>
              <a:rPr lang="en-GB" sz="1600" dirty="0">
                <a:solidFill>
                  <a:schemeClr val="accent4"/>
                </a:solidFill>
              </a:rPr>
              <a:t>Variance of £60,000</a:t>
            </a:r>
          </a:p>
        </p:txBody>
      </p:sp>
    </p:spTree>
    <p:extLst>
      <p:ext uri="{BB962C8B-B14F-4D97-AF65-F5344CB8AC3E}">
        <p14:creationId xmlns:p14="http://schemas.microsoft.com/office/powerpoint/2010/main" val="6527991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E139B5-04E0-4F2C-860D-3BEC61D970E3}"/>
              </a:ext>
            </a:extLst>
          </p:cNvPr>
          <p:cNvSpPr>
            <a:spLocks noGrp="1"/>
          </p:cNvSpPr>
          <p:nvPr>
            <p:ph type="title"/>
          </p:nvPr>
        </p:nvSpPr>
        <p:spPr/>
        <p:txBody>
          <a:bodyPr/>
          <a:lstStyle/>
          <a:p>
            <a:r>
              <a:rPr lang="en-GB">
                <a:solidFill>
                  <a:schemeClr val="bg1"/>
                </a:solidFill>
              </a:rPr>
              <a:t>Contents</a:t>
            </a:r>
          </a:p>
        </p:txBody>
      </p:sp>
      <p:sp>
        <p:nvSpPr>
          <p:cNvPr id="3" name="Content Placeholder 2">
            <a:extLst>
              <a:ext uri="{FF2B5EF4-FFF2-40B4-BE49-F238E27FC236}">
                <a16:creationId xmlns:a16="http://schemas.microsoft.com/office/drawing/2014/main" id="{5A4C40A3-0512-474B-BFBC-9857409BA014}"/>
              </a:ext>
            </a:extLst>
          </p:cNvPr>
          <p:cNvSpPr>
            <a:spLocks noGrp="1"/>
          </p:cNvSpPr>
          <p:nvPr>
            <p:ph idx="1"/>
          </p:nvPr>
        </p:nvSpPr>
        <p:spPr/>
        <p:txBody>
          <a:bodyPr vert="horz" lIns="91440" tIns="45720" rIns="91440" bIns="45720" rtlCol="0" anchor="t">
            <a:normAutofit lnSpcReduction="10000"/>
          </a:bodyPr>
          <a:lstStyle/>
          <a:p>
            <a:pPr marL="514350" indent="-514350">
              <a:buFont typeface="+mj-lt"/>
              <a:buAutoNum type="arabicPeriod"/>
            </a:pPr>
            <a:r>
              <a:rPr lang="en-GB" dirty="0">
                <a:solidFill>
                  <a:schemeClr val="bg1"/>
                </a:solidFill>
                <a:hlinkClick r:id="rId2" action="ppaction://hlinksldjump"/>
              </a:rPr>
              <a:t>Headline achievements for Q3</a:t>
            </a:r>
            <a:endParaRPr lang="en-GB" dirty="0">
              <a:solidFill>
                <a:schemeClr val="bg1"/>
              </a:solidFill>
            </a:endParaRPr>
          </a:p>
          <a:p>
            <a:pPr marL="514350" indent="-514350">
              <a:buFont typeface="+mj-lt"/>
              <a:buAutoNum type="arabicPeriod"/>
            </a:pPr>
            <a:r>
              <a:rPr lang="en-GB" dirty="0">
                <a:solidFill>
                  <a:schemeClr val="bg1"/>
                </a:solidFill>
                <a:hlinkClick r:id="rId3" action="ppaction://hlinksldjump"/>
              </a:rPr>
              <a:t>People – key statistics for Q3</a:t>
            </a:r>
            <a:endParaRPr lang="en-GB" dirty="0">
              <a:solidFill>
                <a:schemeClr val="bg1"/>
              </a:solidFill>
            </a:endParaRPr>
          </a:p>
          <a:p>
            <a:pPr marL="514350" indent="-514350">
              <a:buFont typeface="+mj-lt"/>
              <a:buAutoNum type="arabicPeriod"/>
            </a:pPr>
            <a:r>
              <a:rPr lang="en-GB" dirty="0">
                <a:solidFill>
                  <a:srgbClr val="0070C0"/>
                </a:solidFill>
                <a:hlinkClick r:id="rId4" action="ppaction://hlinksldjump">
                  <a:extLst>
                    <a:ext uri="{A12FA001-AC4F-418D-AE19-62706E023703}">
                      <ahyp:hlinkClr xmlns:ahyp="http://schemas.microsoft.com/office/drawing/2018/hyperlinkcolor" val="tx"/>
                    </a:ext>
                  </a:extLst>
                </a:hlinkClick>
              </a:rPr>
              <a:t>Finance</a:t>
            </a:r>
            <a:endParaRPr lang="en-GB" dirty="0">
              <a:solidFill>
                <a:srgbClr val="0070C0"/>
              </a:solidFill>
            </a:endParaRPr>
          </a:p>
          <a:p>
            <a:pPr marL="514350" indent="-514350">
              <a:buFont typeface="+mj-lt"/>
              <a:buAutoNum type="arabicPeriod"/>
            </a:pPr>
            <a:r>
              <a:rPr lang="en-GB" dirty="0">
                <a:solidFill>
                  <a:schemeClr val="bg1"/>
                </a:solidFill>
                <a:hlinkClick r:id="rId5" action="ppaction://hlinksldjump"/>
              </a:rPr>
              <a:t>Corporate governance – key statistics for Q3</a:t>
            </a:r>
            <a:endParaRPr lang="en-GB" dirty="0">
              <a:solidFill>
                <a:schemeClr val="bg1"/>
              </a:solidFill>
            </a:endParaRPr>
          </a:p>
          <a:p>
            <a:pPr marL="514350" indent="-514350">
              <a:buFont typeface="+mj-lt"/>
              <a:buAutoNum type="arabicPeriod"/>
            </a:pPr>
            <a:r>
              <a:rPr lang="en-GB" dirty="0">
                <a:solidFill>
                  <a:schemeClr val="bg1"/>
                </a:solidFill>
              </a:rPr>
              <a:t>Service dashboards (containing in-depth information about Corporate Action Plan objectives, KPIs, and budget variance)</a:t>
            </a:r>
          </a:p>
          <a:p>
            <a:pPr marL="914400" lvl="2" indent="0">
              <a:buNone/>
            </a:pPr>
            <a:r>
              <a:rPr lang="en-GB" sz="2800" dirty="0">
                <a:solidFill>
                  <a:schemeClr val="bg1"/>
                </a:solidFill>
                <a:hlinkClick r:id="rId6" action="ppaction://hlinksldjump"/>
              </a:rPr>
              <a:t>Strategy Unit</a:t>
            </a:r>
            <a:endParaRPr lang="en-GB" sz="2800" dirty="0">
              <a:solidFill>
                <a:schemeClr val="bg1"/>
              </a:solidFill>
            </a:endParaRPr>
          </a:p>
          <a:p>
            <a:pPr marL="0" indent="0">
              <a:buNone/>
            </a:pPr>
            <a:r>
              <a:rPr lang="en-GB" dirty="0">
                <a:solidFill>
                  <a:schemeClr val="bg1"/>
                </a:solidFill>
              </a:rPr>
              <a:t>	</a:t>
            </a:r>
            <a:r>
              <a:rPr lang="en-GB" dirty="0">
                <a:solidFill>
                  <a:srgbClr val="0070C0"/>
                </a:solidFill>
                <a:hlinkClick r:id="rId7" action="ppaction://hlinksldjump">
                  <a:extLst>
                    <a:ext uri="{A12FA001-AC4F-418D-AE19-62706E023703}">
                      <ahyp:hlinkClr xmlns:ahyp="http://schemas.microsoft.com/office/drawing/2018/hyperlinkcolor" val="tx"/>
                    </a:ext>
                  </a:extLst>
                </a:hlinkClick>
              </a:rPr>
              <a:t>Corporate Services</a:t>
            </a:r>
            <a:endParaRPr lang="en-GB" dirty="0">
              <a:solidFill>
                <a:srgbClr val="0070C0"/>
              </a:solidFill>
            </a:endParaRPr>
          </a:p>
          <a:p>
            <a:pPr marL="0" indent="0">
              <a:buNone/>
            </a:pPr>
            <a:r>
              <a:rPr lang="en-GB" dirty="0">
                <a:solidFill>
                  <a:srgbClr val="0070C0"/>
                </a:solidFill>
              </a:rPr>
              <a:t>	</a:t>
            </a:r>
            <a:r>
              <a:rPr lang="en-GB" dirty="0">
                <a:solidFill>
                  <a:srgbClr val="0070C0"/>
                </a:solidFill>
                <a:hlinkClick r:id="rId8" action="ppaction://hlinksldjump">
                  <a:extLst>
                    <a:ext uri="{A12FA001-AC4F-418D-AE19-62706E023703}">
                      <ahyp:hlinkClr xmlns:ahyp="http://schemas.microsoft.com/office/drawing/2018/hyperlinkcolor" val="tx"/>
                    </a:ext>
                  </a:extLst>
                </a:hlinkClick>
              </a:rPr>
              <a:t>Regeneration &amp; Place</a:t>
            </a:r>
            <a:endParaRPr lang="en-GB" dirty="0">
              <a:solidFill>
                <a:srgbClr val="0070C0"/>
              </a:solidFill>
            </a:endParaRPr>
          </a:p>
        </p:txBody>
      </p:sp>
    </p:spTree>
    <p:extLst>
      <p:ext uri="{BB962C8B-B14F-4D97-AF65-F5344CB8AC3E}">
        <p14:creationId xmlns:p14="http://schemas.microsoft.com/office/powerpoint/2010/main" val="19783761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Graphic 17" descr="Bullseye">
            <a:extLst>
              <a:ext uri="{FF2B5EF4-FFF2-40B4-BE49-F238E27FC236}">
                <a16:creationId xmlns:a16="http://schemas.microsoft.com/office/drawing/2014/main" id="{A77CC463-6E22-4EFB-A3A4-20816740E40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096000" y="625955"/>
            <a:ext cx="786209" cy="786209"/>
          </a:xfrm>
          <a:prstGeom prst="rect">
            <a:avLst/>
          </a:prstGeom>
        </p:spPr>
      </p:pic>
      <p:sp>
        <p:nvSpPr>
          <p:cNvPr id="9" name="Title 3">
            <a:extLst>
              <a:ext uri="{FF2B5EF4-FFF2-40B4-BE49-F238E27FC236}">
                <a16:creationId xmlns:a16="http://schemas.microsoft.com/office/drawing/2014/main" id="{46988D40-BDF0-41F7-B88E-1A401550200C}"/>
              </a:ext>
            </a:extLst>
          </p:cNvPr>
          <p:cNvSpPr txBox="1">
            <a:spLocks/>
          </p:cNvSpPr>
          <p:nvPr/>
        </p:nvSpPr>
        <p:spPr>
          <a:xfrm>
            <a:off x="6753872" y="723931"/>
            <a:ext cx="6090557" cy="590255"/>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GB" sz="2800">
                <a:solidFill>
                  <a:schemeClr val="bg1"/>
                </a:solidFill>
              </a:rPr>
              <a:t>Corporate Action Plan 2021-22</a:t>
            </a:r>
          </a:p>
        </p:txBody>
      </p:sp>
      <p:sp>
        <p:nvSpPr>
          <p:cNvPr id="5" name="Title 3">
            <a:extLst>
              <a:ext uri="{FF2B5EF4-FFF2-40B4-BE49-F238E27FC236}">
                <a16:creationId xmlns:a16="http://schemas.microsoft.com/office/drawing/2014/main" id="{C3B51C52-440D-4DF9-AEF2-1331B5246451}"/>
              </a:ext>
            </a:extLst>
          </p:cNvPr>
          <p:cNvSpPr>
            <a:spLocks noGrp="1"/>
          </p:cNvSpPr>
          <p:nvPr>
            <p:ph type="title"/>
          </p:nvPr>
        </p:nvSpPr>
        <p:spPr>
          <a:xfrm>
            <a:off x="251597" y="450725"/>
            <a:ext cx="5625961" cy="415372"/>
          </a:xfrm>
        </p:spPr>
        <p:txBody>
          <a:bodyPr>
            <a:normAutofit fontScale="90000"/>
          </a:bodyPr>
          <a:lstStyle/>
          <a:p>
            <a:r>
              <a:rPr lang="en-GB" sz="4400">
                <a:solidFill>
                  <a:schemeClr val="bg1"/>
                </a:solidFill>
              </a:rPr>
              <a:t>Neighbourhood Support</a:t>
            </a:r>
            <a:endParaRPr lang="en-GB" sz="3600" i="1">
              <a:solidFill>
                <a:schemeClr val="bg1"/>
              </a:solidFill>
            </a:endParaRPr>
          </a:p>
        </p:txBody>
      </p:sp>
      <p:graphicFrame>
        <p:nvGraphicFramePr>
          <p:cNvPr id="8" name="Table 7">
            <a:extLst>
              <a:ext uri="{FF2B5EF4-FFF2-40B4-BE49-F238E27FC236}">
                <a16:creationId xmlns:a16="http://schemas.microsoft.com/office/drawing/2014/main" id="{C64F0828-4A75-4358-AD26-79B902DA7C21}"/>
              </a:ext>
            </a:extLst>
          </p:cNvPr>
          <p:cNvGraphicFramePr>
            <a:graphicFrameLocks/>
          </p:cNvGraphicFramePr>
          <p:nvPr>
            <p:extLst>
              <p:ext uri="{D42A27DB-BD31-4B8C-83A1-F6EECF244321}">
                <p14:modId xmlns:p14="http://schemas.microsoft.com/office/powerpoint/2010/main" val="253413940"/>
              </p:ext>
            </p:extLst>
          </p:nvPr>
        </p:nvGraphicFramePr>
        <p:xfrm>
          <a:off x="945047" y="1443133"/>
          <a:ext cx="10301905" cy="4861560"/>
        </p:xfrm>
        <a:graphic>
          <a:graphicData uri="http://schemas.openxmlformats.org/drawingml/2006/table">
            <a:tbl>
              <a:tblPr firstRow="1" bandRow="1">
                <a:tableStyleId>{5940675A-B579-460E-94D1-54222C63F5DA}</a:tableStyleId>
              </a:tblPr>
              <a:tblGrid>
                <a:gridCol w="1298469">
                  <a:extLst>
                    <a:ext uri="{9D8B030D-6E8A-4147-A177-3AD203B41FA5}">
                      <a16:colId xmlns:a16="http://schemas.microsoft.com/office/drawing/2014/main" val="326531481"/>
                    </a:ext>
                  </a:extLst>
                </a:gridCol>
                <a:gridCol w="1534118">
                  <a:extLst>
                    <a:ext uri="{9D8B030D-6E8A-4147-A177-3AD203B41FA5}">
                      <a16:colId xmlns:a16="http://schemas.microsoft.com/office/drawing/2014/main" val="3995465828"/>
                    </a:ext>
                  </a:extLst>
                </a:gridCol>
                <a:gridCol w="425428">
                  <a:extLst>
                    <a:ext uri="{9D8B030D-6E8A-4147-A177-3AD203B41FA5}">
                      <a16:colId xmlns:a16="http://schemas.microsoft.com/office/drawing/2014/main" val="470241005"/>
                    </a:ext>
                  </a:extLst>
                </a:gridCol>
                <a:gridCol w="425428">
                  <a:extLst>
                    <a:ext uri="{9D8B030D-6E8A-4147-A177-3AD203B41FA5}">
                      <a16:colId xmlns:a16="http://schemas.microsoft.com/office/drawing/2014/main" val="158967830"/>
                    </a:ext>
                  </a:extLst>
                </a:gridCol>
                <a:gridCol w="6175147">
                  <a:extLst>
                    <a:ext uri="{9D8B030D-6E8A-4147-A177-3AD203B41FA5}">
                      <a16:colId xmlns:a16="http://schemas.microsoft.com/office/drawing/2014/main" val="3033096753"/>
                    </a:ext>
                  </a:extLst>
                </a:gridCol>
                <a:gridCol w="443315">
                  <a:extLst>
                    <a:ext uri="{9D8B030D-6E8A-4147-A177-3AD203B41FA5}">
                      <a16:colId xmlns:a16="http://schemas.microsoft.com/office/drawing/2014/main" val="4161796994"/>
                    </a:ext>
                  </a:extLst>
                </a:gridCol>
              </a:tblGrid>
              <a:tr h="514629">
                <a:tc>
                  <a:txBody>
                    <a:bodyPr/>
                    <a:lstStyle/>
                    <a:p>
                      <a:pPr algn="l"/>
                      <a:r>
                        <a:rPr lang="en-GB" sz="1400" b="1">
                          <a:solidFill>
                            <a:schemeClr val="bg1"/>
                          </a:solidFill>
                        </a:rPr>
                        <a:t>Project/strategy</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400" b="1">
                          <a:solidFill>
                            <a:schemeClr val="bg1"/>
                          </a:solidFill>
                        </a:rPr>
                        <a:t>Objective</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000" b="1">
                          <a:solidFill>
                            <a:schemeClr val="bg1"/>
                          </a:solidFill>
                        </a:rPr>
                        <a:t>Q1 RAG status</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000" b="1">
                          <a:solidFill>
                            <a:schemeClr val="bg1"/>
                          </a:solidFill>
                        </a:rPr>
                        <a:t>Q2 RAG status</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400" b="1">
                          <a:solidFill>
                            <a:schemeClr val="bg1"/>
                          </a:solidFill>
                        </a:rPr>
                        <a:t>Q3 update</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000" b="1">
                          <a:solidFill>
                            <a:schemeClr val="bg1"/>
                          </a:solidFill>
                        </a:rPr>
                        <a:t>Q3 RAG status</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1613593888"/>
                  </a:ext>
                </a:extLst>
              </a:tr>
              <a:tr h="1064997">
                <a:tc>
                  <a:txBody>
                    <a:bodyPr/>
                    <a:lstStyle/>
                    <a:p>
                      <a:pPr algn="l" fontAlgn="base"/>
                      <a:r>
                        <a:rPr lang="en-GB" sz="1600">
                          <a:solidFill>
                            <a:schemeClr val="bg1"/>
                          </a:solidFill>
                          <a:effectLst/>
                        </a:rPr>
                        <a:t>Outbreak Control Plan</a:t>
                      </a:r>
                    </a:p>
                  </a:txBody>
                  <a:tcPr marB="11430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1600">
                          <a:solidFill>
                            <a:schemeClr val="bg1"/>
                          </a:solidFill>
                          <a:effectLst/>
                        </a:rPr>
                        <a:t>Development of plan for potential future Covid outbreaks</a:t>
                      </a:r>
                    </a:p>
                  </a:txBody>
                  <a:tcPr marB="11430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endParaRPr lang="en-GB" sz="1400">
                        <a:solidFill>
                          <a:schemeClr val="accent6"/>
                        </a:solidFill>
                        <a:effectLst/>
                      </a:endParaRP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algn="l" fontAlgn="base"/>
                      <a:endParaRPr lang="en-GB" sz="1400">
                        <a:solidFill>
                          <a:schemeClr val="accent6"/>
                        </a:solidFill>
                        <a:effectLst/>
                      </a:endParaRP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algn="l" fontAlgn="base"/>
                      <a:r>
                        <a:rPr lang="en-GB" dirty="0">
                          <a:solidFill>
                            <a:schemeClr val="accent6"/>
                          </a:solidFill>
                          <a:effectLst/>
                        </a:rPr>
                        <a:t>Document under constant review in line with current government guidance / legislation regarding present Covid 19 situation. No further amendments to make at this time</a:t>
                      </a:r>
                      <a:endParaRPr lang="en-GB" dirty="0">
                        <a:solidFill>
                          <a:schemeClr val="accent6"/>
                        </a:solidFill>
                        <a:effectLst/>
                        <a:highlight>
                          <a:srgbClr val="FFFF00"/>
                        </a:highlight>
                      </a:endParaRPr>
                    </a:p>
                  </a:txBody>
                  <a:tcPr marB="11430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000"/>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extLst>
                  <a:ext uri="{0D108BD9-81ED-4DB2-BD59-A6C34878D82A}">
                    <a16:rowId xmlns:a16="http://schemas.microsoft.com/office/drawing/2014/main" val="597708292"/>
                  </a:ext>
                </a:extLst>
              </a:tr>
              <a:tr h="1017179">
                <a:tc>
                  <a:txBody>
                    <a:bodyPr/>
                    <a:lstStyle/>
                    <a:p>
                      <a:pPr algn="l" fontAlgn="base"/>
                      <a:r>
                        <a:rPr lang="en-GB" sz="1600">
                          <a:solidFill>
                            <a:schemeClr val="bg1"/>
                          </a:solidFill>
                          <a:effectLst/>
                        </a:rPr>
                        <a:t>Licensing service review</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1600" dirty="0">
                          <a:solidFill>
                            <a:schemeClr val="bg1"/>
                          </a:solidFill>
                          <a:effectLst/>
                        </a:rPr>
                        <a:t>Resourcing review of service across both EHDC and HBC</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endParaRPr lang="en-GB" sz="1400">
                        <a:solidFill>
                          <a:schemeClr val="accent6"/>
                        </a:solidFill>
                        <a:effectLst/>
                      </a:endParaRP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algn="l" fontAlgn="base"/>
                      <a:endParaRPr lang="en-GB" sz="1400">
                        <a:solidFill>
                          <a:schemeClr val="accent6"/>
                        </a:solidFill>
                        <a:effectLst/>
                      </a:endParaRP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r>
                        <a:rPr lang="en-GB" sz="1600" dirty="0">
                          <a:solidFill>
                            <a:schemeClr val="accent6"/>
                          </a:solidFill>
                        </a:rPr>
                        <a:t>No further changes to report in this quarter. Workload remains high and continues to increase. Need to establish a steady state within the service before this can progress.</a:t>
                      </a:r>
                      <a:endParaRPr lang="en-GB" sz="1600" dirty="0">
                        <a:solidFill>
                          <a:schemeClr val="accent6"/>
                        </a:solidFill>
                        <a:highlight>
                          <a:srgbClr val="FFFF00"/>
                        </a:highlight>
                      </a:endParaRPr>
                    </a:p>
                    <a:p>
                      <a:endParaRPr lang="en-GB" dirty="0">
                        <a:highlight>
                          <a:srgbClr val="FFFF00"/>
                        </a:highlight>
                      </a:endParaRP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a:endParaRPr lang="en-GB" sz="1200">
                        <a:solidFill>
                          <a:schemeClr val="bg1"/>
                        </a:solidFill>
                      </a:endParaRPr>
                    </a:p>
                  </a:txBody>
                  <a:tcPr marL="45720" marR="45720" vert="vert27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extLst>
                  <a:ext uri="{0D108BD9-81ED-4DB2-BD59-A6C34878D82A}">
                    <a16:rowId xmlns:a16="http://schemas.microsoft.com/office/drawing/2014/main" val="2949567474"/>
                  </a:ext>
                </a:extLst>
              </a:tr>
              <a:tr h="1751169">
                <a:tc>
                  <a:txBody>
                    <a:bodyPr/>
                    <a:lstStyle/>
                    <a:p>
                      <a:pPr algn="l" fontAlgn="base"/>
                      <a:r>
                        <a:rPr lang="en-GB" sz="1600">
                          <a:solidFill>
                            <a:schemeClr val="bg1"/>
                          </a:solidFill>
                          <a:effectLst/>
                        </a:rPr>
                        <a:t>Designated Public Place Orders</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1600">
                          <a:solidFill>
                            <a:schemeClr val="bg1"/>
                          </a:solidFill>
                          <a:effectLst/>
                        </a:rPr>
                        <a:t>Review in light of new legislation</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endParaRPr lang="en-GB" sz="1400">
                        <a:solidFill>
                          <a:schemeClr val="accent6"/>
                        </a:solidFill>
                        <a:effectLst/>
                      </a:endParaRP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algn="l" fontAlgn="base"/>
                      <a:endParaRPr lang="en-GB" sz="1400">
                        <a:solidFill>
                          <a:schemeClr val="accent6"/>
                        </a:solidFill>
                        <a:effectLst/>
                      </a:endParaRP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algn="l" fontAlgn="base"/>
                      <a:r>
                        <a:rPr lang="en-GB" sz="1600" dirty="0">
                          <a:solidFill>
                            <a:schemeClr val="accent6"/>
                          </a:solidFill>
                          <a:effectLst/>
                        </a:rPr>
                        <a:t>PSPO (previously DPPO) for alcohol has expired, to extend this evidence required to support a need for its' existence. No data to support so not extended.</a:t>
                      </a:r>
                    </a:p>
                    <a:p>
                      <a:pPr algn="l" fontAlgn="base"/>
                      <a:r>
                        <a:rPr lang="en-GB" sz="1600" dirty="0">
                          <a:solidFill>
                            <a:schemeClr val="accent6"/>
                          </a:solidFill>
                          <a:effectLst/>
                        </a:rPr>
                        <a:t>Seasonal restriction in place in bathing area between 30/05 &amp; 01/09 within the current dog PSPO beach ban. This was renewed on the 1st of May 2021 and will be in place until 30th April 2024. Both elements completed and closed.</a:t>
                      </a:r>
                      <a:endParaRPr lang="en-GB" sz="1600" dirty="0">
                        <a:solidFill>
                          <a:schemeClr val="accent6"/>
                        </a:solidFill>
                        <a:effectLst/>
                        <a:highlight>
                          <a:srgbClr val="FFFF00"/>
                        </a:highlight>
                      </a:endParaRPr>
                    </a:p>
                  </a:txBody>
                  <a:tcPr marB="11430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a:endParaRPr lang="en-GB" sz="1200" dirty="0">
                        <a:solidFill>
                          <a:schemeClr val="bg1"/>
                        </a:solidFill>
                      </a:endParaRPr>
                    </a:p>
                  </a:txBody>
                  <a:tcPr marL="45720" marR="45720" vert="vert27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extLst>
                  <a:ext uri="{0D108BD9-81ED-4DB2-BD59-A6C34878D82A}">
                    <a16:rowId xmlns:a16="http://schemas.microsoft.com/office/drawing/2014/main" val="2869340591"/>
                  </a:ext>
                </a:extLst>
              </a:tr>
            </a:tbl>
          </a:graphicData>
        </a:graphic>
      </p:graphicFrame>
    </p:spTree>
    <p:extLst>
      <p:ext uri="{BB962C8B-B14F-4D97-AF65-F5344CB8AC3E}">
        <p14:creationId xmlns:p14="http://schemas.microsoft.com/office/powerpoint/2010/main" val="4702989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46BFEF9-BE2F-4B81-8213-03545CA78071}"/>
              </a:ext>
            </a:extLst>
          </p:cNvPr>
          <p:cNvSpPr>
            <a:spLocks noGrp="1"/>
          </p:cNvSpPr>
          <p:nvPr>
            <p:ph type="title"/>
          </p:nvPr>
        </p:nvSpPr>
        <p:spPr>
          <a:xfrm>
            <a:off x="264275" y="186262"/>
            <a:ext cx="6090556" cy="881743"/>
          </a:xfrm>
        </p:spPr>
        <p:txBody>
          <a:bodyPr>
            <a:normAutofit fontScale="90000"/>
          </a:bodyPr>
          <a:lstStyle/>
          <a:p>
            <a:r>
              <a:rPr lang="en-GB" sz="4400">
                <a:solidFill>
                  <a:schemeClr val="bg1"/>
                </a:solidFill>
              </a:rPr>
              <a:t>Planning</a:t>
            </a:r>
            <a:br>
              <a:rPr lang="en-GB" sz="3600">
                <a:solidFill>
                  <a:schemeClr val="bg1"/>
                </a:solidFill>
              </a:rPr>
            </a:br>
            <a:r>
              <a:rPr lang="en-GB" sz="2200" i="1">
                <a:solidFill>
                  <a:schemeClr val="bg1"/>
                </a:solidFill>
              </a:rPr>
              <a:t>Interim Heads of Service: Julia Mansi and David Hayward</a:t>
            </a:r>
            <a:endParaRPr lang="en-GB" sz="3600" i="1">
              <a:solidFill>
                <a:schemeClr val="bg1"/>
              </a:solidFill>
            </a:endParaRPr>
          </a:p>
        </p:txBody>
      </p:sp>
      <p:sp>
        <p:nvSpPr>
          <p:cNvPr id="6" name="Text Placeholder 5">
            <a:extLst>
              <a:ext uri="{FF2B5EF4-FFF2-40B4-BE49-F238E27FC236}">
                <a16:creationId xmlns:a16="http://schemas.microsoft.com/office/drawing/2014/main" id="{253DE121-556D-4D85-8FA9-50005F1DF1E0}"/>
              </a:ext>
            </a:extLst>
          </p:cNvPr>
          <p:cNvSpPr>
            <a:spLocks noGrp="1"/>
          </p:cNvSpPr>
          <p:nvPr>
            <p:ph type="body" sz="half" idx="2"/>
          </p:nvPr>
        </p:nvSpPr>
        <p:spPr>
          <a:xfrm>
            <a:off x="280579" y="1099130"/>
            <a:ext cx="4046127" cy="604094"/>
          </a:xfrm>
        </p:spPr>
        <p:txBody>
          <a:bodyPr>
            <a:normAutofit fontScale="92500" lnSpcReduction="10000"/>
          </a:bodyPr>
          <a:lstStyle/>
          <a:p>
            <a:r>
              <a:rPr lang="en-GB">
                <a:solidFill>
                  <a:schemeClr val="bg1"/>
                </a:solidFill>
              </a:rPr>
              <a:t>Incorporating:</a:t>
            </a:r>
            <a:br>
              <a:rPr lang="en-GB">
                <a:solidFill>
                  <a:schemeClr val="bg1"/>
                </a:solidFill>
              </a:rPr>
            </a:br>
            <a:r>
              <a:rPr lang="en-GB" sz="1400">
                <a:solidFill>
                  <a:schemeClr val="bg1"/>
                </a:solidFill>
              </a:rPr>
              <a:t>Development Management, Planning Policy, Building Heritage, Building Control</a:t>
            </a:r>
            <a:endParaRPr lang="en-GB">
              <a:solidFill>
                <a:schemeClr val="bg1"/>
              </a:solidFill>
            </a:endParaRPr>
          </a:p>
        </p:txBody>
      </p:sp>
      <p:pic>
        <p:nvPicPr>
          <p:cNvPr id="30" name="Graphic 29" descr="Coins">
            <a:extLst>
              <a:ext uri="{FF2B5EF4-FFF2-40B4-BE49-F238E27FC236}">
                <a16:creationId xmlns:a16="http://schemas.microsoft.com/office/drawing/2014/main" id="{169E2283-D43D-4AE3-AA6C-30728ED7716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80579" y="2073231"/>
            <a:ext cx="772338" cy="772338"/>
          </a:xfrm>
          <a:prstGeom prst="rect">
            <a:avLst/>
          </a:prstGeom>
        </p:spPr>
      </p:pic>
      <p:sp>
        <p:nvSpPr>
          <p:cNvPr id="31" name="Title 3">
            <a:extLst>
              <a:ext uri="{FF2B5EF4-FFF2-40B4-BE49-F238E27FC236}">
                <a16:creationId xmlns:a16="http://schemas.microsoft.com/office/drawing/2014/main" id="{9399445C-5F66-4D41-A638-768C82762845}"/>
              </a:ext>
            </a:extLst>
          </p:cNvPr>
          <p:cNvSpPr txBox="1">
            <a:spLocks/>
          </p:cNvSpPr>
          <p:nvPr/>
        </p:nvSpPr>
        <p:spPr>
          <a:xfrm>
            <a:off x="1074647" y="1652911"/>
            <a:ext cx="6090557" cy="881743"/>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GB" sz="2400">
                <a:solidFill>
                  <a:schemeClr val="bg1"/>
                </a:solidFill>
              </a:rPr>
              <a:t>Budget variance in Q3</a:t>
            </a:r>
          </a:p>
        </p:txBody>
      </p:sp>
      <p:sp>
        <p:nvSpPr>
          <p:cNvPr id="11" name="Title 3">
            <a:extLst>
              <a:ext uri="{FF2B5EF4-FFF2-40B4-BE49-F238E27FC236}">
                <a16:creationId xmlns:a16="http://schemas.microsoft.com/office/drawing/2014/main" id="{E59DD9CE-8520-4D2A-A2D7-D8B7DAAE059C}"/>
              </a:ext>
            </a:extLst>
          </p:cNvPr>
          <p:cNvSpPr txBox="1">
            <a:spLocks/>
          </p:cNvSpPr>
          <p:nvPr/>
        </p:nvSpPr>
        <p:spPr>
          <a:xfrm>
            <a:off x="7890140" y="261811"/>
            <a:ext cx="4448356" cy="806194"/>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GB" sz="2800" dirty="0">
                <a:solidFill>
                  <a:schemeClr val="bg1"/>
                </a:solidFill>
              </a:rPr>
              <a:t>Key Performance Indicators</a:t>
            </a:r>
          </a:p>
        </p:txBody>
      </p:sp>
      <p:pic>
        <p:nvPicPr>
          <p:cNvPr id="13" name="Graphic 12" descr="Upward trend">
            <a:extLst>
              <a:ext uri="{FF2B5EF4-FFF2-40B4-BE49-F238E27FC236}">
                <a16:creationId xmlns:a16="http://schemas.microsoft.com/office/drawing/2014/main" id="{5BF761E9-C49D-452F-8A5E-B588166D6879}"/>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110068" y="416085"/>
            <a:ext cx="786556" cy="786556"/>
          </a:xfrm>
          <a:prstGeom prst="rect">
            <a:avLst/>
          </a:prstGeom>
        </p:spPr>
      </p:pic>
      <p:graphicFrame>
        <p:nvGraphicFramePr>
          <p:cNvPr id="17" name="Table 14">
            <a:extLst>
              <a:ext uri="{FF2B5EF4-FFF2-40B4-BE49-F238E27FC236}">
                <a16:creationId xmlns:a16="http://schemas.microsoft.com/office/drawing/2014/main" id="{92B4EAD0-A6FB-4AF0-A730-A2D8778CA3B7}"/>
              </a:ext>
            </a:extLst>
          </p:cNvPr>
          <p:cNvGraphicFramePr>
            <a:graphicFrameLocks noGrp="1"/>
          </p:cNvGraphicFramePr>
          <p:nvPr>
            <p:extLst>
              <p:ext uri="{D42A27DB-BD31-4B8C-83A1-F6EECF244321}">
                <p14:modId xmlns:p14="http://schemas.microsoft.com/office/powerpoint/2010/main" val="1049431190"/>
              </p:ext>
            </p:extLst>
          </p:nvPr>
        </p:nvGraphicFramePr>
        <p:xfrm>
          <a:off x="5570583" y="1194675"/>
          <a:ext cx="6340838" cy="5319007"/>
        </p:xfrm>
        <a:graphic>
          <a:graphicData uri="http://schemas.openxmlformats.org/drawingml/2006/table">
            <a:tbl>
              <a:tblPr firstRow="1" bandRow="1">
                <a:tableStyleId>{9D7B26C5-4107-4FEC-AEDC-1716B250A1EF}</a:tableStyleId>
              </a:tblPr>
              <a:tblGrid>
                <a:gridCol w="3635284">
                  <a:extLst>
                    <a:ext uri="{9D8B030D-6E8A-4147-A177-3AD203B41FA5}">
                      <a16:colId xmlns:a16="http://schemas.microsoft.com/office/drawing/2014/main" val="1632953638"/>
                    </a:ext>
                  </a:extLst>
                </a:gridCol>
                <a:gridCol w="726061">
                  <a:extLst>
                    <a:ext uri="{9D8B030D-6E8A-4147-A177-3AD203B41FA5}">
                      <a16:colId xmlns:a16="http://schemas.microsoft.com/office/drawing/2014/main" val="3276194889"/>
                    </a:ext>
                  </a:extLst>
                </a:gridCol>
                <a:gridCol w="659831">
                  <a:extLst>
                    <a:ext uri="{9D8B030D-6E8A-4147-A177-3AD203B41FA5}">
                      <a16:colId xmlns:a16="http://schemas.microsoft.com/office/drawing/2014/main" val="3436727633"/>
                    </a:ext>
                  </a:extLst>
                </a:gridCol>
                <a:gridCol w="659831">
                  <a:extLst>
                    <a:ext uri="{9D8B030D-6E8A-4147-A177-3AD203B41FA5}">
                      <a16:colId xmlns:a16="http://schemas.microsoft.com/office/drawing/2014/main" val="2822960555"/>
                    </a:ext>
                  </a:extLst>
                </a:gridCol>
                <a:gridCol w="659831">
                  <a:extLst>
                    <a:ext uri="{9D8B030D-6E8A-4147-A177-3AD203B41FA5}">
                      <a16:colId xmlns:a16="http://schemas.microsoft.com/office/drawing/2014/main" val="2546430052"/>
                    </a:ext>
                  </a:extLst>
                </a:gridCol>
              </a:tblGrid>
              <a:tr h="362953">
                <a:tc>
                  <a:txBody>
                    <a:bodyPr/>
                    <a:lstStyle/>
                    <a:p>
                      <a:r>
                        <a:rPr lang="en-GB">
                          <a:solidFill>
                            <a:schemeClr val="bg1"/>
                          </a:solidFill>
                        </a:rPr>
                        <a:t>Indicator</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a:r>
                        <a:rPr lang="en-GB" sz="1600">
                          <a:solidFill>
                            <a:schemeClr val="bg1"/>
                          </a:solidFill>
                        </a:rPr>
                        <a:t>Target</a:t>
                      </a:r>
                      <a:endParaRPr lang="en-GB" sz="2000">
                        <a:solidFill>
                          <a:schemeClr val="bg1"/>
                        </a:solidFill>
                      </a:endParaRP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a:r>
                        <a:rPr lang="en-GB">
                          <a:solidFill>
                            <a:schemeClr val="bg1"/>
                          </a:solidFill>
                        </a:rPr>
                        <a:t>Q1</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a:r>
                        <a:rPr lang="en-GB">
                          <a:solidFill>
                            <a:schemeClr val="bg1"/>
                          </a:solidFill>
                        </a:rPr>
                        <a:t>Q2</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a:r>
                        <a:rPr lang="en-GB">
                          <a:solidFill>
                            <a:schemeClr val="bg1"/>
                          </a:solidFill>
                        </a:rPr>
                        <a:t>Q3</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2704123125"/>
                  </a:ext>
                </a:extLst>
              </a:tr>
              <a:tr h="561550">
                <a:tc>
                  <a:txBody>
                    <a:bodyPr/>
                    <a:lstStyle/>
                    <a:p>
                      <a:pPr algn="l" fontAlgn="ctr"/>
                      <a:r>
                        <a:rPr lang="en-GB" sz="1100" b="0" i="0" u="none" strike="noStrike">
                          <a:solidFill>
                            <a:schemeClr val="bg1"/>
                          </a:solidFill>
                          <a:effectLst/>
                          <a:latin typeface="Calibri" panose="020F0502020204030204" pitchFamily="34" charset="0"/>
                        </a:rPr>
                        <a:t>Number of non-compliances found under the LABC Quality Management Scheme registered under ISO 9001:2015 (internal review)</a:t>
                      </a: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2000" b="0" i="0" u="none" strike="noStrike">
                          <a:solidFill>
                            <a:schemeClr val="bg1"/>
                          </a:solidFill>
                          <a:effectLst/>
                          <a:latin typeface="Calibri" panose="020F0502020204030204" pitchFamily="34" charset="0"/>
                        </a:rPr>
                        <a:t>0</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2400" b="0" i="0" u="none" strike="noStrike">
                          <a:solidFill>
                            <a:schemeClr val="accent4"/>
                          </a:solidFill>
                          <a:effectLst/>
                          <a:latin typeface="Calibri" panose="020F0502020204030204" pitchFamily="34" charset="0"/>
                        </a:rPr>
                        <a:t>1</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2400" b="0" i="0" u="none" strike="noStrike">
                          <a:solidFill>
                            <a:schemeClr val="accent6"/>
                          </a:solidFill>
                          <a:effectLst/>
                          <a:latin typeface="Calibri" panose="020F0502020204030204" pitchFamily="34" charset="0"/>
                        </a:rPr>
                        <a:t>0</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2400" b="0" i="0" u="none" strike="noStrike" dirty="0">
                          <a:solidFill>
                            <a:schemeClr val="accent6"/>
                          </a:solidFill>
                          <a:effectLst/>
                          <a:latin typeface="Calibri" panose="020F0502020204030204" pitchFamily="34" charset="0"/>
                        </a:rPr>
                        <a:t>0</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3654311373"/>
                  </a:ext>
                </a:extLst>
              </a:tr>
              <a:tr h="417774">
                <a:tc>
                  <a:txBody>
                    <a:bodyPr/>
                    <a:lstStyle/>
                    <a:p>
                      <a:pPr algn="l" fontAlgn="ctr"/>
                      <a:r>
                        <a:rPr lang="en-GB" sz="1100" b="0" i="0" u="none" strike="noStrike">
                          <a:solidFill>
                            <a:schemeClr val="bg1"/>
                          </a:solidFill>
                          <a:effectLst/>
                          <a:latin typeface="Calibri" panose="020F0502020204030204" pitchFamily="34" charset="0"/>
                        </a:rPr>
                        <a:t>Number of previous non-compliances under the LABC Quality Management Scheme reviewed and resolved</a:t>
                      </a: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800" b="0" i="0" u="none" strike="noStrike">
                          <a:solidFill>
                            <a:schemeClr val="bg1"/>
                          </a:solidFill>
                          <a:effectLst/>
                          <a:latin typeface="Calibri" panose="020F0502020204030204" pitchFamily="34" charset="0"/>
                        </a:rPr>
                        <a:t>Number of non-compliances found in previous quarter</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050" b="0" i="0" u="none" strike="noStrike">
                          <a:solidFill>
                            <a:schemeClr val="accent6"/>
                          </a:solidFill>
                          <a:effectLst/>
                          <a:latin typeface="Calibri" panose="020F0502020204030204" pitchFamily="34" charset="0"/>
                        </a:rPr>
                        <a:t>N/A (none found)</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2400" b="0" i="0" u="none" strike="noStrike">
                          <a:solidFill>
                            <a:schemeClr val="accent6"/>
                          </a:solidFill>
                          <a:effectLst/>
                          <a:latin typeface="Calibri" panose="020F0502020204030204" pitchFamily="34" charset="0"/>
                        </a:rPr>
                        <a:t>1</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200" b="0" i="0" u="none" strike="noStrike" dirty="0">
                          <a:solidFill>
                            <a:schemeClr val="accent6"/>
                          </a:solidFill>
                          <a:effectLst/>
                          <a:latin typeface="Calibri" panose="020F0502020204030204" pitchFamily="34" charset="0"/>
                        </a:rPr>
                        <a:t>N/A (none found)</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1145902470"/>
                  </a:ext>
                </a:extLst>
              </a:tr>
              <a:tr h="561550">
                <a:tc>
                  <a:txBody>
                    <a:bodyPr/>
                    <a:lstStyle/>
                    <a:p>
                      <a:pPr algn="l" fontAlgn="ctr"/>
                      <a:r>
                        <a:rPr lang="en-GB" sz="1100" b="0" i="0" u="none" strike="noStrike">
                          <a:solidFill>
                            <a:schemeClr val="bg1"/>
                          </a:solidFill>
                          <a:effectLst/>
                          <a:latin typeface="Calibri" panose="020F0502020204030204" pitchFamily="34" charset="0"/>
                        </a:rPr>
                        <a:t>Number of claims submitted against the Council for Building Control negligence / non-compliance that the Council was unsuccessful in defending</a:t>
                      </a: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2000" b="0" i="0" u="none" strike="noStrike">
                          <a:solidFill>
                            <a:schemeClr val="bg1"/>
                          </a:solidFill>
                          <a:effectLst/>
                          <a:latin typeface="Calibri" panose="020F0502020204030204" pitchFamily="34" charset="0"/>
                        </a:rPr>
                        <a:t>0</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2400" b="0" i="0" u="none" strike="noStrike">
                          <a:solidFill>
                            <a:schemeClr val="accent6"/>
                          </a:solidFill>
                          <a:effectLst/>
                          <a:latin typeface="Calibri" panose="020F0502020204030204" pitchFamily="34" charset="0"/>
                        </a:rPr>
                        <a:t>0</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2400" b="0" i="0" u="none" strike="noStrike" dirty="0">
                          <a:solidFill>
                            <a:schemeClr val="accent6"/>
                          </a:solidFill>
                          <a:effectLst/>
                          <a:latin typeface="Calibri" panose="020F0502020204030204" pitchFamily="34" charset="0"/>
                        </a:rPr>
                        <a:t>0</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2400" b="1" i="0" u="none" strike="noStrike" dirty="0">
                          <a:solidFill>
                            <a:schemeClr val="accent6"/>
                          </a:solidFill>
                          <a:effectLst/>
                          <a:latin typeface="Calibri" panose="020F0502020204030204" pitchFamily="34" charset="0"/>
                        </a:rPr>
                        <a:t>0</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4267019830"/>
                  </a:ext>
                </a:extLst>
              </a:tr>
              <a:tr h="403164">
                <a:tc>
                  <a:txBody>
                    <a:bodyPr/>
                    <a:lstStyle/>
                    <a:p>
                      <a:pPr algn="l" fontAlgn="ctr"/>
                      <a:r>
                        <a:rPr lang="en-GB" sz="1100" b="0" i="0" u="none" strike="noStrike">
                          <a:solidFill>
                            <a:schemeClr val="bg1"/>
                          </a:solidFill>
                          <a:effectLst/>
                          <a:latin typeface="Calibri" panose="020F0502020204030204" pitchFamily="34" charset="0"/>
                        </a:rPr>
                        <a:t>Number of Building Regulations projects commenced under the Council’s control</a:t>
                      </a: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400" b="0" i="0" u="none" strike="noStrike">
                          <a:solidFill>
                            <a:schemeClr val="bg1"/>
                          </a:solidFill>
                          <a:effectLst/>
                          <a:latin typeface="Calibri" panose="020F0502020204030204" pitchFamily="34" charset="0"/>
                        </a:rPr>
                        <a:t>N/A</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800" b="0" i="0" u="none" strike="noStrike">
                          <a:solidFill>
                            <a:schemeClr val="bg1"/>
                          </a:solidFill>
                          <a:effectLst/>
                          <a:latin typeface="Calibri" panose="020F0502020204030204" pitchFamily="34" charset="0"/>
                        </a:rPr>
                        <a:t>180</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2000" b="0" i="0" u="none" strike="noStrike">
                          <a:solidFill>
                            <a:schemeClr val="bg1"/>
                          </a:solidFill>
                          <a:effectLst/>
                          <a:latin typeface="Calibri" panose="020F0502020204030204" pitchFamily="34" charset="0"/>
                        </a:rPr>
                        <a:t>170</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2000" b="0" i="0" u="none" strike="noStrike" dirty="0">
                          <a:solidFill>
                            <a:schemeClr val="bg1"/>
                          </a:solidFill>
                          <a:effectLst/>
                          <a:latin typeface="Calibri" panose="020F0502020204030204" pitchFamily="34" charset="0"/>
                        </a:rPr>
                        <a:t>153</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164322771"/>
                  </a:ext>
                </a:extLst>
              </a:tr>
              <a:tr h="959315">
                <a:tc>
                  <a:txBody>
                    <a:bodyPr/>
                    <a:lstStyle/>
                    <a:p>
                      <a:pPr algn="l" fontAlgn="ctr"/>
                      <a:r>
                        <a:rPr lang="en-GB" sz="1100" b="0" i="0" u="none" strike="noStrike">
                          <a:solidFill>
                            <a:schemeClr val="bg1"/>
                          </a:solidFill>
                          <a:effectLst/>
                          <a:latin typeface="Calibri" panose="020F0502020204030204" pitchFamily="34" charset="0"/>
                        </a:rPr>
                        <a:t>Number of Building Regulations projects completed under the Council’s control</a:t>
                      </a: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400" b="0" i="0" u="none" strike="noStrike">
                          <a:solidFill>
                            <a:schemeClr val="bg1"/>
                          </a:solidFill>
                          <a:effectLst/>
                          <a:latin typeface="Calibri" panose="020F0502020204030204" pitchFamily="34" charset="0"/>
                        </a:rPr>
                        <a:t>N/A</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800" b="0" i="0" u="none" strike="noStrike">
                          <a:solidFill>
                            <a:srgbClr val="FF0000"/>
                          </a:solidFill>
                          <a:effectLst/>
                          <a:latin typeface="Calibri" panose="020F0502020204030204" pitchFamily="34" charset="0"/>
                        </a:rPr>
                        <a:t>Not able to report due to back office system migration</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800" b="0" i="0" u="none" strike="noStrike" dirty="0">
                          <a:solidFill>
                            <a:schemeClr val="bg1"/>
                          </a:solidFill>
                          <a:effectLst/>
                          <a:latin typeface="Calibri" panose="020F0502020204030204" pitchFamily="34" charset="0"/>
                        </a:rPr>
                        <a:t>931</a:t>
                      </a:r>
                    </a:p>
                    <a:p>
                      <a:pPr algn="ctr" fontAlgn="ctr"/>
                      <a:r>
                        <a:rPr lang="en-GB" sz="900" b="0" i="0" u="none" strike="noStrike" dirty="0">
                          <a:solidFill>
                            <a:schemeClr val="bg1"/>
                          </a:solidFill>
                          <a:effectLst/>
                          <a:latin typeface="Calibri" panose="020F0502020204030204" pitchFamily="34" charset="0"/>
                        </a:rPr>
                        <a:t>Including Competent Persons Scheme registrations</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800" b="0" i="0" u="none" strike="noStrike" dirty="0">
                          <a:solidFill>
                            <a:schemeClr val="bg1"/>
                          </a:solidFill>
                          <a:effectLst/>
                          <a:latin typeface="Calibri" panose="020F0502020204030204" pitchFamily="34" charset="0"/>
                        </a:rPr>
                        <a:t>215</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1269745579"/>
                  </a:ext>
                </a:extLst>
              </a:tr>
              <a:tr h="403164">
                <a:tc>
                  <a:txBody>
                    <a:bodyPr/>
                    <a:lstStyle/>
                    <a:p>
                      <a:pPr algn="l" fontAlgn="ctr"/>
                      <a:r>
                        <a:rPr lang="en-GB" sz="1100" b="0" i="0" u="none" strike="noStrike">
                          <a:solidFill>
                            <a:schemeClr val="bg1"/>
                          </a:solidFill>
                          <a:effectLst/>
                          <a:latin typeface="Calibri" panose="020F0502020204030204" pitchFamily="34" charset="0"/>
                        </a:rPr>
                        <a:t>Dangerous structures receiving an initial risk assessment within 24 hours of report being received (%)</a:t>
                      </a: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400" b="0" i="0" u="none" strike="noStrike">
                          <a:solidFill>
                            <a:schemeClr val="bg1"/>
                          </a:solidFill>
                          <a:effectLst/>
                          <a:latin typeface="Calibri" panose="020F0502020204030204" pitchFamily="34" charset="0"/>
                        </a:rPr>
                        <a:t>100%</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600" b="0" i="0" u="none" strike="noStrike">
                          <a:solidFill>
                            <a:schemeClr val="accent6"/>
                          </a:solidFill>
                          <a:effectLst/>
                          <a:latin typeface="Calibri" panose="020F0502020204030204" pitchFamily="34" charset="0"/>
                        </a:rPr>
                        <a:t>100%</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600" b="0" i="0" u="none" strike="noStrike">
                          <a:solidFill>
                            <a:schemeClr val="accent6"/>
                          </a:solidFill>
                          <a:effectLst/>
                          <a:latin typeface="Calibri" panose="020F0502020204030204" pitchFamily="34" charset="0"/>
                        </a:rPr>
                        <a:t>100%</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600" b="0" i="0" u="none" strike="noStrike" dirty="0">
                          <a:solidFill>
                            <a:schemeClr val="accent6"/>
                          </a:solidFill>
                          <a:effectLst/>
                          <a:latin typeface="Calibri" panose="020F0502020204030204" pitchFamily="34" charset="0"/>
                        </a:rPr>
                        <a:t>100%</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4154192068"/>
                  </a:ext>
                </a:extLst>
              </a:tr>
              <a:tr h="687952">
                <a:tc>
                  <a:txBody>
                    <a:bodyPr/>
                    <a:lstStyle/>
                    <a:p>
                      <a:pPr algn="l" fontAlgn="ctr"/>
                      <a:r>
                        <a:rPr lang="en-GB" sz="1100" b="0" i="0" u="none" strike="noStrike">
                          <a:solidFill>
                            <a:schemeClr val="bg1"/>
                          </a:solidFill>
                          <a:effectLst/>
                          <a:latin typeface="Calibri" panose="020F0502020204030204" pitchFamily="34" charset="0"/>
                        </a:rPr>
                        <a:t>Full Plans applications decided within statutory time limit (%)</a:t>
                      </a: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400" b="0" i="0" u="none" strike="noStrike">
                          <a:solidFill>
                            <a:schemeClr val="bg1"/>
                          </a:solidFill>
                          <a:effectLst/>
                          <a:latin typeface="Calibri" panose="020F0502020204030204" pitchFamily="34" charset="0"/>
                        </a:rPr>
                        <a:t>100%</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GB" sz="800" b="0" i="0" u="none" strike="noStrike" dirty="0">
                          <a:solidFill>
                            <a:srgbClr val="FF0000"/>
                          </a:solidFill>
                          <a:effectLst/>
                          <a:latin typeface="Calibri" panose="020F0502020204030204" pitchFamily="34" charset="0"/>
                        </a:rPr>
                        <a:t>Not able to report due to back office system migration</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GB" sz="800" b="0" i="0" u="none" strike="noStrike">
                          <a:solidFill>
                            <a:srgbClr val="FF0000"/>
                          </a:solidFill>
                          <a:effectLst/>
                          <a:latin typeface="Calibri" panose="020F0502020204030204" pitchFamily="34" charset="0"/>
                        </a:rPr>
                        <a:t>Not able to report due to back office system migration</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600" b="0" i="0" u="none" strike="noStrike" dirty="0">
                          <a:solidFill>
                            <a:schemeClr val="accent6"/>
                          </a:solidFill>
                          <a:effectLst/>
                          <a:latin typeface="Calibri" panose="020F0502020204030204" pitchFamily="34" charset="0"/>
                        </a:rPr>
                        <a:t>100%</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1875024444"/>
                  </a:ext>
                </a:extLst>
              </a:tr>
              <a:tr h="664141">
                <a:tc>
                  <a:txBody>
                    <a:bodyPr/>
                    <a:lstStyle/>
                    <a:p>
                      <a:pPr algn="l" fontAlgn="ctr"/>
                      <a:r>
                        <a:rPr lang="en-GB" sz="1100" b="0" i="0" u="none" strike="noStrike">
                          <a:solidFill>
                            <a:schemeClr val="bg1"/>
                          </a:solidFill>
                          <a:effectLst/>
                          <a:latin typeface="Calibri" panose="020F0502020204030204" pitchFamily="34" charset="0"/>
                        </a:rPr>
                        <a:t>Full Plans applications checked within 15 days (%)</a:t>
                      </a: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400" b="0" i="0" u="none" strike="noStrike">
                          <a:solidFill>
                            <a:schemeClr val="bg1"/>
                          </a:solidFill>
                          <a:effectLst/>
                          <a:latin typeface="Calibri" panose="020F0502020204030204" pitchFamily="34" charset="0"/>
                        </a:rPr>
                        <a:t>above 90%</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GB" sz="800" b="0" i="0" u="none" strike="noStrike">
                          <a:solidFill>
                            <a:srgbClr val="FF0000"/>
                          </a:solidFill>
                          <a:effectLst/>
                          <a:latin typeface="Calibri" panose="020F0502020204030204" pitchFamily="34" charset="0"/>
                        </a:rPr>
                        <a:t>Not able to report due to back office system migration</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GB" sz="800" b="0" i="0" u="none" strike="noStrike" dirty="0">
                          <a:solidFill>
                            <a:srgbClr val="FF0000"/>
                          </a:solidFill>
                          <a:effectLst/>
                          <a:latin typeface="Calibri" panose="020F0502020204030204" pitchFamily="34" charset="0"/>
                        </a:rPr>
                        <a:t>Not able to report due to back office system migration</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GB" sz="800" b="0" i="0" u="none" strike="noStrike" dirty="0">
                          <a:solidFill>
                            <a:srgbClr val="FF0000"/>
                          </a:solidFill>
                          <a:effectLst/>
                          <a:latin typeface="Calibri" panose="020F0502020204030204" pitchFamily="34" charset="0"/>
                        </a:rPr>
                        <a:t>Not able to report due to back office system migration</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2174364672"/>
                  </a:ext>
                </a:extLst>
              </a:tr>
            </a:tbl>
          </a:graphicData>
        </a:graphic>
      </p:graphicFrame>
      <p:sp>
        <p:nvSpPr>
          <p:cNvPr id="18" name="Title 3">
            <a:extLst>
              <a:ext uri="{FF2B5EF4-FFF2-40B4-BE49-F238E27FC236}">
                <a16:creationId xmlns:a16="http://schemas.microsoft.com/office/drawing/2014/main" id="{25DBB85F-148C-4762-AD39-CD4FEA365A66}"/>
              </a:ext>
            </a:extLst>
          </p:cNvPr>
          <p:cNvSpPr txBox="1">
            <a:spLocks/>
          </p:cNvSpPr>
          <p:nvPr/>
        </p:nvSpPr>
        <p:spPr>
          <a:xfrm>
            <a:off x="9906784" y="6207296"/>
            <a:ext cx="5161825" cy="622687"/>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GB" sz="1600">
                <a:solidFill>
                  <a:schemeClr val="bg1"/>
                </a:solidFill>
              </a:rPr>
              <a:t>Continued on next slide</a:t>
            </a:r>
          </a:p>
        </p:txBody>
      </p:sp>
      <p:sp>
        <p:nvSpPr>
          <p:cNvPr id="19" name="TextBox 18">
            <a:extLst>
              <a:ext uri="{FF2B5EF4-FFF2-40B4-BE49-F238E27FC236}">
                <a16:creationId xmlns:a16="http://schemas.microsoft.com/office/drawing/2014/main" id="{9AF7D8DE-8C63-4245-921A-3226725FAAC1}"/>
              </a:ext>
            </a:extLst>
          </p:cNvPr>
          <p:cNvSpPr txBox="1"/>
          <p:nvPr/>
        </p:nvSpPr>
        <p:spPr>
          <a:xfrm>
            <a:off x="1091264" y="2588889"/>
            <a:ext cx="3352954" cy="338554"/>
          </a:xfrm>
          <a:prstGeom prst="rect">
            <a:avLst/>
          </a:prstGeom>
          <a:noFill/>
        </p:spPr>
        <p:txBody>
          <a:bodyPr wrap="square" rtlCol="0">
            <a:spAutoFit/>
          </a:bodyPr>
          <a:lstStyle/>
          <a:p>
            <a:r>
              <a:rPr lang="en-GB" sz="1600" dirty="0">
                <a:solidFill>
                  <a:schemeClr val="accent4"/>
                </a:solidFill>
              </a:rPr>
              <a:t>Variance of £70,000</a:t>
            </a:r>
          </a:p>
        </p:txBody>
      </p:sp>
      <p:graphicFrame>
        <p:nvGraphicFramePr>
          <p:cNvPr id="20" name="Chart 19">
            <a:extLst>
              <a:ext uri="{FF2B5EF4-FFF2-40B4-BE49-F238E27FC236}">
                <a16:creationId xmlns:a16="http://schemas.microsoft.com/office/drawing/2014/main" id="{5BA5ACF6-634D-45A2-9519-96677E8644C4}"/>
              </a:ext>
            </a:extLst>
          </p:cNvPr>
          <p:cNvGraphicFramePr/>
          <p:nvPr>
            <p:extLst>
              <p:ext uri="{D42A27DB-BD31-4B8C-83A1-F6EECF244321}">
                <p14:modId xmlns:p14="http://schemas.microsoft.com/office/powerpoint/2010/main" val="2735731760"/>
              </p:ext>
            </p:extLst>
          </p:nvPr>
        </p:nvGraphicFramePr>
        <p:xfrm>
          <a:off x="-252985" y="3215576"/>
          <a:ext cx="4895281" cy="3565949"/>
        </p:xfrm>
        <a:graphic>
          <a:graphicData uri="http://schemas.openxmlformats.org/drawingml/2006/chart">
            <c:chart xmlns:c="http://schemas.openxmlformats.org/drawingml/2006/chart" xmlns:r="http://schemas.openxmlformats.org/officeDocument/2006/relationships" r:id="rId7"/>
          </a:graphicData>
        </a:graphic>
      </p:graphicFrame>
    </p:spTree>
    <p:extLst>
      <p:ext uri="{BB962C8B-B14F-4D97-AF65-F5344CB8AC3E}">
        <p14:creationId xmlns:p14="http://schemas.microsoft.com/office/powerpoint/2010/main" val="8889456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peech Bubble: Rectangle with Corners Rounded 8">
            <a:extLst>
              <a:ext uri="{FF2B5EF4-FFF2-40B4-BE49-F238E27FC236}">
                <a16:creationId xmlns:a16="http://schemas.microsoft.com/office/drawing/2014/main" id="{8D6BCEBF-F96E-4EE4-A490-322C89227893}"/>
              </a:ext>
            </a:extLst>
          </p:cNvPr>
          <p:cNvSpPr/>
          <p:nvPr/>
        </p:nvSpPr>
        <p:spPr>
          <a:xfrm>
            <a:off x="890455" y="3475247"/>
            <a:ext cx="1691659" cy="732732"/>
          </a:xfrm>
          <a:prstGeom prst="wedgeRoundRectCallout">
            <a:avLst>
              <a:gd name="adj1" fmla="val 81573"/>
              <a:gd name="adj2" fmla="val 68987"/>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50" dirty="0">
                <a:solidFill>
                  <a:schemeClr val="tx1"/>
                </a:solidFill>
              </a:rPr>
              <a:t>Recently appointed Discharge of Conditions Officer is still dealing with backlog of applications</a:t>
            </a:r>
          </a:p>
        </p:txBody>
      </p:sp>
      <p:graphicFrame>
        <p:nvGraphicFramePr>
          <p:cNvPr id="5" name="Table 14">
            <a:extLst>
              <a:ext uri="{FF2B5EF4-FFF2-40B4-BE49-F238E27FC236}">
                <a16:creationId xmlns:a16="http://schemas.microsoft.com/office/drawing/2014/main" id="{EF266BC5-D34D-4C85-8AEA-56011EFA31F3}"/>
              </a:ext>
            </a:extLst>
          </p:cNvPr>
          <p:cNvGraphicFramePr>
            <a:graphicFrameLocks noGrp="1"/>
          </p:cNvGraphicFramePr>
          <p:nvPr>
            <p:extLst>
              <p:ext uri="{D42A27DB-BD31-4B8C-83A1-F6EECF244321}">
                <p14:modId xmlns:p14="http://schemas.microsoft.com/office/powerpoint/2010/main" val="1226025980"/>
              </p:ext>
            </p:extLst>
          </p:nvPr>
        </p:nvGraphicFramePr>
        <p:xfrm>
          <a:off x="2955054" y="826776"/>
          <a:ext cx="8940532" cy="5677293"/>
        </p:xfrm>
        <a:graphic>
          <a:graphicData uri="http://schemas.openxmlformats.org/drawingml/2006/table">
            <a:tbl>
              <a:tblPr firstRow="1" bandRow="1">
                <a:tableStyleId>{9D7B26C5-4107-4FEC-AEDC-1716B250A1EF}</a:tableStyleId>
              </a:tblPr>
              <a:tblGrid>
                <a:gridCol w="4726868">
                  <a:extLst>
                    <a:ext uri="{9D8B030D-6E8A-4147-A177-3AD203B41FA5}">
                      <a16:colId xmlns:a16="http://schemas.microsoft.com/office/drawing/2014/main" val="1632953638"/>
                    </a:ext>
                  </a:extLst>
                </a:gridCol>
                <a:gridCol w="1278590">
                  <a:extLst>
                    <a:ext uri="{9D8B030D-6E8A-4147-A177-3AD203B41FA5}">
                      <a16:colId xmlns:a16="http://schemas.microsoft.com/office/drawing/2014/main" val="3276194889"/>
                    </a:ext>
                  </a:extLst>
                </a:gridCol>
                <a:gridCol w="952419">
                  <a:extLst>
                    <a:ext uri="{9D8B030D-6E8A-4147-A177-3AD203B41FA5}">
                      <a16:colId xmlns:a16="http://schemas.microsoft.com/office/drawing/2014/main" val="3436727633"/>
                    </a:ext>
                  </a:extLst>
                </a:gridCol>
                <a:gridCol w="991559">
                  <a:extLst>
                    <a:ext uri="{9D8B030D-6E8A-4147-A177-3AD203B41FA5}">
                      <a16:colId xmlns:a16="http://schemas.microsoft.com/office/drawing/2014/main" val="4138478408"/>
                    </a:ext>
                  </a:extLst>
                </a:gridCol>
                <a:gridCol w="991096">
                  <a:extLst>
                    <a:ext uri="{9D8B030D-6E8A-4147-A177-3AD203B41FA5}">
                      <a16:colId xmlns:a16="http://schemas.microsoft.com/office/drawing/2014/main" val="2777738043"/>
                    </a:ext>
                  </a:extLst>
                </a:gridCol>
              </a:tblGrid>
              <a:tr h="393031">
                <a:tc>
                  <a:txBody>
                    <a:bodyPr/>
                    <a:lstStyle/>
                    <a:p>
                      <a:r>
                        <a:rPr lang="en-GB" dirty="0">
                          <a:solidFill>
                            <a:schemeClr val="bg1"/>
                          </a:solidFill>
                        </a:rPr>
                        <a:t>Indicator</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a:r>
                        <a:rPr lang="en-GB">
                          <a:solidFill>
                            <a:schemeClr val="bg1"/>
                          </a:solidFill>
                        </a:rPr>
                        <a:t>Target</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a:r>
                        <a:rPr lang="en-GB">
                          <a:solidFill>
                            <a:schemeClr val="bg1"/>
                          </a:solidFill>
                        </a:rPr>
                        <a:t>Q1</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a:r>
                        <a:rPr lang="en-GB">
                          <a:solidFill>
                            <a:schemeClr val="bg1"/>
                          </a:solidFill>
                        </a:rPr>
                        <a:t>Q2</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a:r>
                        <a:rPr lang="en-GB">
                          <a:solidFill>
                            <a:schemeClr val="bg1"/>
                          </a:solidFill>
                        </a:rPr>
                        <a:t>Q3</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2704123125"/>
                  </a:ext>
                </a:extLst>
              </a:tr>
              <a:tr h="378748">
                <a:tc>
                  <a:txBody>
                    <a:bodyPr/>
                    <a:lstStyle/>
                    <a:p>
                      <a:pPr algn="l" fontAlgn="ctr"/>
                      <a:r>
                        <a:rPr lang="en-GB" sz="1400" b="0" i="0" u="none" strike="noStrike">
                          <a:solidFill>
                            <a:schemeClr val="bg1"/>
                          </a:solidFill>
                          <a:effectLst/>
                          <a:latin typeface="Calibri" panose="020F0502020204030204" pitchFamily="34" charset="0"/>
                        </a:rPr>
                        <a:t>Major planning applications - number decided</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200" b="0" i="0" u="none" strike="noStrike" dirty="0">
                          <a:solidFill>
                            <a:schemeClr val="bg1"/>
                          </a:solidFill>
                          <a:effectLst/>
                          <a:latin typeface="Calibri" panose="020F0502020204030204" pitchFamily="34" charset="0"/>
                        </a:rPr>
                        <a:t>N/A</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800" b="0" i="0" u="none" strike="noStrike">
                          <a:solidFill>
                            <a:schemeClr val="bg1"/>
                          </a:solidFill>
                          <a:effectLst/>
                          <a:latin typeface="Calibri" panose="020F0502020204030204" pitchFamily="34" charset="0"/>
                        </a:rPr>
                        <a:t>4</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800" b="0" i="0" u="none" strike="noStrike">
                          <a:solidFill>
                            <a:schemeClr val="bg1"/>
                          </a:solidFill>
                          <a:effectLst/>
                          <a:latin typeface="Calibri" panose="020F0502020204030204" pitchFamily="34" charset="0"/>
                        </a:rPr>
                        <a:t>3</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800" b="1" i="0" u="none" strike="noStrike" dirty="0">
                          <a:solidFill>
                            <a:schemeClr val="bg1"/>
                          </a:solidFill>
                          <a:effectLst/>
                          <a:latin typeface="Calibri" panose="020F0502020204030204" pitchFamily="34" charset="0"/>
                        </a:rPr>
                        <a:t>6</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439508258"/>
                  </a:ext>
                </a:extLst>
              </a:tr>
              <a:tr h="547522">
                <a:tc>
                  <a:txBody>
                    <a:bodyPr/>
                    <a:lstStyle/>
                    <a:p>
                      <a:pPr algn="l" fontAlgn="ctr"/>
                      <a:r>
                        <a:rPr lang="en-GB" sz="1400" b="0" i="0" u="none" strike="noStrike">
                          <a:solidFill>
                            <a:schemeClr val="bg1"/>
                          </a:solidFill>
                          <a:effectLst/>
                          <a:latin typeface="Calibri" panose="020F0502020204030204" pitchFamily="34" charset="0"/>
                        </a:rPr>
                        <a:t>Major planning applications - % decided within 13 weeks or agreed time extension</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200" b="0" i="0" u="none" strike="noStrike" dirty="0">
                          <a:solidFill>
                            <a:schemeClr val="bg1"/>
                          </a:solidFill>
                          <a:effectLst/>
                          <a:latin typeface="Calibri" panose="020F0502020204030204" pitchFamily="34" charset="0"/>
                        </a:rPr>
                        <a:t>above 70%</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800" b="0" i="0" u="none" strike="noStrike">
                          <a:solidFill>
                            <a:schemeClr val="accent4"/>
                          </a:solidFill>
                          <a:effectLst/>
                          <a:latin typeface="Calibri" panose="020F0502020204030204" pitchFamily="34" charset="0"/>
                        </a:rPr>
                        <a:t>50%</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800" b="0" i="0" u="none" strike="noStrike" dirty="0">
                          <a:solidFill>
                            <a:schemeClr val="accent6"/>
                          </a:solidFill>
                          <a:effectLst/>
                          <a:latin typeface="Calibri" panose="020F0502020204030204" pitchFamily="34" charset="0"/>
                        </a:rPr>
                        <a:t>100%</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800" b="1" i="0" u="none" strike="noStrike" dirty="0">
                          <a:solidFill>
                            <a:schemeClr val="accent6"/>
                          </a:solidFill>
                          <a:effectLst/>
                          <a:latin typeface="Calibri" panose="020F0502020204030204" pitchFamily="34" charset="0"/>
                        </a:rPr>
                        <a:t>100%</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1667804613"/>
                  </a:ext>
                </a:extLst>
              </a:tr>
              <a:tr h="342047">
                <a:tc>
                  <a:txBody>
                    <a:bodyPr/>
                    <a:lstStyle/>
                    <a:p>
                      <a:pPr algn="l" fontAlgn="ctr"/>
                      <a:r>
                        <a:rPr lang="en-GB" sz="1400" b="0" i="0" u="none" strike="noStrike">
                          <a:solidFill>
                            <a:schemeClr val="bg1"/>
                          </a:solidFill>
                          <a:effectLst/>
                          <a:latin typeface="Calibri" panose="020F0502020204030204" pitchFamily="34" charset="0"/>
                        </a:rPr>
                        <a:t>Minor planning applications - number decided</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200" b="0" i="0" u="none" strike="noStrike" dirty="0">
                          <a:solidFill>
                            <a:schemeClr val="bg1"/>
                          </a:solidFill>
                          <a:effectLst/>
                          <a:latin typeface="Calibri" panose="020F0502020204030204" pitchFamily="34" charset="0"/>
                        </a:rPr>
                        <a:t>N/A</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800" b="0" i="0" u="none" strike="noStrike">
                          <a:solidFill>
                            <a:schemeClr val="bg1"/>
                          </a:solidFill>
                          <a:effectLst/>
                          <a:latin typeface="Calibri" panose="020F0502020204030204" pitchFamily="34" charset="0"/>
                        </a:rPr>
                        <a:t>35</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800" b="0" i="0" u="none" strike="noStrike">
                          <a:solidFill>
                            <a:schemeClr val="bg1"/>
                          </a:solidFill>
                          <a:effectLst/>
                          <a:latin typeface="Calibri" panose="020F0502020204030204" pitchFamily="34" charset="0"/>
                        </a:rPr>
                        <a:t>30</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800" b="1" i="0" u="none" strike="noStrike" dirty="0">
                          <a:solidFill>
                            <a:schemeClr val="bg1"/>
                          </a:solidFill>
                          <a:effectLst/>
                          <a:latin typeface="Calibri" panose="020F0502020204030204" pitchFamily="34" charset="0"/>
                        </a:rPr>
                        <a:t>48</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28966800"/>
                  </a:ext>
                </a:extLst>
              </a:tr>
              <a:tr h="489262">
                <a:tc>
                  <a:txBody>
                    <a:bodyPr/>
                    <a:lstStyle/>
                    <a:p>
                      <a:pPr algn="l" fontAlgn="ctr"/>
                      <a:r>
                        <a:rPr lang="en-GB" sz="1400" b="0" i="0" u="none" strike="noStrike">
                          <a:solidFill>
                            <a:schemeClr val="bg1"/>
                          </a:solidFill>
                          <a:effectLst/>
                          <a:latin typeface="Calibri" panose="020F0502020204030204" pitchFamily="34" charset="0"/>
                        </a:rPr>
                        <a:t>Minor planning applications - % decided within 8 weeks or agreed extension</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200" b="0" i="0" u="none" strike="noStrike" dirty="0">
                          <a:solidFill>
                            <a:schemeClr val="bg1"/>
                          </a:solidFill>
                          <a:effectLst/>
                          <a:latin typeface="Calibri" panose="020F0502020204030204" pitchFamily="34" charset="0"/>
                        </a:rPr>
                        <a:t>above 65%</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800" b="0" i="0" u="none" strike="noStrike">
                          <a:solidFill>
                            <a:schemeClr val="accent6"/>
                          </a:solidFill>
                          <a:effectLst/>
                          <a:latin typeface="Calibri" panose="020F0502020204030204" pitchFamily="34" charset="0"/>
                        </a:rPr>
                        <a:t>77%</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800" b="0" i="0" u="none" strike="noStrike">
                          <a:solidFill>
                            <a:schemeClr val="accent6"/>
                          </a:solidFill>
                          <a:effectLst/>
                          <a:latin typeface="Calibri" panose="020F0502020204030204" pitchFamily="34" charset="0"/>
                        </a:rPr>
                        <a:t>93%</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800" b="1" i="0" u="none" strike="noStrike" dirty="0">
                          <a:solidFill>
                            <a:schemeClr val="accent6"/>
                          </a:solidFill>
                          <a:effectLst/>
                          <a:latin typeface="Calibri" panose="020F0502020204030204" pitchFamily="34" charset="0"/>
                        </a:rPr>
                        <a:t>90%</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2171132898"/>
                  </a:ext>
                </a:extLst>
              </a:tr>
              <a:tr h="367430">
                <a:tc>
                  <a:txBody>
                    <a:bodyPr/>
                    <a:lstStyle/>
                    <a:p>
                      <a:pPr algn="l" fontAlgn="ctr"/>
                      <a:r>
                        <a:rPr lang="en-GB" sz="1400" b="0" i="0" u="none" strike="noStrike">
                          <a:solidFill>
                            <a:schemeClr val="bg1"/>
                          </a:solidFill>
                          <a:effectLst/>
                          <a:latin typeface="Calibri" panose="020F0502020204030204" pitchFamily="34" charset="0"/>
                        </a:rPr>
                        <a:t>Other planning applications - number decided</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200" b="0" i="0" u="none" strike="noStrike" dirty="0">
                          <a:solidFill>
                            <a:schemeClr val="bg1"/>
                          </a:solidFill>
                          <a:effectLst/>
                          <a:latin typeface="Calibri" panose="020F0502020204030204" pitchFamily="34" charset="0"/>
                        </a:rPr>
                        <a:t>N/A</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800" b="0" i="0" u="none" strike="noStrike">
                          <a:solidFill>
                            <a:schemeClr val="bg1"/>
                          </a:solidFill>
                          <a:effectLst/>
                          <a:latin typeface="Calibri" panose="020F0502020204030204" pitchFamily="34" charset="0"/>
                        </a:rPr>
                        <a:t>195</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800" b="0" i="0" u="none" strike="noStrike">
                          <a:solidFill>
                            <a:schemeClr val="bg1"/>
                          </a:solidFill>
                          <a:effectLst/>
                          <a:latin typeface="Calibri" panose="020F0502020204030204" pitchFamily="34" charset="0"/>
                        </a:rPr>
                        <a:t>175</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800" b="1" i="0" u="none" strike="noStrike" dirty="0">
                          <a:solidFill>
                            <a:schemeClr val="bg1"/>
                          </a:solidFill>
                          <a:effectLst/>
                          <a:latin typeface="Calibri" panose="020F0502020204030204" pitchFamily="34" charset="0"/>
                        </a:rPr>
                        <a:t>159</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2778094767"/>
                  </a:ext>
                </a:extLst>
              </a:tr>
              <a:tr h="489262">
                <a:tc>
                  <a:txBody>
                    <a:bodyPr/>
                    <a:lstStyle/>
                    <a:p>
                      <a:pPr algn="l" fontAlgn="ctr"/>
                      <a:r>
                        <a:rPr lang="en-GB" sz="1400" b="0" i="0" u="none" strike="noStrike">
                          <a:solidFill>
                            <a:schemeClr val="bg1"/>
                          </a:solidFill>
                          <a:effectLst/>
                          <a:latin typeface="Calibri" panose="020F0502020204030204" pitchFamily="34" charset="0"/>
                        </a:rPr>
                        <a:t>Other planning applications - % decided within 8 weeks or agreed extension</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200" b="0" i="0" u="none" strike="noStrike" dirty="0">
                          <a:solidFill>
                            <a:schemeClr val="bg1"/>
                          </a:solidFill>
                          <a:effectLst/>
                          <a:latin typeface="Calibri" panose="020F0502020204030204" pitchFamily="34" charset="0"/>
                        </a:rPr>
                        <a:t>above 80%</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800" b="0" i="0" u="none" strike="noStrike">
                          <a:solidFill>
                            <a:schemeClr val="accent6"/>
                          </a:solidFill>
                          <a:effectLst/>
                          <a:latin typeface="Calibri" panose="020F0502020204030204" pitchFamily="34" charset="0"/>
                        </a:rPr>
                        <a:t>93%</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800" b="0" i="0" u="none" strike="noStrike">
                          <a:solidFill>
                            <a:schemeClr val="accent6"/>
                          </a:solidFill>
                          <a:effectLst/>
                          <a:latin typeface="Calibri" panose="020F0502020204030204" pitchFamily="34" charset="0"/>
                        </a:rPr>
                        <a:t>93%</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800" b="1" i="0" u="none" strike="noStrike" dirty="0">
                          <a:solidFill>
                            <a:schemeClr val="accent6"/>
                          </a:solidFill>
                          <a:effectLst/>
                          <a:latin typeface="Calibri" panose="020F0502020204030204" pitchFamily="34" charset="0"/>
                        </a:rPr>
                        <a:t>97%</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221741657"/>
                  </a:ext>
                </a:extLst>
              </a:tr>
              <a:tr h="356863">
                <a:tc>
                  <a:txBody>
                    <a:bodyPr/>
                    <a:lstStyle/>
                    <a:p>
                      <a:pPr algn="l" fontAlgn="ctr"/>
                      <a:r>
                        <a:rPr lang="en-GB" sz="1400" b="0" i="0" u="none" strike="noStrike">
                          <a:solidFill>
                            <a:schemeClr val="bg1"/>
                          </a:solidFill>
                          <a:effectLst/>
                          <a:latin typeface="Calibri" panose="020F0502020204030204" pitchFamily="34" charset="0"/>
                        </a:rPr>
                        <a:t>All applications - % decided within 26 weeks</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200" b="0" i="0" u="none" strike="noStrike" dirty="0">
                          <a:solidFill>
                            <a:schemeClr val="bg1"/>
                          </a:solidFill>
                          <a:effectLst/>
                          <a:latin typeface="Calibri" panose="020F0502020204030204" pitchFamily="34" charset="0"/>
                        </a:rPr>
                        <a:t>above 98%</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800" b="0" i="0" u="none" strike="noStrike">
                          <a:solidFill>
                            <a:schemeClr val="accent6"/>
                          </a:solidFill>
                          <a:effectLst/>
                          <a:latin typeface="Calibri" panose="020F0502020204030204" pitchFamily="34" charset="0"/>
                        </a:rPr>
                        <a:t>99%</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800" b="0" i="0" u="none" strike="noStrike">
                          <a:solidFill>
                            <a:schemeClr val="accent6"/>
                          </a:solidFill>
                          <a:effectLst/>
                          <a:latin typeface="Calibri" panose="020F0502020204030204" pitchFamily="34" charset="0"/>
                        </a:rPr>
                        <a:t>100%</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800" b="1" i="0" u="none" strike="noStrike" dirty="0">
                          <a:solidFill>
                            <a:schemeClr val="accent6"/>
                          </a:solidFill>
                          <a:effectLst/>
                          <a:latin typeface="Calibri" panose="020F0502020204030204" pitchFamily="34" charset="0"/>
                        </a:rPr>
                        <a:t>100%</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1929563302"/>
                  </a:ext>
                </a:extLst>
              </a:tr>
              <a:tr h="597809">
                <a:tc>
                  <a:txBody>
                    <a:bodyPr/>
                    <a:lstStyle/>
                    <a:p>
                      <a:pPr algn="l" fontAlgn="ctr"/>
                      <a:r>
                        <a:rPr lang="en-GB" sz="1400" b="0" i="0" u="none" strike="noStrike" dirty="0">
                          <a:solidFill>
                            <a:schemeClr val="bg1"/>
                          </a:solidFill>
                          <a:effectLst/>
                          <a:latin typeface="Calibri" panose="020F0502020204030204" pitchFamily="34" charset="0"/>
                        </a:rPr>
                        <a:t>Discharge of condition applications - % decided within 8 weeks</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200" b="0" i="0" u="none" strike="noStrike" dirty="0">
                          <a:solidFill>
                            <a:schemeClr val="bg1"/>
                          </a:solidFill>
                          <a:effectLst/>
                          <a:latin typeface="Calibri" panose="020F0502020204030204" pitchFamily="34" charset="0"/>
                        </a:rPr>
                        <a:t>above 80%</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600" b="0" i="0" u="none" strike="noStrike">
                          <a:solidFill>
                            <a:srgbClr val="FF0000"/>
                          </a:solidFill>
                          <a:effectLst/>
                          <a:latin typeface="Calibri" panose="020F0502020204030204" pitchFamily="34" charset="0"/>
                        </a:rPr>
                        <a:t>39%</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600" b="0" i="0" u="none" strike="noStrike">
                          <a:solidFill>
                            <a:srgbClr val="FF0000"/>
                          </a:solidFill>
                          <a:effectLst/>
                          <a:latin typeface="Calibri" panose="020F0502020204030204" pitchFamily="34" charset="0"/>
                        </a:rPr>
                        <a:t>22.5%</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600" b="1" i="0" u="none" strike="noStrike" dirty="0">
                          <a:solidFill>
                            <a:srgbClr val="FF0000"/>
                          </a:solidFill>
                          <a:effectLst/>
                          <a:latin typeface="Calibri" panose="020F0502020204030204" pitchFamily="34" charset="0"/>
                        </a:rPr>
                        <a:t>26%</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3033718946"/>
                  </a:ext>
                </a:extLst>
              </a:tr>
              <a:tr h="489262">
                <a:tc>
                  <a:txBody>
                    <a:bodyPr/>
                    <a:lstStyle/>
                    <a:p>
                      <a:pPr algn="l" fontAlgn="ctr"/>
                      <a:r>
                        <a:rPr lang="en-GB" sz="1400" b="0" i="0" u="none" strike="noStrike">
                          <a:solidFill>
                            <a:schemeClr val="bg1"/>
                          </a:solidFill>
                          <a:effectLst/>
                          <a:latin typeface="Calibri" panose="020F0502020204030204" pitchFamily="34" charset="0"/>
                        </a:rPr>
                        <a:t>Major planning applications - % of decisions allowed on appeal</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200" b="0" i="0" u="none" strike="noStrike" dirty="0">
                          <a:solidFill>
                            <a:schemeClr val="bg1"/>
                          </a:solidFill>
                          <a:effectLst/>
                          <a:latin typeface="Calibri" panose="020F0502020204030204" pitchFamily="34" charset="0"/>
                        </a:rPr>
                        <a:t>below 20%</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800" b="0" i="0" u="none" strike="noStrike">
                          <a:solidFill>
                            <a:schemeClr val="accent6"/>
                          </a:solidFill>
                          <a:effectLst/>
                          <a:latin typeface="Calibri" panose="020F0502020204030204" pitchFamily="34" charset="0"/>
                        </a:rPr>
                        <a:t>0%</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800" b="0" i="0" u="none" strike="noStrike">
                          <a:solidFill>
                            <a:schemeClr val="accent6"/>
                          </a:solidFill>
                          <a:effectLst/>
                          <a:latin typeface="Calibri" panose="020F0502020204030204" pitchFamily="34" charset="0"/>
                        </a:rPr>
                        <a:t>2.5%</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800" b="1" i="0" u="none" strike="noStrike" dirty="0">
                          <a:solidFill>
                            <a:schemeClr val="accent6"/>
                          </a:solidFill>
                          <a:effectLst/>
                          <a:latin typeface="Calibri" panose="020F0502020204030204" pitchFamily="34" charset="0"/>
                        </a:rPr>
                        <a:t>3%</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3697606389"/>
                  </a:ext>
                </a:extLst>
              </a:tr>
              <a:tr h="489262">
                <a:tc>
                  <a:txBody>
                    <a:bodyPr/>
                    <a:lstStyle/>
                    <a:p>
                      <a:pPr algn="l" fontAlgn="ctr"/>
                      <a:r>
                        <a:rPr lang="en-GB" sz="1400" b="0" i="0" u="none" strike="noStrike">
                          <a:solidFill>
                            <a:schemeClr val="bg1"/>
                          </a:solidFill>
                          <a:effectLst/>
                          <a:latin typeface="Calibri" panose="020F0502020204030204" pitchFamily="34" charset="0"/>
                        </a:rPr>
                        <a:t>Minor and other planning applications - % of decisions allowed on appeal</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200" b="0" i="0" u="none" strike="noStrike" dirty="0">
                          <a:solidFill>
                            <a:schemeClr val="bg1"/>
                          </a:solidFill>
                          <a:effectLst/>
                          <a:latin typeface="Calibri" panose="020F0502020204030204" pitchFamily="34" charset="0"/>
                        </a:rPr>
                        <a:t>below 30%</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800" b="0" i="0" u="none" strike="noStrike" dirty="0">
                          <a:solidFill>
                            <a:schemeClr val="accent6"/>
                          </a:solidFill>
                          <a:effectLst/>
                          <a:latin typeface="Calibri" panose="020F0502020204030204" pitchFamily="34" charset="0"/>
                        </a:rPr>
                        <a:t>0.37%</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800" b="0" i="0" u="none" strike="noStrike" dirty="0">
                          <a:solidFill>
                            <a:schemeClr val="accent6"/>
                          </a:solidFill>
                          <a:effectLst/>
                          <a:latin typeface="Calibri" panose="020F0502020204030204" pitchFamily="34" charset="0"/>
                        </a:rPr>
                        <a:t>0.29%</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800" b="1" i="0" u="none" strike="noStrike" dirty="0">
                          <a:solidFill>
                            <a:schemeClr val="accent6"/>
                          </a:solidFill>
                          <a:effectLst/>
                          <a:latin typeface="Calibri" panose="020F0502020204030204" pitchFamily="34" charset="0"/>
                        </a:rPr>
                        <a:t>0.38%</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1101169055"/>
                  </a:ext>
                </a:extLst>
              </a:tr>
              <a:tr h="736795">
                <a:tc>
                  <a:txBody>
                    <a:bodyPr/>
                    <a:lstStyle/>
                    <a:p>
                      <a:pPr algn="l" fontAlgn="ctr"/>
                      <a:r>
                        <a:rPr lang="en-GB" sz="1400" b="0" i="0" u="none" strike="noStrike">
                          <a:solidFill>
                            <a:schemeClr val="bg1"/>
                          </a:solidFill>
                          <a:effectLst/>
                          <a:latin typeface="Calibri" panose="020F0502020204030204" pitchFamily="34" charset="0"/>
                        </a:rPr>
                        <a:t>CIL and S106 agreements – monitoring fees collected</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200" b="0" i="0" u="none" strike="noStrike" dirty="0">
                          <a:solidFill>
                            <a:schemeClr val="bg1"/>
                          </a:solidFill>
                          <a:effectLst/>
                          <a:latin typeface="Calibri" panose="020F0502020204030204" pitchFamily="34" charset="0"/>
                        </a:rPr>
                        <a:t>above £130,000 (year end cumulative)</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800" b="0" i="0" u="none" strike="noStrike" dirty="0">
                          <a:solidFill>
                            <a:schemeClr val="accent6"/>
                          </a:solidFill>
                          <a:effectLst/>
                          <a:latin typeface="Calibri" panose="020F0502020204030204" pitchFamily="34" charset="0"/>
                        </a:rPr>
                        <a:t>£49,800</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800" b="0" i="0" u="none" strike="noStrike" dirty="0">
                          <a:solidFill>
                            <a:schemeClr val="accent6"/>
                          </a:solidFill>
                          <a:effectLst/>
                          <a:latin typeface="Calibri" panose="020F0502020204030204" pitchFamily="34" charset="0"/>
                        </a:rPr>
                        <a:t>£30,745</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800" b="1" i="0" u="none" strike="noStrike" kern="1200" dirty="0">
                          <a:solidFill>
                            <a:schemeClr val="accent6"/>
                          </a:solidFill>
                          <a:effectLst/>
                          <a:latin typeface="Calibri" panose="020F0502020204030204" pitchFamily="34" charset="0"/>
                          <a:ea typeface="+mn-ea"/>
                          <a:cs typeface="+mn-cs"/>
                        </a:rPr>
                        <a:t>£71,098</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4155703777"/>
                  </a:ext>
                </a:extLst>
              </a:tr>
            </a:tbl>
          </a:graphicData>
        </a:graphic>
      </p:graphicFrame>
      <p:sp>
        <p:nvSpPr>
          <p:cNvPr id="6" name="Title 3">
            <a:extLst>
              <a:ext uri="{FF2B5EF4-FFF2-40B4-BE49-F238E27FC236}">
                <a16:creationId xmlns:a16="http://schemas.microsoft.com/office/drawing/2014/main" id="{B719EB64-DA4F-4209-948F-7A2572D7D804}"/>
              </a:ext>
            </a:extLst>
          </p:cNvPr>
          <p:cNvSpPr txBox="1">
            <a:spLocks/>
          </p:cNvSpPr>
          <p:nvPr/>
        </p:nvSpPr>
        <p:spPr>
          <a:xfrm>
            <a:off x="7567427" y="147223"/>
            <a:ext cx="4328159" cy="629101"/>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pPr algn="r"/>
            <a:r>
              <a:rPr lang="en-GB" sz="2800" dirty="0">
                <a:solidFill>
                  <a:schemeClr val="bg1"/>
                </a:solidFill>
              </a:rPr>
              <a:t>Key Performance Indicators</a:t>
            </a:r>
          </a:p>
        </p:txBody>
      </p:sp>
      <p:pic>
        <p:nvPicPr>
          <p:cNvPr id="7" name="Graphic 6" descr="Upward trend">
            <a:extLst>
              <a:ext uri="{FF2B5EF4-FFF2-40B4-BE49-F238E27FC236}">
                <a16:creationId xmlns:a16="http://schemas.microsoft.com/office/drawing/2014/main" id="{333206CA-55CA-452F-9E0A-0FBEF060DC67}"/>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039926" y="-45796"/>
            <a:ext cx="914400" cy="914400"/>
          </a:xfrm>
          <a:prstGeom prst="rect">
            <a:avLst/>
          </a:prstGeom>
        </p:spPr>
      </p:pic>
      <p:sp>
        <p:nvSpPr>
          <p:cNvPr id="8" name="Title 3">
            <a:extLst>
              <a:ext uri="{FF2B5EF4-FFF2-40B4-BE49-F238E27FC236}">
                <a16:creationId xmlns:a16="http://schemas.microsoft.com/office/drawing/2014/main" id="{FBAD1B7B-C85D-478B-90CC-1BBE8DC71131}"/>
              </a:ext>
            </a:extLst>
          </p:cNvPr>
          <p:cNvSpPr>
            <a:spLocks noGrp="1"/>
          </p:cNvSpPr>
          <p:nvPr>
            <p:ph type="title"/>
          </p:nvPr>
        </p:nvSpPr>
        <p:spPr>
          <a:xfrm>
            <a:off x="201111" y="411404"/>
            <a:ext cx="5625961" cy="415372"/>
          </a:xfrm>
        </p:spPr>
        <p:txBody>
          <a:bodyPr>
            <a:normAutofit fontScale="90000"/>
          </a:bodyPr>
          <a:lstStyle/>
          <a:p>
            <a:r>
              <a:rPr lang="en-GB" sz="4400">
                <a:solidFill>
                  <a:schemeClr val="bg1"/>
                </a:solidFill>
              </a:rPr>
              <a:t>Planning</a:t>
            </a:r>
            <a:endParaRPr lang="en-GB" sz="3600" i="1">
              <a:solidFill>
                <a:schemeClr val="bg1"/>
              </a:solidFill>
            </a:endParaRPr>
          </a:p>
        </p:txBody>
      </p:sp>
    </p:spTree>
    <p:extLst>
      <p:ext uri="{BB962C8B-B14F-4D97-AF65-F5344CB8AC3E}">
        <p14:creationId xmlns:p14="http://schemas.microsoft.com/office/powerpoint/2010/main" val="41465559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3">
            <a:extLst>
              <a:ext uri="{FF2B5EF4-FFF2-40B4-BE49-F238E27FC236}">
                <a16:creationId xmlns:a16="http://schemas.microsoft.com/office/drawing/2014/main" id="{FBAD1B7B-C85D-478B-90CC-1BBE8DC71131}"/>
              </a:ext>
            </a:extLst>
          </p:cNvPr>
          <p:cNvSpPr>
            <a:spLocks noGrp="1"/>
          </p:cNvSpPr>
          <p:nvPr>
            <p:ph type="title"/>
          </p:nvPr>
        </p:nvSpPr>
        <p:spPr>
          <a:xfrm>
            <a:off x="201111" y="411404"/>
            <a:ext cx="5625961" cy="415372"/>
          </a:xfrm>
        </p:spPr>
        <p:txBody>
          <a:bodyPr>
            <a:normAutofit fontScale="90000"/>
          </a:bodyPr>
          <a:lstStyle/>
          <a:p>
            <a:r>
              <a:rPr lang="en-GB" sz="4400" dirty="0">
                <a:solidFill>
                  <a:schemeClr val="bg1"/>
                </a:solidFill>
              </a:rPr>
              <a:t>Planning</a:t>
            </a:r>
            <a:endParaRPr lang="en-GB" sz="3600" i="1" dirty="0">
              <a:solidFill>
                <a:schemeClr val="bg1"/>
              </a:solidFill>
            </a:endParaRPr>
          </a:p>
        </p:txBody>
      </p:sp>
      <p:pic>
        <p:nvPicPr>
          <p:cNvPr id="10" name="Graphic 9" descr="Bullseye">
            <a:extLst>
              <a:ext uri="{FF2B5EF4-FFF2-40B4-BE49-F238E27FC236}">
                <a16:creationId xmlns:a16="http://schemas.microsoft.com/office/drawing/2014/main" id="{658E9EDE-2836-405B-ADA8-16ED617CEDA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189097" y="619090"/>
            <a:ext cx="772477" cy="772477"/>
          </a:xfrm>
          <a:prstGeom prst="rect">
            <a:avLst/>
          </a:prstGeom>
        </p:spPr>
      </p:pic>
      <p:sp>
        <p:nvSpPr>
          <p:cNvPr id="11" name="Title 3">
            <a:extLst>
              <a:ext uri="{FF2B5EF4-FFF2-40B4-BE49-F238E27FC236}">
                <a16:creationId xmlns:a16="http://schemas.microsoft.com/office/drawing/2014/main" id="{98E703EB-CF14-4A21-8D4B-E7CD988E07DF}"/>
              </a:ext>
            </a:extLst>
          </p:cNvPr>
          <p:cNvSpPr txBox="1">
            <a:spLocks/>
          </p:cNvSpPr>
          <p:nvPr/>
        </p:nvSpPr>
        <p:spPr>
          <a:xfrm>
            <a:off x="2863252" y="409853"/>
            <a:ext cx="4712139" cy="939631"/>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GB" sz="2800" dirty="0">
                <a:solidFill>
                  <a:schemeClr val="bg1"/>
                </a:solidFill>
              </a:rPr>
              <a:t>Corporate Action Plan 2021-22</a:t>
            </a:r>
          </a:p>
        </p:txBody>
      </p:sp>
      <p:graphicFrame>
        <p:nvGraphicFramePr>
          <p:cNvPr id="12" name="Table 11">
            <a:extLst>
              <a:ext uri="{FF2B5EF4-FFF2-40B4-BE49-F238E27FC236}">
                <a16:creationId xmlns:a16="http://schemas.microsoft.com/office/drawing/2014/main" id="{60B0DB0E-9FDE-472E-911C-C33BB18D6E45}"/>
              </a:ext>
            </a:extLst>
          </p:cNvPr>
          <p:cNvGraphicFramePr>
            <a:graphicFrameLocks/>
          </p:cNvGraphicFramePr>
          <p:nvPr>
            <p:extLst>
              <p:ext uri="{D42A27DB-BD31-4B8C-83A1-F6EECF244321}">
                <p14:modId xmlns:p14="http://schemas.microsoft.com/office/powerpoint/2010/main" val="2223220503"/>
              </p:ext>
            </p:extLst>
          </p:nvPr>
        </p:nvGraphicFramePr>
        <p:xfrm>
          <a:off x="2061188" y="1407830"/>
          <a:ext cx="8518323" cy="4871447"/>
        </p:xfrm>
        <a:graphic>
          <a:graphicData uri="http://schemas.openxmlformats.org/drawingml/2006/table">
            <a:tbl>
              <a:tblPr firstRow="1" bandRow="1">
                <a:tableStyleId>{5940675A-B579-460E-94D1-54222C63F5DA}</a:tableStyleId>
              </a:tblPr>
              <a:tblGrid>
                <a:gridCol w="1533661">
                  <a:extLst>
                    <a:ext uri="{9D8B030D-6E8A-4147-A177-3AD203B41FA5}">
                      <a16:colId xmlns:a16="http://schemas.microsoft.com/office/drawing/2014/main" val="326531481"/>
                    </a:ext>
                  </a:extLst>
                </a:gridCol>
                <a:gridCol w="1734235">
                  <a:extLst>
                    <a:ext uri="{9D8B030D-6E8A-4147-A177-3AD203B41FA5}">
                      <a16:colId xmlns:a16="http://schemas.microsoft.com/office/drawing/2014/main" val="3995465828"/>
                    </a:ext>
                  </a:extLst>
                </a:gridCol>
                <a:gridCol w="491613">
                  <a:extLst>
                    <a:ext uri="{9D8B030D-6E8A-4147-A177-3AD203B41FA5}">
                      <a16:colId xmlns:a16="http://schemas.microsoft.com/office/drawing/2014/main" val="4145908970"/>
                    </a:ext>
                  </a:extLst>
                </a:gridCol>
                <a:gridCol w="501445">
                  <a:extLst>
                    <a:ext uri="{9D8B030D-6E8A-4147-A177-3AD203B41FA5}">
                      <a16:colId xmlns:a16="http://schemas.microsoft.com/office/drawing/2014/main" val="2067087780"/>
                    </a:ext>
                  </a:extLst>
                </a:gridCol>
                <a:gridCol w="3696929">
                  <a:extLst>
                    <a:ext uri="{9D8B030D-6E8A-4147-A177-3AD203B41FA5}">
                      <a16:colId xmlns:a16="http://schemas.microsoft.com/office/drawing/2014/main" val="3033096753"/>
                    </a:ext>
                  </a:extLst>
                </a:gridCol>
                <a:gridCol w="560440">
                  <a:extLst>
                    <a:ext uri="{9D8B030D-6E8A-4147-A177-3AD203B41FA5}">
                      <a16:colId xmlns:a16="http://schemas.microsoft.com/office/drawing/2014/main" val="4161796994"/>
                    </a:ext>
                  </a:extLst>
                </a:gridCol>
              </a:tblGrid>
              <a:tr h="515522">
                <a:tc>
                  <a:txBody>
                    <a:bodyPr/>
                    <a:lstStyle/>
                    <a:p>
                      <a:pPr algn="l"/>
                      <a:r>
                        <a:rPr lang="en-GB" sz="1400" b="1">
                          <a:solidFill>
                            <a:schemeClr val="bg1"/>
                          </a:solidFill>
                        </a:rPr>
                        <a:t>Project/</a:t>
                      </a:r>
                    </a:p>
                    <a:p>
                      <a:pPr algn="l"/>
                      <a:r>
                        <a:rPr lang="en-GB" sz="1400" b="1">
                          <a:solidFill>
                            <a:schemeClr val="bg1"/>
                          </a:solidFill>
                        </a:rPr>
                        <a:t>strategy</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600" b="1">
                          <a:solidFill>
                            <a:schemeClr val="bg1"/>
                          </a:solidFill>
                        </a:rPr>
                        <a:t>Objective</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900" b="1">
                          <a:solidFill>
                            <a:schemeClr val="bg1"/>
                          </a:solidFill>
                        </a:rPr>
                        <a:t>Q1 RAG status</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900" b="1">
                          <a:solidFill>
                            <a:schemeClr val="bg1"/>
                          </a:solidFill>
                        </a:rPr>
                        <a:t>Q2 RAG status</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600" b="1" dirty="0">
                          <a:solidFill>
                            <a:schemeClr val="bg1"/>
                          </a:solidFill>
                        </a:rPr>
                        <a:t>Q3 update</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000" b="1" dirty="0">
                          <a:solidFill>
                            <a:schemeClr val="bg1"/>
                          </a:solidFill>
                        </a:rPr>
                        <a:t>Q3 RAG status</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1613593888"/>
                  </a:ext>
                </a:extLst>
              </a:tr>
              <a:tr h="837723">
                <a:tc>
                  <a:txBody>
                    <a:bodyPr/>
                    <a:lstStyle/>
                    <a:p>
                      <a:pPr algn="l" fontAlgn="base"/>
                      <a:r>
                        <a:rPr lang="en-GB" sz="1200" dirty="0">
                          <a:solidFill>
                            <a:schemeClr val="bg1"/>
                          </a:solidFill>
                          <a:effectLst/>
                        </a:rPr>
                        <a:t>DSIP: Planning / Land Charges / Environmental Health system replacement</a:t>
                      </a:r>
                    </a:p>
                  </a:txBody>
                  <a:tcPr marB="11430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200" b="0" i="0" kern="1200" dirty="0">
                          <a:solidFill>
                            <a:schemeClr val="bg1"/>
                          </a:solidFill>
                          <a:effectLst/>
                          <a:latin typeface="+mn-lt"/>
                          <a:ea typeface="+mn-ea"/>
                          <a:cs typeface="+mn-cs"/>
                        </a:rPr>
                        <a:t>Procurement and implementation of replacement system (to replace </a:t>
                      </a:r>
                      <a:r>
                        <a:rPr lang="en-GB" sz="1200" b="0" i="0" kern="1200" dirty="0" err="1">
                          <a:solidFill>
                            <a:schemeClr val="bg1"/>
                          </a:solidFill>
                          <a:effectLst/>
                          <a:latin typeface="+mn-lt"/>
                          <a:ea typeface="+mn-ea"/>
                          <a:cs typeface="+mn-cs"/>
                        </a:rPr>
                        <a:t>Acolaid</a:t>
                      </a:r>
                      <a:r>
                        <a:rPr lang="en-GB" sz="1200" b="0" i="0" kern="1200" dirty="0">
                          <a:solidFill>
                            <a:schemeClr val="bg1"/>
                          </a:solidFill>
                          <a:effectLst/>
                          <a:latin typeface="+mn-lt"/>
                          <a:ea typeface="+mn-ea"/>
                          <a:cs typeface="+mn-cs"/>
                        </a:rPr>
                        <a:t>)</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endParaRPr lang="en-GB" sz="1000">
                        <a:solidFill>
                          <a:schemeClr val="bg1"/>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4"/>
                    </a:solidFill>
                  </a:tcPr>
                </a:tc>
                <a:tc>
                  <a:txBody>
                    <a:bodyPr/>
                    <a:lstStyle/>
                    <a:p>
                      <a:pPr algn="l" fontAlgn="base"/>
                      <a:endParaRPr lang="en-GB" sz="1000">
                        <a:solidFill>
                          <a:schemeClr val="bg1"/>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4"/>
                    </a:solidFill>
                  </a:tcPr>
                </a:tc>
                <a:tc>
                  <a:txBody>
                    <a:bodyPr/>
                    <a:lstStyle/>
                    <a:p>
                      <a:pPr algn="l" fontAlgn="base"/>
                      <a:r>
                        <a:rPr lang="en-GB" sz="1400" dirty="0">
                          <a:solidFill>
                            <a:schemeClr val="accent4"/>
                          </a:solidFill>
                          <a:effectLst/>
                        </a:rPr>
                        <a:t>Project still paused pending work on TOM</a:t>
                      </a:r>
                    </a:p>
                  </a:txBody>
                  <a:tcPr marB="11430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a:endParaRPr lang="en-GB" sz="1000" dirty="0">
                        <a:solidFill>
                          <a:schemeClr val="bg1"/>
                        </a:solidFill>
                      </a:endParaRPr>
                    </a:p>
                  </a:txBody>
                  <a:tcPr marL="45720" marR="45720" vert="vert27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4"/>
                    </a:solidFill>
                  </a:tcPr>
                </a:tc>
                <a:extLst>
                  <a:ext uri="{0D108BD9-81ED-4DB2-BD59-A6C34878D82A}">
                    <a16:rowId xmlns:a16="http://schemas.microsoft.com/office/drawing/2014/main" val="3387995111"/>
                  </a:ext>
                </a:extLst>
              </a:tr>
              <a:tr h="2097888">
                <a:tc>
                  <a:txBody>
                    <a:bodyPr/>
                    <a:lstStyle/>
                    <a:p>
                      <a:r>
                        <a:rPr lang="en-GB" sz="1600">
                          <a:solidFill>
                            <a:schemeClr val="bg1"/>
                          </a:solidFill>
                        </a:rPr>
                        <a:t>Local Plan</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1400" dirty="0">
                          <a:solidFill>
                            <a:schemeClr val="bg1"/>
                          </a:solidFill>
                          <a:effectLst/>
                        </a:rPr>
                        <a:t>Progress of production of Local Plan</a:t>
                      </a:r>
                    </a:p>
                    <a:p>
                      <a:pPr algn="l" fontAlgn="base"/>
                      <a:endParaRPr lang="en-GB" sz="1400" dirty="0">
                        <a:solidFill>
                          <a:schemeClr val="bg1"/>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endParaRPr lang="en-GB" sz="1400" b="1" kern="1200">
                        <a:solidFill>
                          <a:srgbClr val="92D050"/>
                        </a:solidFill>
                        <a:effectLst/>
                        <a:latin typeface="+mn-lt"/>
                        <a:ea typeface="+mn-ea"/>
                        <a:cs typeface="+mn-cs"/>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algn="l" fontAlgn="base"/>
                      <a:endParaRPr lang="en-GB" sz="1400" b="1" kern="1200">
                        <a:solidFill>
                          <a:srgbClr val="92D050"/>
                        </a:solidFill>
                        <a:effectLst/>
                        <a:latin typeface="+mn-lt"/>
                        <a:ea typeface="+mn-ea"/>
                        <a:cs typeface="+mn-cs"/>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rgbClr val="FF0000"/>
                    </a:solidFill>
                  </a:tcPr>
                </a:tc>
                <a:tc>
                  <a:txBody>
                    <a:bodyPr/>
                    <a:lstStyle/>
                    <a:p>
                      <a:pPr algn="l" fontAlgn="base"/>
                      <a:r>
                        <a:rPr lang="en-GB" sz="1000" dirty="0">
                          <a:solidFill>
                            <a:srgbClr val="FF0000"/>
                          </a:solidFill>
                          <a:effectLst/>
                        </a:rPr>
                        <a:t>At 17 January 2022, a response is awaited to the Council's letter to the inspectors on 17 December seeking a suspension of the examination until October 2022. Ideally the examination would be suspended until October 2022. If the inspectors do not accept this, a withdrawal of the local plan would be necessary, which will further delay getting a local plan in place.</a:t>
                      </a:r>
                      <a:br>
                        <a:rPr lang="en-GB" sz="1000" dirty="0">
                          <a:solidFill>
                            <a:srgbClr val="FF0000"/>
                          </a:solidFill>
                          <a:effectLst/>
                        </a:rPr>
                      </a:br>
                      <a:r>
                        <a:rPr lang="en-GB" sz="1000" dirty="0">
                          <a:solidFill>
                            <a:srgbClr val="FF0000"/>
                          </a:solidFill>
                          <a:effectLst/>
                        </a:rPr>
                        <a:t>A paper will be considered by Full Council on 16 March formally recommending the way forward together with interim measures to address the increase in speculative planning applications that is inevitable as a result of this.</a:t>
                      </a:r>
                      <a:br>
                        <a:rPr lang="en-GB" sz="1000" dirty="0">
                          <a:solidFill>
                            <a:srgbClr val="FF0000"/>
                          </a:solidFill>
                          <a:effectLst/>
                        </a:rPr>
                      </a:br>
                      <a:r>
                        <a:rPr lang="en-GB" sz="1000" dirty="0">
                          <a:solidFill>
                            <a:srgbClr val="FF0000"/>
                          </a:solidFill>
                          <a:effectLst/>
                        </a:rPr>
                        <a:t>Budget implications of this matter are feeding into the budget setting process.</a:t>
                      </a:r>
                    </a:p>
                  </a:txBody>
                  <a:tcPr marB="11430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800" dirty="0">
                        <a:solidFill>
                          <a:schemeClr val="bg1"/>
                        </a:solidFill>
                      </a:endParaRPr>
                    </a:p>
                  </a:txBody>
                  <a:tcPr marL="45720" marR="45720" vert="vert27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rgbClr val="FF0000"/>
                    </a:solidFill>
                  </a:tcPr>
                </a:tc>
                <a:extLst>
                  <a:ext uri="{0D108BD9-81ED-4DB2-BD59-A6C34878D82A}">
                    <a16:rowId xmlns:a16="http://schemas.microsoft.com/office/drawing/2014/main" val="2590137866"/>
                  </a:ext>
                </a:extLst>
              </a:tr>
              <a:tr h="1363859">
                <a:tc>
                  <a:txBody>
                    <a:bodyPr/>
                    <a:lstStyle/>
                    <a:p>
                      <a:r>
                        <a:rPr lang="en-GB" sz="1600" dirty="0">
                          <a:solidFill>
                            <a:schemeClr val="bg1"/>
                          </a:solidFill>
                        </a:rPr>
                        <a:t>CIL Spending Protocol</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1400" dirty="0">
                          <a:solidFill>
                            <a:schemeClr val="bg1"/>
                          </a:solidFill>
                          <a:effectLst/>
                        </a:rPr>
                        <a:t>Comprehensive review of CIL Spending Protocol</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endParaRPr lang="en-GB" sz="1200" kern="1200">
                        <a:solidFill>
                          <a:schemeClr val="accent4"/>
                        </a:solidFill>
                        <a:effectLst/>
                        <a:latin typeface="+mn-lt"/>
                        <a:ea typeface="+mn-ea"/>
                        <a:cs typeface="+mn-cs"/>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4"/>
                    </a:solidFill>
                  </a:tcPr>
                </a:tc>
                <a:tc>
                  <a:txBody>
                    <a:bodyPr/>
                    <a:lstStyle/>
                    <a:p>
                      <a:pPr algn="l" fontAlgn="base"/>
                      <a:endParaRPr lang="en-GB" sz="1200" kern="1200">
                        <a:solidFill>
                          <a:schemeClr val="accent4"/>
                        </a:solidFill>
                        <a:effectLst/>
                        <a:latin typeface="+mn-lt"/>
                        <a:ea typeface="+mn-ea"/>
                        <a:cs typeface="+mn-cs"/>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4"/>
                    </a:solidFill>
                  </a:tcPr>
                </a:tc>
                <a:tc>
                  <a:txBody>
                    <a:bodyPr/>
                    <a:lstStyle/>
                    <a:p>
                      <a:r>
                        <a:rPr lang="en-GB" sz="1100" dirty="0">
                          <a:solidFill>
                            <a:schemeClr val="accent6"/>
                          </a:solidFill>
                        </a:rPr>
                        <a:t>The new protocol has been discussed internally with officers and put together. Cabinet Lead engagement has continued throughout. This will be considered by Planning Policy Committee towards the end of February and Full Council on 16 March.</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800" dirty="0">
                        <a:solidFill>
                          <a:schemeClr val="bg1"/>
                        </a:solidFill>
                      </a:endParaRPr>
                    </a:p>
                  </a:txBody>
                  <a:tcPr marL="45720" marR="45720" vert="vert27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extLst>
                  <a:ext uri="{0D108BD9-81ED-4DB2-BD59-A6C34878D82A}">
                    <a16:rowId xmlns:a16="http://schemas.microsoft.com/office/drawing/2014/main" val="3348672858"/>
                  </a:ext>
                </a:extLst>
              </a:tr>
            </a:tbl>
          </a:graphicData>
        </a:graphic>
      </p:graphicFrame>
    </p:spTree>
    <p:extLst>
      <p:ext uri="{BB962C8B-B14F-4D97-AF65-F5344CB8AC3E}">
        <p14:creationId xmlns:p14="http://schemas.microsoft.com/office/powerpoint/2010/main" val="42510036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 name="Chart 19">
            <a:extLst>
              <a:ext uri="{FF2B5EF4-FFF2-40B4-BE49-F238E27FC236}">
                <a16:creationId xmlns:a16="http://schemas.microsoft.com/office/drawing/2014/main" id="{9E6AC457-E394-471D-BD3C-4706E55E1A92}"/>
              </a:ext>
            </a:extLst>
          </p:cNvPr>
          <p:cNvGraphicFramePr/>
          <p:nvPr>
            <p:extLst>
              <p:ext uri="{D42A27DB-BD31-4B8C-83A1-F6EECF244321}">
                <p14:modId xmlns:p14="http://schemas.microsoft.com/office/powerpoint/2010/main" val="1544723508"/>
              </p:ext>
            </p:extLst>
          </p:nvPr>
        </p:nvGraphicFramePr>
        <p:xfrm>
          <a:off x="-1009120" y="-874038"/>
          <a:ext cx="5173034" cy="6910531"/>
        </p:xfrm>
        <a:graphic>
          <a:graphicData uri="http://schemas.openxmlformats.org/drawingml/2006/chart">
            <c:chart xmlns:c="http://schemas.openxmlformats.org/drawingml/2006/chart" xmlns:r="http://schemas.openxmlformats.org/officeDocument/2006/relationships" r:id="rId3"/>
          </a:graphicData>
        </a:graphic>
      </p:graphicFrame>
      <p:sp>
        <p:nvSpPr>
          <p:cNvPr id="4" name="Title 3">
            <a:extLst>
              <a:ext uri="{FF2B5EF4-FFF2-40B4-BE49-F238E27FC236}">
                <a16:creationId xmlns:a16="http://schemas.microsoft.com/office/drawing/2014/main" id="{E46BFEF9-BE2F-4B81-8213-03545CA78071}"/>
              </a:ext>
            </a:extLst>
          </p:cNvPr>
          <p:cNvSpPr>
            <a:spLocks noGrp="1"/>
          </p:cNvSpPr>
          <p:nvPr>
            <p:ph type="title"/>
          </p:nvPr>
        </p:nvSpPr>
        <p:spPr>
          <a:xfrm>
            <a:off x="317639" y="391670"/>
            <a:ext cx="7046232" cy="761167"/>
          </a:xfrm>
        </p:spPr>
        <p:txBody>
          <a:bodyPr>
            <a:normAutofit fontScale="90000"/>
          </a:bodyPr>
          <a:lstStyle/>
          <a:p>
            <a:r>
              <a:rPr lang="en-GB" sz="4400">
                <a:solidFill>
                  <a:schemeClr val="bg1"/>
                </a:solidFill>
              </a:rPr>
              <a:t>Property</a:t>
            </a:r>
            <a:br>
              <a:rPr lang="en-GB" sz="3600">
                <a:solidFill>
                  <a:schemeClr val="bg1"/>
                </a:solidFill>
              </a:rPr>
            </a:br>
            <a:r>
              <a:rPr lang="en-GB" sz="2200" i="1">
                <a:solidFill>
                  <a:schemeClr val="bg1"/>
                </a:solidFill>
              </a:rPr>
              <a:t>Head of Service: Clare Chester</a:t>
            </a:r>
            <a:endParaRPr lang="en-GB" sz="3600" i="1">
              <a:solidFill>
                <a:schemeClr val="bg1"/>
              </a:solidFill>
            </a:endParaRPr>
          </a:p>
        </p:txBody>
      </p:sp>
      <p:sp>
        <p:nvSpPr>
          <p:cNvPr id="16" name="Title 3">
            <a:extLst>
              <a:ext uri="{FF2B5EF4-FFF2-40B4-BE49-F238E27FC236}">
                <a16:creationId xmlns:a16="http://schemas.microsoft.com/office/drawing/2014/main" id="{717368DC-B5D9-49D4-BFFB-042C9856ED44}"/>
              </a:ext>
            </a:extLst>
          </p:cNvPr>
          <p:cNvSpPr txBox="1">
            <a:spLocks/>
          </p:cNvSpPr>
          <p:nvPr/>
        </p:nvSpPr>
        <p:spPr>
          <a:xfrm>
            <a:off x="4071148" y="3871533"/>
            <a:ext cx="4650689" cy="669006"/>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GB" sz="2800" dirty="0">
                <a:solidFill>
                  <a:schemeClr val="bg1"/>
                </a:solidFill>
              </a:rPr>
              <a:t>Key Performance Indicators</a:t>
            </a:r>
          </a:p>
        </p:txBody>
      </p:sp>
      <p:pic>
        <p:nvPicPr>
          <p:cNvPr id="24" name="Graphic 23" descr="Upward trend">
            <a:extLst>
              <a:ext uri="{FF2B5EF4-FFF2-40B4-BE49-F238E27FC236}">
                <a16:creationId xmlns:a16="http://schemas.microsoft.com/office/drawing/2014/main" id="{BFB06D05-ABF4-4CE0-82F5-C1744C6C383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282487" y="3669058"/>
            <a:ext cx="914400" cy="914400"/>
          </a:xfrm>
          <a:prstGeom prst="rect">
            <a:avLst/>
          </a:prstGeom>
        </p:spPr>
      </p:pic>
      <p:pic>
        <p:nvPicPr>
          <p:cNvPr id="30" name="Graphic 29" descr="Coins">
            <a:extLst>
              <a:ext uri="{FF2B5EF4-FFF2-40B4-BE49-F238E27FC236}">
                <a16:creationId xmlns:a16="http://schemas.microsoft.com/office/drawing/2014/main" id="{169E2283-D43D-4AE3-AA6C-30728ED7716E}"/>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68254" y="1794927"/>
            <a:ext cx="914400" cy="914400"/>
          </a:xfrm>
          <a:prstGeom prst="rect">
            <a:avLst/>
          </a:prstGeom>
        </p:spPr>
      </p:pic>
      <p:sp>
        <p:nvSpPr>
          <p:cNvPr id="31" name="Title 3">
            <a:extLst>
              <a:ext uri="{FF2B5EF4-FFF2-40B4-BE49-F238E27FC236}">
                <a16:creationId xmlns:a16="http://schemas.microsoft.com/office/drawing/2014/main" id="{9399445C-5F66-4D41-A638-768C82762845}"/>
              </a:ext>
            </a:extLst>
          </p:cNvPr>
          <p:cNvSpPr txBox="1">
            <a:spLocks/>
          </p:cNvSpPr>
          <p:nvPr/>
        </p:nvSpPr>
        <p:spPr>
          <a:xfrm>
            <a:off x="1133541" y="1836199"/>
            <a:ext cx="5171433" cy="663590"/>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GB" sz="2800" dirty="0">
                <a:solidFill>
                  <a:schemeClr val="bg1"/>
                </a:solidFill>
              </a:rPr>
              <a:t>Budget variance in Q3</a:t>
            </a:r>
          </a:p>
        </p:txBody>
      </p:sp>
      <p:pic>
        <p:nvPicPr>
          <p:cNvPr id="15" name="Graphic 14" descr="Bullseye">
            <a:extLst>
              <a:ext uri="{FF2B5EF4-FFF2-40B4-BE49-F238E27FC236}">
                <a16:creationId xmlns:a16="http://schemas.microsoft.com/office/drawing/2014/main" id="{C94248B7-E8DD-47F0-8FF9-B0C38C1C48A2}"/>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6704700" y="51405"/>
            <a:ext cx="783459" cy="786209"/>
          </a:xfrm>
          <a:prstGeom prst="rect">
            <a:avLst/>
          </a:prstGeom>
        </p:spPr>
      </p:pic>
      <p:sp>
        <p:nvSpPr>
          <p:cNvPr id="17" name="Title 3">
            <a:extLst>
              <a:ext uri="{FF2B5EF4-FFF2-40B4-BE49-F238E27FC236}">
                <a16:creationId xmlns:a16="http://schemas.microsoft.com/office/drawing/2014/main" id="{3DB0FF70-73D5-4E06-91A2-247BBE9915D4}"/>
              </a:ext>
            </a:extLst>
          </p:cNvPr>
          <p:cNvSpPr txBox="1">
            <a:spLocks/>
          </p:cNvSpPr>
          <p:nvPr/>
        </p:nvSpPr>
        <p:spPr>
          <a:xfrm>
            <a:off x="7363871" y="155146"/>
            <a:ext cx="5166182" cy="640064"/>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GB" sz="2800">
                <a:solidFill>
                  <a:schemeClr val="bg1"/>
                </a:solidFill>
              </a:rPr>
              <a:t>Corporate Action Plan 2021-22</a:t>
            </a:r>
          </a:p>
        </p:txBody>
      </p:sp>
      <p:sp>
        <p:nvSpPr>
          <p:cNvPr id="13" name="TextBox 12">
            <a:extLst>
              <a:ext uri="{FF2B5EF4-FFF2-40B4-BE49-F238E27FC236}">
                <a16:creationId xmlns:a16="http://schemas.microsoft.com/office/drawing/2014/main" id="{9E24E2F9-9845-419D-8D18-A9FF482FDF11}"/>
              </a:ext>
            </a:extLst>
          </p:cNvPr>
          <p:cNvSpPr txBox="1"/>
          <p:nvPr/>
        </p:nvSpPr>
        <p:spPr>
          <a:xfrm>
            <a:off x="1182654" y="2522459"/>
            <a:ext cx="3938487" cy="369332"/>
          </a:xfrm>
          <a:prstGeom prst="rect">
            <a:avLst/>
          </a:prstGeom>
          <a:noFill/>
        </p:spPr>
        <p:txBody>
          <a:bodyPr wrap="square" rtlCol="0">
            <a:spAutoFit/>
          </a:bodyPr>
          <a:lstStyle/>
          <a:p>
            <a:r>
              <a:rPr lang="en-GB" dirty="0">
                <a:solidFill>
                  <a:srgbClr val="FF0000"/>
                </a:solidFill>
              </a:rPr>
              <a:t>Variance of £200,000</a:t>
            </a:r>
          </a:p>
        </p:txBody>
      </p:sp>
      <p:graphicFrame>
        <p:nvGraphicFramePr>
          <p:cNvPr id="21" name="Table 14">
            <a:extLst>
              <a:ext uri="{FF2B5EF4-FFF2-40B4-BE49-F238E27FC236}">
                <a16:creationId xmlns:a16="http://schemas.microsoft.com/office/drawing/2014/main" id="{7D35E671-801D-49EB-9590-11E6623A5692}"/>
              </a:ext>
            </a:extLst>
          </p:cNvPr>
          <p:cNvGraphicFramePr>
            <a:graphicFrameLocks noGrp="1"/>
          </p:cNvGraphicFramePr>
          <p:nvPr>
            <p:extLst>
              <p:ext uri="{D42A27DB-BD31-4B8C-83A1-F6EECF244321}">
                <p14:modId xmlns:p14="http://schemas.microsoft.com/office/powerpoint/2010/main" val="2291226254"/>
              </p:ext>
            </p:extLst>
          </p:nvPr>
        </p:nvGraphicFramePr>
        <p:xfrm>
          <a:off x="3394788" y="4583458"/>
          <a:ext cx="8601775" cy="1882872"/>
        </p:xfrm>
        <a:graphic>
          <a:graphicData uri="http://schemas.openxmlformats.org/drawingml/2006/table">
            <a:tbl>
              <a:tblPr firstRow="1" bandRow="1">
                <a:tableStyleId>{9D7B26C5-4107-4FEC-AEDC-1716B250A1EF}</a:tableStyleId>
              </a:tblPr>
              <a:tblGrid>
                <a:gridCol w="3495287">
                  <a:extLst>
                    <a:ext uri="{9D8B030D-6E8A-4147-A177-3AD203B41FA5}">
                      <a16:colId xmlns:a16="http://schemas.microsoft.com/office/drawing/2014/main" val="1632953638"/>
                    </a:ext>
                  </a:extLst>
                </a:gridCol>
                <a:gridCol w="1217099">
                  <a:extLst>
                    <a:ext uri="{9D8B030D-6E8A-4147-A177-3AD203B41FA5}">
                      <a16:colId xmlns:a16="http://schemas.microsoft.com/office/drawing/2014/main" val="3276194889"/>
                    </a:ext>
                  </a:extLst>
                </a:gridCol>
                <a:gridCol w="1235608">
                  <a:extLst>
                    <a:ext uri="{9D8B030D-6E8A-4147-A177-3AD203B41FA5}">
                      <a16:colId xmlns:a16="http://schemas.microsoft.com/office/drawing/2014/main" val="3436727633"/>
                    </a:ext>
                  </a:extLst>
                </a:gridCol>
                <a:gridCol w="1357318">
                  <a:extLst>
                    <a:ext uri="{9D8B030D-6E8A-4147-A177-3AD203B41FA5}">
                      <a16:colId xmlns:a16="http://schemas.microsoft.com/office/drawing/2014/main" val="2373344917"/>
                    </a:ext>
                  </a:extLst>
                </a:gridCol>
                <a:gridCol w="1296463">
                  <a:extLst>
                    <a:ext uri="{9D8B030D-6E8A-4147-A177-3AD203B41FA5}">
                      <a16:colId xmlns:a16="http://schemas.microsoft.com/office/drawing/2014/main" val="3962675446"/>
                    </a:ext>
                  </a:extLst>
                </a:gridCol>
              </a:tblGrid>
              <a:tr h="334913">
                <a:tc>
                  <a:txBody>
                    <a:bodyPr/>
                    <a:lstStyle/>
                    <a:p>
                      <a:r>
                        <a:rPr lang="en-GB">
                          <a:solidFill>
                            <a:schemeClr val="bg1"/>
                          </a:solidFill>
                        </a:rPr>
                        <a:t>Indicator</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a:r>
                        <a:rPr lang="en-GB">
                          <a:solidFill>
                            <a:schemeClr val="bg1"/>
                          </a:solidFill>
                        </a:rPr>
                        <a:t>Target</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a:r>
                        <a:rPr lang="en-GB">
                          <a:solidFill>
                            <a:schemeClr val="bg1"/>
                          </a:solidFill>
                        </a:rPr>
                        <a:t>Q1</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a:r>
                        <a:rPr lang="en-GB">
                          <a:solidFill>
                            <a:schemeClr val="bg1"/>
                          </a:solidFill>
                        </a:rPr>
                        <a:t>Q2</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a:r>
                        <a:rPr lang="en-GB" dirty="0">
                          <a:solidFill>
                            <a:schemeClr val="bg1"/>
                          </a:solidFill>
                        </a:rPr>
                        <a:t>Q3</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2704123125"/>
                  </a:ext>
                </a:extLst>
              </a:tr>
              <a:tr h="759621">
                <a:tc>
                  <a:txBody>
                    <a:bodyPr/>
                    <a:lstStyle/>
                    <a:p>
                      <a:pPr algn="l" fontAlgn="ctr"/>
                      <a:r>
                        <a:rPr lang="en-GB" sz="1400" b="0" i="0" u="none" strike="noStrike" dirty="0">
                          <a:solidFill>
                            <a:schemeClr val="bg1"/>
                          </a:solidFill>
                          <a:effectLst/>
                          <a:latin typeface="Calibri" panose="020F0502020204030204" pitchFamily="34" charset="0"/>
                        </a:rPr>
                        <a:t>Rent arrears for all tenanted commercial property – average across quarter (£)</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100" b="0" i="0" u="none" strike="noStrike">
                          <a:solidFill>
                            <a:schemeClr val="bg1"/>
                          </a:solidFill>
                          <a:effectLst/>
                          <a:latin typeface="Calibri" panose="020F0502020204030204" pitchFamily="34" charset="0"/>
                        </a:rPr>
                        <a:t>Below 10% of gross annual income (£2.395M)</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600" b="0" i="0" u="none" strike="noStrike" dirty="0">
                          <a:solidFill>
                            <a:srgbClr val="92D050"/>
                          </a:solidFill>
                          <a:effectLst/>
                          <a:latin typeface="Calibri" panose="020F0502020204030204" pitchFamily="34" charset="0"/>
                        </a:rPr>
                        <a:t> £52,000</a:t>
                      </a:r>
                    </a:p>
                    <a:p>
                      <a:pPr algn="ctr" fontAlgn="ctr"/>
                      <a:r>
                        <a:rPr lang="en-GB" sz="1200" b="0" i="0" u="none" strike="noStrike" dirty="0">
                          <a:solidFill>
                            <a:srgbClr val="92D050"/>
                          </a:solidFill>
                          <a:effectLst/>
                          <a:latin typeface="Calibri" panose="020F0502020204030204" pitchFamily="34" charset="0"/>
                        </a:rPr>
                        <a:t>(due in quarter only)</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800" b="0" i="0" u="none" strike="noStrike" dirty="0">
                          <a:solidFill>
                            <a:srgbClr val="92D050"/>
                          </a:solidFill>
                          <a:effectLst/>
                          <a:latin typeface="Calibri" panose="020F0502020204030204" pitchFamily="34" charset="0"/>
                        </a:rPr>
                        <a:t>£29,500</a:t>
                      </a:r>
                    </a:p>
                    <a:p>
                      <a:pPr algn="ctr" fontAlgn="ctr"/>
                      <a:r>
                        <a:rPr lang="en-GB" sz="1200" b="0" i="0" u="none" strike="noStrike" dirty="0">
                          <a:solidFill>
                            <a:srgbClr val="92D050"/>
                          </a:solidFill>
                          <a:effectLst/>
                          <a:latin typeface="Calibri" panose="020F0502020204030204" pitchFamily="34" charset="0"/>
                        </a:rPr>
                        <a:t>As at 7</a:t>
                      </a:r>
                      <a:r>
                        <a:rPr lang="en-GB" sz="1200" b="0" i="0" u="none" strike="noStrike" baseline="30000" dirty="0">
                          <a:solidFill>
                            <a:srgbClr val="92D050"/>
                          </a:solidFill>
                          <a:effectLst/>
                          <a:latin typeface="Calibri" panose="020F0502020204030204" pitchFamily="34" charset="0"/>
                        </a:rPr>
                        <a:t>th</a:t>
                      </a:r>
                      <a:r>
                        <a:rPr lang="en-GB" sz="1200" b="0" i="0" u="none" strike="noStrike" dirty="0">
                          <a:solidFill>
                            <a:srgbClr val="92D050"/>
                          </a:solidFill>
                          <a:effectLst/>
                          <a:latin typeface="Calibri" panose="020F0502020204030204" pitchFamily="34" charset="0"/>
                        </a:rPr>
                        <a:t> Oct </a:t>
                      </a:r>
                    </a:p>
                    <a:p>
                      <a:pPr algn="ctr" fontAlgn="ctr"/>
                      <a:r>
                        <a:rPr lang="en-GB" sz="1050" b="0" i="0" u="none" strike="noStrike" dirty="0">
                          <a:solidFill>
                            <a:srgbClr val="92D050"/>
                          </a:solidFill>
                          <a:effectLst/>
                          <a:latin typeface="Calibri" panose="020F0502020204030204" pitchFamily="34" charset="0"/>
                        </a:rPr>
                        <a:t>= 1.475% of annual rent</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800" b="1" i="0" u="none" strike="noStrike" kern="1200" dirty="0">
                          <a:solidFill>
                            <a:srgbClr val="92D050"/>
                          </a:solidFill>
                          <a:effectLst/>
                          <a:latin typeface="Calibri" panose="020F0502020204030204" pitchFamily="34" charset="0"/>
                          <a:ea typeface="+mn-ea"/>
                          <a:cs typeface="+mn-cs"/>
                        </a:rPr>
                        <a:t>£150,703 </a:t>
                      </a:r>
                      <a:r>
                        <a:rPr lang="en-GB" sz="1100" b="0" i="0" u="none" strike="noStrike" kern="1200" dirty="0">
                          <a:solidFill>
                            <a:srgbClr val="92D050"/>
                          </a:solidFill>
                          <a:effectLst/>
                          <a:latin typeface="Calibri" panose="020F0502020204030204" pitchFamily="34" charset="0"/>
                          <a:ea typeface="+mn-ea"/>
                          <a:cs typeface="+mn-cs"/>
                        </a:rPr>
                        <a:t>(5.84% of gross annual rent)</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3306574853"/>
                  </a:ext>
                </a:extLst>
              </a:tr>
              <a:tr h="757491">
                <a:tc>
                  <a:txBody>
                    <a:bodyPr/>
                    <a:lstStyle/>
                    <a:p>
                      <a:pPr algn="l" fontAlgn="ctr"/>
                      <a:r>
                        <a:rPr lang="en-GB" sz="1200" b="0" i="0" u="none" strike="noStrike">
                          <a:solidFill>
                            <a:schemeClr val="bg1"/>
                          </a:solidFill>
                          <a:effectLst/>
                          <a:latin typeface="Calibri" panose="020F0502020204030204" pitchFamily="34" charset="0"/>
                        </a:rPr>
                        <a:t>Rent arrears over 90 days (aged debts) for all tenanted commercial property – at end of quarter (£)</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100" b="0" i="0" u="none" strike="noStrike" dirty="0">
                          <a:solidFill>
                            <a:schemeClr val="bg1"/>
                          </a:solidFill>
                          <a:effectLst/>
                          <a:latin typeface="Calibri" panose="020F0502020204030204" pitchFamily="34" charset="0"/>
                        </a:rPr>
                        <a:t>Below 5% of gross annual income (£2.395M)</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600" b="0" i="0" u="none" strike="noStrike" dirty="0">
                          <a:solidFill>
                            <a:srgbClr val="FF0000"/>
                          </a:solidFill>
                          <a:effectLst/>
                          <a:latin typeface="Calibri" panose="020F0502020204030204" pitchFamily="34" charset="0"/>
                        </a:rPr>
                        <a:t>£361,000</a:t>
                      </a:r>
                    </a:p>
                    <a:p>
                      <a:pPr algn="ctr" fontAlgn="ctr"/>
                      <a:r>
                        <a:rPr lang="en-GB" sz="1400" b="0" i="0" u="none" strike="noStrike" dirty="0">
                          <a:solidFill>
                            <a:srgbClr val="FF0000"/>
                          </a:solidFill>
                          <a:effectLst/>
                          <a:latin typeface="Calibri" panose="020F0502020204030204" pitchFamily="34" charset="0"/>
                        </a:rPr>
                        <a:t>(as at 2</a:t>
                      </a:r>
                      <a:r>
                        <a:rPr lang="en-GB" sz="1400" b="0" i="0" u="none" strike="noStrike" baseline="30000" dirty="0">
                          <a:solidFill>
                            <a:srgbClr val="FF0000"/>
                          </a:solidFill>
                          <a:effectLst/>
                          <a:latin typeface="Calibri" panose="020F0502020204030204" pitchFamily="34" charset="0"/>
                        </a:rPr>
                        <a:t>nd</a:t>
                      </a:r>
                      <a:r>
                        <a:rPr lang="en-GB" sz="1400" b="0" i="0" u="none" strike="noStrike" dirty="0">
                          <a:solidFill>
                            <a:srgbClr val="FF0000"/>
                          </a:solidFill>
                          <a:effectLst/>
                          <a:latin typeface="Calibri" panose="020F0502020204030204" pitchFamily="34" charset="0"/>
                        </a:rPr>
                        <a:t> Sept)</a:t>
                      </a:r>
                      <a:endParaRPr lang="en-GB" sz="700" b="0" i="0" u="none" strike="noStrike" dirty="0">
                        <a:solidFill>
                          <a:srgbClr val="FF0000"/>
                        </a:solidFill>
                        <a:effectLst/>
                        <a:latin typeface="Calibri" panose="020F0502020204030204" pitchFamily="34" charset="0"/>
                      </a:endParaRP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800" b="0" i="0" u="none" strike="noStrike" dirty="0">
                          <a:solidFill>
                            <a:schemeClr val="accent4"/>
                          </a:solidFill>
                          <a:effectLst/>
                          <a:latin typeface="Calibri" panose="020F0502020204030204" pitchFamily="34" charset="0"/>
                        </a:rPr>
                        <a:t>£185,000</a:t>
                      </a:r>
                      <a:br>
                        <a:rPr lang="en-GB" sz="1800" b="0" i="0" u="none" strike="noStrike" dirty="0">
                          <a:solidFill>
                            <a:schemeClr val="accent4"/>
                          </a:solidFill>
                          <a:effectLst/>
                          <a:latin typeface="Calibri" panose="020F0502020204030204" pitchFamily="34" charset="0"/>
                        </a:rPr>
                      </a:br>
                      <a:r>
                        <a:rPr lang="en-GB" sz="1200" b="0" i="0" u="none" strike="noStrike" dirty="0">
                          <a:solidFill>
                            <a:schemeClr val="accent4"/>
                          </a:solidFill>
                          <a:effectLst/>
                          <a:latin typeface="Calibri" panose="020F0502020204030204" pitchFamily="34" charset="0"/>
                        </a:rPr>
                        <a:t>As at 7</a:t>
                      </a:r>
                      <a:r>
                        <a:rPr lang="en-GB" sz="1200" b="0" i="0" u="none" strike="noStrike" baseline="30000" dirty="0">
                          <a:solidFill>
                            <a:schemeClr val="accent4"/>
                          </a:solidFill>
                          <a:effectLst/>
                          <a:latin typeface="Calibri" panose="020F0502020204030204" pitchFamily="34" charset="0"/>
                        </a:rPr>
                        <a:t>th</a:t>
                      </a:r>
                      <a:r>
                        <a:rPr lang="en-GB" sz="1200" b="0" i="0" u="none" strike="noStrike" dirty="0">
                          <a:solidFill>
                            <a:schemeClr val="accent4"/>
                          </a:solidFill>
                          <a:effectLst/>
                          <a:latin typeface="Calibri" panose="020F0502020204030204" pitchFamily="34" charset="0"/>
                        </a:rPr>
                        <a:t> Oct</a:t>
                      </a:r>
                      <a:endParaRPr lang="en-GB" sz="1600" b="0" i="0" u="none" strike="noStrike" dirty="0">
                        <a:solidFill>
                          <a:schemeClr val="accent4"/>
                        </a:solidFill>
                        <a:effectLst/>
                        <a:latin typeface="Calibri" panose="020F0502020204030204" pitchFamily="34" charset="0"/>
                      </a:endParaRPr>
                    </a:p>
                    <a:p>
                      <a:pPr algn="ctr" fontAlgn="ctr"/>
                      <a:r>
                        <a:rPr lang="en-GB" sz="1100" b="0" i="0" u="none" strike="noStrike" dirty="0">
                          <a:solidFill>
                            <a:schemeClr val="accent4"/>
                          </a:solidFill>
                          <a:effectLst/>
                          <a:latin typeface="Calibri" panose="020F0502020204030204" pitchFamily="34" charset="0"/>
                        </a:rPr>
                        <a:t>= 9.25% of annual rent</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marL="0" algn="ctr" defTabSz="914400" rtl="0" eaLnBrk="1" fontAlgn="ctr" latinLnBrk="0" hangingPunct="1"/>
                      <a:r>
                        <a:rPr lang="en-GB" sz="1800" b="1" i="0" u="none" strike="noStrike" kern="1200" dirty="0">
                          <a:solidFill>
                            <a:srgbClr val="FF0000"/>
                          </a:solidFill>
                          <a:effectLst/>
                          <a:latin typeface="Calibri" panose="020F0502020204030204" pitchFamily="34" charset="0"/>
                          <a:ea typeface="+mn-ea"/>
                          <a:cs typeface="+mn-cs"/>
                        </a:rPr>
                        <a:t>£359,770</a:t>
                      </a:r>
                      <a:r>
                        <a:rPr lang="en-GB" sz="1800" b="0" i="0" u="none" strike="noStrike" kern="1200" dirty="0">
                          <a:solidFill>
                            <a:srgbClr val="FF0000"/>
                          </a:solidFill>
                          <a:effectLst/>
                          <a:latin typeface="Calibri" panose="020F0502020204030204" pitchFamily="34" charset="0"/>
                          <a:ea typeface="+mn-ea"/>
                          <a:cs typeface="+mn-cs"/>
                        </a:rPr>
                        <a:t> </a:t>
                      </a:r>
                      <a:r>
                        <a:rPr lang="en-GB" sz="1100" b="0" i="0" u="none" strike="noStrike" kern="1200" dirty="0">
                          <a:solidFill>
                            <a:srgbClr val="FF0000"/>
                          </a:solidFill>
                          <a:effectLst/>
                          <a:latin typeface="Calibri" panose="020F0502020204030204" pitchFamily="34" charset="0"/>
                          <a:ea typeface="+mn-ea"/>
                          <a:cs typeface="+mn-cs"/>
                        </a:rPr>
                        <a:t>(13.95% of gross annual rent)</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439508258"/>
                  </a:ext>
                </a:extLst>
              </a:tr>
            </a:tbl>
          </a:graphicData>
        </a:graphic>
      </p:graphicFrame>
      <p:graphicFrame>
        <p:nvGraphicFramePr>
          <p:cNvPr id="22" name="Table 7">
            <a:extLst>
              <a:ext uri="{FF2B5EF4-FFF2-40B4-BE49-F238E27FC236}">
                <a16:creationId xmlns:a16="http://schemas.microsoft.com/office/drawing/2014/main" id="{7DD63971-7824-42C0-98A6-706011440C39}"/>
              </a:ext>
            </a:extLst>
          </p:cNvPr>
          <p:cNvGraphicFramePr>
            <a:graphicFrameLocks/>
          </p:cNvGraphicFramePr>
          <p:nvPr>
            <p:extLst>
              <p:ext uri="{D42A27DB-BD31-4B8C-83A1-F6EECF244321}">
                <p14:modId xmlns:p14="http://schemas.microsoft.com/office/powerpoint/2010/main" val="1173619773"/>
              </p:ext>
            </p:extLst>
          </p:nvPr>
        </p:nvGraphicFramePr>
        <p:xfrm>
          <a:off x="4536001" y="842091"/>
          <a:ext cx="7553328" cy="2764155"/>
        </p:xfrm>
        <a:graphic>
          <a:graphicData uri="http://schemas.openxmlformats.org/drawingml/2006/table">
            <a:tbl>
              <a:tblPr firstRow="1" bandRow="1">
                <a:tableStyleId>{5940675A-B579-460E-94D1-54222C63F5DA}</a:tableStyleId>
              </a:tblPr>
              <a:tblGrid>
                <a:gridCol w="1068608">
                  <a:extLst>
                    <a:ext uri="{9D8B030D-6E8A-4147-A177-3AD203B41FA5}">
                      <a16:colId xmlns:a16="http://schemas.microsoft.com/office/drawing/2014/main" val="326531481"/>
                    </a:ext>
                  </a:extLst>
                </a:gridCol>
                <a:gridCol w="1281127">
                  <a:extLst>
                    <a:ext uri="{9D8B030D-6E8A-4147-A177-3AD203B41FA5}">
                      <a16:colId xmlns:a16="http://schemas.microsoft.com/office/drawing/2014/main" val="3995465828"/>
                    </a:ext>
                  </a:extLst>
                </a:gridCol>
                <a:gridCol w="418721">
                  <a:extLst>
                    <a:ext uri="{9D8B030D-6E8A-4147-A177-3AD203B41FA5}">
                      <a16:colId xmlns:a16="http://schemas.microsoft.com/office/drawing/2014/main" val="2779654796"/>
                    </a:ext>
                  </a:extLst>
                </a:gridCol>
                <a:gridCol w="418721">
                  <a:extLst>
                    <a:ext uri="{9D8B030D-6E8A-4147-A177-3AD203B41FA5}">
                      <a16:colId xmlns:a16="http://schemas.microsoft.com/office/drawing/2014/main" val="4063537852"/>
                    </a:ext>
                  </a:extLst>
                </a:gridCol>
                <a:gridCol w="3957992">
                  <a:extLst>
                    <a:ext uri="{9D8B030D-6E8A-4147-A177-3AD203B41FA5}">
                      <a16:colId xmlns:a16="http://schemas.microsoft.com/office/drawing/2014/main" val="3033096753"/>
                    </a:ext>
                  </a:extLst>
                </a:gridCol>
                <a:gridCol w="408159">
                  <a:extLst>
                    <a:ext uri="{9D8B030D-6E8A-4147-A177-3AD203B41FA5}">
                      <a16:colId xmlns:a16="http://schemas.microsoft.com/office/drawing/2014/main" val="4161796994"/>
                    </a:ext>
                  </a:extLst>
                </a:gridCol>
              </a:tblGrid>
              <a:tr h="449809">
                <a:tc>
                  <a:txBody>
                    <a:bodyPr/>
                    <a:lstStyle/>
                    <a:p>
                      <a:pPr algn="l"/>
                      <a:r>
                        <a:rPr lang="en-GB" sz="1050" b="1">
                          <a:solidFill>
                            <a:schemeClr val="bg1"/>
                          </a:solidFill>
                        </a:rPr>
                        <a:t>Project/strategy</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400" b="1">
                          <a:solidFill>
                            <a:schemeClr val="bg1"/>
                          </a:solidFill>
                        </a:rPr>
                        <a:t>Objective</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900" b="1">
                          <a:solidFill>
                            <a:schemeClr val="bg1"/>
                          </a:solidFill>
                        </a:rPr>
                        <a:t>Q1 RAG status</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900" b="1">
                          <a:solidFill>
                            <a:schemeClr val="bg1"/>
                          </a:solidFill>
                        </a:rPr>
                        <a:t>Q2 RAG status</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400" b="1">
                          <a:solidFill>
                            <a:schemeClr val="bg1"/>
                          </a:solidFill>
                        </a:rPr>
                        <a:t>Q3 update</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900" b="1">
                          <a:solidFill>
                            <a:schemeClr val="bg1"/>
                          </a:solidFill>
                        </a:rPr>
                        <a:t>Q3 RAG status</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1613593888"/>
                  </a:ext>
                </a:extLst>
              </a:tr>
              <a:tr h="713036">
                <a:tc>
                  <a:txBody>
                    <a:bodyPr/>
                    <a:lstStyle/>
                    <a:p>
                      <a:pPr algn="l" fontAlgn="base"/>
                      <a:r>
                        <a:rPr lang="en-GB" sz="1200" b="0" i="0" kern="1200">
                          <a:solidFill>
                            <a:schemeClr val="bg1"/>
                          </a:solidFill>
                          <a:effectLst/>
                          <a:latin typeface="+mn-lt"/>
                          <a:ea typeface="+mn-ea"/>
                          <a:cs typeface="+mn-cs"/>
                        </a:rPr>
                        <a:t>Property management system</a:t>
                      </a:r>
                      <a:endParaRPr lang="en-GB" sz="1200">
                        <a:solidFill>
                          <a:schemeClr val="bg1"/>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1050">
                          <a:solidFill>
                            <a:schemeClr val="bg1"/>
                          </a:solidFill>
                          <a:effectLst/>
                        </a:rPr>
                        <a:t>Procurement and implementation of new property management system</a:t>
                      </a:r>
                    </a:p>
                  </a:txBody>
                  <a:tcPr marB="142875">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endParaRPr lang="en-GB" sz="900">
                        <a:solidFill>
                          <a:schemeClr val="accent6"/>
                        </a:solidFill>
                        <a:effectLst/>
                      </a:endParaRP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algn="l" fontAlgn="base"/>
                      <a:endParaRPr lang="en-GB" sz="900">
                        <a:solidFill>
                          <a:schemeClr val="accent6"/>
                        </a:solidFill>
                        <a:effectLst/>
                      </a:endParaRP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algn="l" fontAlgn="base"/>
                      <a:r>
                        <a:rPr lang="en-GB" sz="1100" dirty="0">
                          <a:solidFill>
                            <a:schemeClr val="accent4"/>
                          </a:solidFill>
                          <a:effectLst/>
                        </a:rPr>
                        <a:t>Procurement, Legal and technical specification ready to advertise to the market. Capita requested to quote for the cost and time to allow interaction and flow of information with finance and IT systems prior to procurement. Capita to be involved in advising on additional technical requirements. Additional capital funding likely required – funding sources being secured but current shortfall does represent a risk to the project. Firm figures only known through procurement process.</a:t>
                      </a:r>
                      <a:endParaRPr lang="en-GB" sz="1100" dirty="0">
                        <a:solidFill>
                          <a:schemeClr val="accent4"/>
                        </a:solidFill>
                        <a:effectLst/>
                        <a:highlight>
                          <a:srgbClr val="FFFF00"/>
                        </a:highlight>
                      </a:endParaRP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000"/>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4"/>
                    </a:solidFill>
                  </a:tcPr>
                </a:tc>
                <a:extLst>
                  <a:ext uri="{0D108BD9-81ED-4DB2-BD59-A6C34878D82A}">
                    <a16:rowId xmlns:a16="http://schemas.microsoft.com/office/drawing/2014/main" val="3387995111"/>
                  </a:ext>
                </a:extLst>
              </a:tr>
              <a:tr h="797389">
                <a:tc>
                  <a:txBody>
                    <a:bodyPr/>
                    <a:lstStyle/>
                    <a:p>
                      <a:pPr algn="l" fontAlgn="base"/>
                      <a:r>
                        <a:rPr lang="en-GB" sz="1100">
                          <a:solidFill>
                            <a:schemeClr val="bg1"/>
                          </a:solidFill>
                          <a:effectLst/>
                        </a:rPr>
                        <a:t>Estates and Facilities team options including accommodation</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1050">
                          <a:solidFill>
                            <a:schemeClr val="bg1"/>
                          </a:solidFill>
                          <a:effectLst/>
                        </a:rPr>
                        <a:t>Consideration of business case as per budget challenge proposal</a:t>
                      </a:r>
                    </a:p>
                  </a:txBody>
                  <a:tcPr marB="142875">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endParaRPr lang="en-GB" sz="900">
                        <a:solidFill>
                          <a:schemeClr val="accent6"/>
                        </a:solidFill>
                        <a:effectLst/>
                      </a:endParaRP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algn="l" fontAlgn="base"/>
                      <a:endParaRPr lang="en-GB" sz="900">
                        <a:solidFill>
                          <a:schemeClr val="accent6"/>
                        </a:solidFill>
                        <a:effectLst/>
                      </a:endParaRP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algn="l" fontAlgn="base"/>
                      <a:r>
                        <a:rPr lang="en-GB" sz="1400" dirty="0">
                          <a:solidFill>
                            <a:schemeClr val="accent6"/>
                          </a:solidFill>
                          <a:effectLst/>
                        </a:rPr>
                        <a:t>Limited progress due to other priorities. Will move forward as part of transformation.</a:t>
                      </a:r>
                    </a:p>
                    <a:p>
                      <a:pPr algn="l" fontAlgn="base"/>
                      <a:endParaRPr lang="en-GB" sz="1400" dirty="0">
                        <a:solidFill>
                          <a:schemeClr val="accent6"/>
                        </a:solidFill>
                        <a:effectLst/>
                        <a:highlight>
                          <a:srgbClr val="FFFF00"/>
                        </a:highlight>
                      </a:endParaRPr>
                    </a:p>
                  </a:txBody>
                  <a:tcPr marB="11430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000" dirty="0"/>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extLst>
                  <a:ext uri="{0D108BD9-81ED-4DB2-BD59-A6C34878D82A}">
                    <a16:rowId xmlns:a16="http://schemas.microsoft.com/office/drawing/2014/main" val="592470608"/>
                  </a:ext>
                </a:extLst>
              </a:tr>
            </a:tbl>
          </a:graphicData>
        </a:graphic>
      </p:graphicFrame>
      <p:sp>
        <p:nvSpPr>
          <p:cNvPr id="3" name="Rectangle 2">
            <a:extLst>
              <a:ext uri="{FF2B5EF4-FFF2-40B4-BE49-F238E27FC236}">
                <a16:creationId xmlns:a16="http://schemas.microsoft.com/office/drawing/2014/main" id="{41E1A0CD-7C3E-4525-B322-013256B519D7}"/>
              </a:ext>
            </a:extLst>
          </p:cNvPr>
          <p:cNvSpPr/>
          <p:nvPr/>
        </p:nvSpPr>
        <p:spPr>
          <a:xfrm>
            <a:off x="9466013" y="4233668"/>
            <a:ext cx="2530550" cy="40949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0" i="0" dirty="0">
                <a:solidFill>
                  <a:schemeClr val="tx1"/>
                </a:solidFill>
                <a:effectLst/>
                <a:latin typeface="Calibri" panose="020F0502020204030204" pitchFamily="34" charset="0"/>
              </a:rPr>
              <a:t>Not directly comparable to Q1 &amp; Q2. Includes Meridian Centre</a:t>
            </a:r>
            <a:endParaRPr lang="en-GB" sz="1100" dirty="0">
              <a:solidFill>
                <a:schemeClr val="tx1"/>
              </a:solidFill>
            </a:endParaRPr>
          </a:p>
        </p:txBody>
      </p:sp>
      <p:cxnSp>
        <p:nvCxnSpPr>
          <p:cNvPr id="6" name="Straight Arrow Connector 5">
            <a:extLst>
              <a:ext uri="{FF2B5EF4-FFF2-40B4-BE49-F238E27FC236}">
                <a16:creationId xmlns:a16="http://schemas.microsoft.com/office/drawing/2014/main" id="{A16E8779-1DEC-4443-96ED-75CEB7D08932}"/>
              </a:ext>
            </a:extLst>
          </p:cNvPr>
          <p:cNvCxnSpPr>
            <a:cxnSpLocks/>
          </p:cNvCxnSpPr>
          <p:nvPr/>
        </p:nvCxnSpPr>
        <p:spPr>
          <a:xfrm>
            <a:off x="10974302" y="4643162"/>
            <a:ext cx="0" cy="44494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E5C7C595-F229-4C1B-A897-7AE38200C4C8}"/>
              </a:ext>
            </a:extLst>
          </p:cNvPr>
          <p:cNvCxnSpPr/>
          <p:nvPr/>
        </p:nvCxnSpPr>
        <p:spPr>
          <a:xfrm>
            <a:off x="10870607" y="4643162"/>
            <a:ext cx="0" cy="141849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35684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ED7A1628-F4E5-4749-B2B9-FF1A4D06B889}"/>
              </a:ext>
            </a:extLst>
          </p:cNvPr>
          <p:cNvSpPr txBox="1"/>
          <p:nvPr/>
        </p:nvSpPr>
        <p:spPr>
          <a:xfrm>
            <a:off x="1387274" y="2905686"/>
            <a:ext cx="5030614" cy="369332"/>
          </a:xfrm>
          <a:prstGeom prst="rect">
            <a:avLst/>
          </a:prstGeom>
          <a:noFill/>
        </p:spPr>
        <p:txBody>
          <a:bodyPr wrap="square" rtlCol="0">
            <a:spAutoFit/>
          </a:bodyPr>
          <a:lstStyle/>
          <a:p>
            <a:r>
              <a:rPr lang="en-GB" dirty="0">
                <a:solidFill>
                  <a:schemeClr val="accent6"/>
                </a:solidFill>
              </a:rPr>
              <a:t>No variance</a:t>
            </a:r>
          </a:p>
        </p:txBody>
      </p:sp>
      <p:sp>
        <p:nvSpPr>
          <p:cNvPr id="4" name="Title 3">
            <a:extLst>
              <a:ext uri="{FF2B5EF4-FFF2-40B4-BE49-F238E27FC236}">
                <a16:creationId xmlns:a16="http://schemas.microsoft.com/office/drawing/2014/main" id="{E46BFEF9-BE2F-4B81-8213-03545CA78071}"/>
              </a:ext>
            </a:extLst>
          </p:cNvPr>
          <p:cNvSpPr>
            <a:spLocks noGrp="1"/>
          </p:cNvSpPr>
          <p:nvPr>
            <p:ph type="title"/>
          </p:nvPr>
        </p:nvSpPr>
        <p:spPr>
          <a:xfrm>
            <a:off x="317639" y="391670"/>
            <a:ext cx="7046232" cy="761167"/>
          </a:xfrm>
        </p:spPr>
        <p:txBody>
          <a:bodyPr>
            <a:normAutofit fontScale="90000"/>
          </a:bodyPr>
          <a:lstStyle/>
          <a:p>
            <a:r>
              <a:rPr lang="en-GB" sz="4400">
                <a:solidFill>
                  <a:schemeClr val="bg1"/>
                </a:solidFill>
              </a:rPr>
              <a:t>Regeneration &amp; Economy</a:t>
            </a:r>
            <a:br>
              <a:rPr lang="en-GB" sz="3600">
                <a:solidFill>
                  <a:schemeClr val="bg1"/>
                </a:solidFill>
              </a:rPr>
            </a:br>
            <a:r>
              <a:rPr lang="en-GB" sz="2200" i="1">
                <a:solidFill>
                  <a:schemeClr val="bg1"/>
                </a:solidFill>
              </a:rPr>
              <a:t>Head of Service: Clare Chester</a:t>
            </a:r>
            <a:endParaRPr lang="en-GB" sz="3600" i="1">
              <a:solidFill>
                <a:schemeClr val="bg1"/>
              </a:solidFill>
            </a:endParaRPr>
          </a:p>
        </p:txBody>
      </p:sp>
      <p:pic>
        <p:nvPicPr>
          <p:cNvPr id="30" name="Graphic 29" descr="Coins">
            <a:extLst>
              <a:ext uri="{FF2B5EF4-FFF2-40B4-BE49-F238E27FC236}">
                <a16:creationId xmlns:a16="http://schemas.microsoft.com/office/drawing/2014/main" id="{169E2283-D43D-4AE3-AA6C-30728ED7716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32055" y="2202908"/>
            <a:ext cx="914400" cy="914400"/>
          </a:xfrm>
          <a:prstGeom prst="rect">
            <a:avLst/>
          </a:prstGeom>
        </p:spPr>
      </p:pic>
      <p:sp>
        <p:nvSpPr>
          <p:cNvPr id="31" name="Title 3">
            <a:extLst>
              <a:ext uri="{FF2B5EF4-FFF2-40B4-BE49-F238E27FC236}">
                <a16:creationId xmlns:a16="http://schemas.microsoft.com/office/drawing/2014/main" id="{9399445C-5F66-4D41-A638-768C82762845}"/>
              </a:ext>
            </a:extLst>
          </p:cNvPr>
          <p:cNvSpPr txBox="1">
            <a:spLocks/>
          </p:cNvSpPr>
          <p:nvPr/>
        </p:nvSpPr>
        <p:spPr>
          <a:xfrm>
            <a:off x="1246455" y="2178797"/>
            <a:ext cx="5171433" cy="663590"/>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GB" sz="2800" dirty="0">
                <a:solidFill>
                  <a:schemeClr val="bg1"/>
                </a:solidFill>
              </a:rPr>
              <a:t>Budget variance in Q3</a:t>
            </a:r>
          </a:p>
        </p:txBody>
      </p:sp>
      <p:pic>
        <p:nvPicPr>
          <p:cNvPr id="15" name="Graphic 14" descr="Bullseye">
            <a:extLst>
              <a:ext uri="{FF2B5EF4-FFF2-40B4-BE49-F238E27FC236}">
                <a16:creationId xmlns:a16="http://schemas.microsoft.com/office/drawing/2014/main" id="{C94248B7-E8DD-47F0-8FF9-B0C38C1C48A2}"/>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726023" y="195540"/>
            <a:ext cx="783459" cy="786209"/>
          </a:xfrm>
          <a:prstGeom prst="rect">
            <a:avLst/>
          </a:prstGeom>
        </p:spPr>
      </p:pic>
      <p:sp>
        <p:nvSpPr>
          <p:cNvPr id="17" name="Title 3">
            <a:extLst>
              <a:ext uri="{FF2B5EF4-FFF2-40B4-BE49-F238E27FC236}">
                <a16:creationId xmlns:a16="http://schemas.microsoft.com/office/drawing/2014/main" id="{3DB0FF70-73D5-4E06-91A2-247BBE9915D4}"/>
              </a:ext>
            </a:extLst>
          </p:cNvPr>
          <p:cNvSpPr txBox="1">
            <a:spLocks/>
          </p:cNvSpPr>
          <p:nvPr/>
        </p:nvSpPr>
        <p:spPr>
          <a:xfrm>
            <a:off x="7382921" y="66527"/>
            <a:ext cx="5166182" cy="914400"/>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GB" sz="2800">
                <a:solidFill>
                  <a:schemeClr val="bg1"/>
                </a:solidFill>
              </a:rPr>
              <a:t>Corporate Action Plan 2021-22</a:t>
            </a:r>
          </a:p>
        </p:txBody>
      </p:sp>
      <p:sp>
        <p:nvSpPr>
          <p:cNvPr id="19" name="Text Placeholder 5">
            <a:extLst>
              <a:ext uri="{FF2B5EF4-FFF2-40B4-BE49-F238E27FC236}">
                <a16:creationId xmlns:a16="http://schemas.microsoft.com/office/drawing/2014/main" id="{A4D211D4-B8BA-4C36-8FCE-EACAD3FB5312}"/>
              </a:ext>
            </a:extLst>
          </p:cNvPr>
          <p:cNvSpPr>
            <a:spLocks noGrp="1"/>
          </p:cNvSpPr>
          <p:nvPr>
            <p:ph type="body" sz="half" idx="2"/>
          </p:nvPr>
        </p:nvSpPr>
        <p:spPr>
          <a:xfrm>
            <a:off x="317639" y="1129202"/>
            <a:ext cx="4579584" cy="761166"/>
          </a:xfrm>
        </p:spPr>
        <p:txBody>
          <a:bodyPr>
            <a:normAutofit/>
          </a:bodyPr>
          <a:lstStyle/>
          <a:p>
            <a:r>
              <a:rPr lang="en-GB">
                <a:solidFill>
                  <a:schemeClr val="bg1"/>
                </a:solidFill>
              </a:rPr>
              <a:t>Incorporating:</a:t>
            </a:r>
            <a:br>
              <a:rPr lang="en-GB" sz="1800">
                <a:solidFill>
                  <a:schemeClr val="bg1"/>
                </a:solidFill>
              </a:rPr>
            </a:br>
            <a:r>
              <a:rPr lang="en-GB" sz="1400">
                <a:solidFill>
                  <a:schemeClr val="bg1"/>
                </a:solidFill>
              </a:rPr>
              <a:t>Regeneration and Placemaking, Economic Development </a:t>
            </a:r>
          </a:p>
        </p:txBody>
      </p:sp>
      <p:graphicFrame>
        <p:nvGraphicFramePr>
          <p:cNvPr id="13" name="Chart 12">
            <a:extLst>
              <a:ext uri="{FF2B5EF4-FFF2-40B4-BE49-F238E27FC236}">
                <a16:creationId xmlns:a16="http://schemas.microsoft.com/office/drawing/2014/main" id="{FBFEAE07-CB64-4BA3-B50C-647AC24CD926}"/>
              </a:ext>
            </a:extLst>
          </p:cNvPr>
          <p:cNvGraphicFramePr/>
          <p:nvPr>
            <p:extLst>
              <p:ext uri="{D42A27DB-BD31-4B8C-83A1-F6EECF244321}">
                <p14:modId xmlns:p14="http://schemas.microsoft.com/office/powerpoint/2010/main" val="3601461416"/>
              </p:ext>
            </p:extLst>
          </p:nvPr>
        </p:nvGraphicFramePr>
        <p:xfrm>
          <a:off x="-255948" y="3429000"/>
          <a:ext cx="4895281" cy="3565949"/>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14" name="Table 7">
            <a:extLst>
              <a:ext uri="{FF2B5EF4-FFF2-40B4-BE49-F238E27FC236}">
                <a16:creationId xmlns:a16="http://schemas.microsoft.com/office/drawing/2014/main" id="{B03986FE-3DF9-44D8-8C99-5F0A9FAD0B68}"/>
              </a:ext>
            </a:extLst>
          </p:cNvPr>
          <p:cNvGraphicFramePr>
            <a:graphicFrameLocks noGrp="1"/>
          </p:cNvGraphicFramePr>
          <p:nvPr>
            <p:ph idx="1"/>
            <p:extLst>
              <p:ext uri="{D42A27DB-BD31-4B8C-83A1-F6EECF244321}">
                <p14:modId xmlns:p14="http://schemas.microsoft.com/office/powerpoint/2010/main" val="2023221716"/>
              </p:ext>
            </p:extLst>
          </p:nvPr>
        </p:nvGraphicFramePr>
        <p:xfrm>
          <a:off x="4897224" y="1059140"/>
          <a:ext cx="6977137" cy="5197032"/>
        </p:xfrm>
        <a:graphic>
          <a:graphicData uri="http://schemas.openxmlformats.org/drawingml/2006/table">
            <a:tbl>
              <a:tblPr firstRow="1" bandRow="1">
                <a:tableStyleId>{5940675A-B579-460E-94D1-54222C63F5DA}</a:tableStyleId>
              </a:tblPr>
              <a:tblGrid>
                <a:gridCol w="1325165">
                  <a:extLst>
                    <a:ext uri="{9D8B030D-6E8A-4147-A177-3AD203B41FA5}">
                      <a16:colId xmlns:a16="http://schemas.microsoft.com/office/drawing/2014/main" val="326531481"/>
                    </a:ext>
                  </a:extLst>
                </a:gridCol>
                <a:gridCol w="1201080">
                  <a:extLst>
                    <a:ext uri="{9D8B030D-6E8A-4147-A177-3AD203B41FA5}">
                      <a16:colId xmlns:a16="http://schemas.microsoft.com/office/drawing/2014/main" val="3995465828"/>
                    </a:ext>
                  </a:extLst>
                </a:gridCol>
                <a:gridCol w="417218">
                  <a:extLst>
                    <a:ext uri="{9D8B030D-6E8A-4147-A177-3AD203B41FA5}">
                      <a16:colId xmlns:a16="http://schemas.microsoft.com/office/drawing/2014/main" val="1076797099"/>
                    </a:ext>
                  </a:extLst>
                </a:gridCol>
                <a:gridCol w="417218">
                  <a:extLst>
                    <a:ext uri="{9D8B030D-6E8A-4147-A177-3AD203B41FA5}">
                      <a16:colId xmlns:a16="http://schemas.microsoft.com/office/drawing/2014/main" val="3865437506"/>
                    </a:ext>
                  </a:extLst>
                </a:gridCol>
                <a:gridCol w="3183818">
                  <a:extLst>
                    <a:ext uri="{9D8B030D-6E8A-4147-A177-3AD203B41FA5}">
                      <a16:colId xmlns:a16="http://schemas.microsoft.com/office/drawing/2014/main" val="3033096753"/>
                    </a:ext>
                  </a:extLst>
                </a:gridCol>
                <a:gridCol w="432638">
                  <a:extLst>
                    <a:ext uri="{9D8B030D-6E8A-4147-A177-3AD203B41FA5}">
                      <a16:colId xmlns:a16="http://schemas.microsoft.com/office/drawing/2014/main" val="4161796994"/>
                    </a:ext>
                  </a:extLst>
                </a:gridCol>
              </a:tblGrid>
              <a:tr h="601518">
                <a:tc>
                  <a:txBody>
                    <a:bodyPr/>
                    <a:lstStyle/>
                    <a:p>
                      <a:pPr algn="l"/>
                      <a:r>
                        <a:rPr lang="en-GB" sz="1400" b="1">
                          <a:solidFill>
                            <a:schemeClr val="bg1"/>
                          </a:solidFill>
                        </a:rPr>
                        <a:t>Project/strategy</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400" b="1">
                          <a:solidFill>
                            <a:schemeClr val="bg1"/>
                          </a:solidFill>
                        </a:rPr>
                        <a:t>Objective</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000" b="1">
                          <a:solidFill>
                            <a:schemeClr val="bg1"/>
                          </a:solidFill>
                        </a:rPr>
                        <a:t>Q1 RAG status</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000" b="1">
                          <a:solidFill>
                            <a:schemeClr val="bg1"/>
                          </a:solidFill>
                        </a:rPr>
                        <a:t>Q2 RAG status</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400" b="1">
                          <a:solidFill>
                            <a:schemeClr val="bg1"/>
                          </a:solidFill>
                        </a:rPr>
                        <a:t>Q3 update</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000" b="1">
                          <a:solidFill>
                            <a:schemeClr val="bg1"/>
                          </a:solidFill>
                        </a:rPr>
                        <a:t>Q3 RAG status</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1613593888"/>
                  </a:ext>
                </a:extLst>
              </a:tr>
              <a:tr h="1019480">
                <a:tc>
                  <a:txBody>
                    <a:bodyPr/>
                    <a:lstStyle/>
                    <a:p>
                      <a:pPr algn="l" fontAlgn="base"/>
                      <a:r>
                        <a:rPr lang="en-GB" sz="1400">
                          <a:solidFill>
                            <a:schemeClr val="bg1"/>
                          </a:solidFill>
                          <a:effectLst/>
                        </a:rPr>
                        <a:t>Review of shared Regeneration arrangements</a:t>
                      </a:r>
                    </a:p>
                  </a:txBody>
                  <a:tcPr marB="142875">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fontAlgn="base"/>
                      <a:r>
                        <a:rPr lang="en-GB" sz="1200">
                          <a:solidFill>
                            <a:schemeClr val="bg1"/>
                          </a:solidFill>
                          <a:effectLst/>
                        </a:rPr>
                        <a:t>Consideration of a business case as per budget challenge proposal</a:t>
                      </a:r>
                    </a:p>
                    <a:p>
                      <a:pPr algn="l" fontAlgn="base"/>
                      <a:endParaRPr lang="en-GB" sz="1200">
                        <a:solidFill>
                          <a:schemeClr val="bg1"/>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fontAlgn="base"/>
                      <a:endParaRPr lang="en-GB" sz="1200">
                        <a:solidFill>
                          <a:schemeClr val="accent4"/>
                        </a:solidFill>
                        <a:effectLst/>
                      </a:endParaRPr>
                    </a:p>
                  </a:txBody>
                  <a:tcPr marB="11430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4"/>
                    </a:solidFill>
                  </a:tcPr>
                </a:tc>
                <a:tc>
                  <a:txBody>
                    <a:bodyPr/>
                    <a:lstStyle/>
                    <a:p>
                      <a:pPr algn="l" fontAlgn="base"/>
                      <a:endParaRPr lang="en-GB" sz="1200">
                        <a:solidFill>
                          <a:schemeClr val="accent4"/>
                        </a:solidFill>
                        <a:effectLst/>
                      </a:endParaRPr>
                    </a:p>
                  </a:txBody>
                  <a:tcPr marB="11430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algn="l" fontAlgn="base"/>
                      <a:r>
                        <a:rPr lang="en-GB" sz="1400" dirty="0">
                          <a:solidFill>
                            <a:schemeClr val="accent6"/>
                          </a:solidFill>
                          <a:effectLst/>
                        </a:rPr>
                        <a:t>Joining of two teams now complete and working effectively.</a:t>
                      </a:r>
                    </a:p>
                    <a:p>
                      <a:pPr algn="l" fontAlgn="base"/>
                      <a:endParaRPr lang="en-GB" sz="1400" dirty="0">
                        <a:solidFill>
                          <a:schemeClr val="accent6"/>
                        </a:solidFill>
                        <a:effectLst/>
                        <a:highlight>
                          <a:srgbClr val="FFFF00"/>
                        </a:highlight>
                      </a:endParaRPr>
                    </a:p>
                  </a:txBody>
                  <a:tcPr marB="11430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ctr"/>
                      <a:endParaRPr lang="en-GB" sz="1000" b="1" dirty="0">
                        <a:solidFill>
                          <a:schemeClr val="bg1"/>
                        </a:solidFill>
                      </a:endParaRPr>
                    </a:p>
                  </a:txBody>
                  <a:tcPr marL="45720" marR="45720" vert="vert">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extLst>
                  <a:ext uri="{0D108BD9-81ED-4DB2-BD59-A6C34878D82A}">
                    <a16:rowId xmlns:a16="http://schemas.microsoft.com/office/drawing/2014/main" val="3387995111"/>
                  </a:ext>
                </a:extLst>
              </a:tr>
              <a:tr h="1142466">
                <a:tc>
                  <a:txBody>
                    <a:bodyPr/>
                    <a:lstStyle/>
                    <a:p>
                      <a:pPr algn="l" fontAlgn="base"/>
                      <a:r>
                        <a:rPr lang="en-GB" sz="1400">
                          <a:solidFill>
                            <a:schemeClr val="bg1"/>
                          </a:solidFill>
                          <a:effectLst/>
                        </a:rPr>
                        <a:t>Havant town centre redevelopment</a:t>
                      </a:r>
                    </a:p>
                  </a:txBody>
                  <a:tcPr marB="142875">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1400">
                          <a:solidFill>
                            <a:schemeClr val="bg1"/>
                          </a:solidFill>
                          <a:effectLst/>
                        </a:rPr>
                        <a:t>Regeneration project</a:t>
                      </a:r>
                    </a:p>
                    <a:p>
                      <a:pPr algn="l" fontAlgn="base"/>
                      <a:endParaRPr lang="en-GB" sz="1400">
                        <a:solidFill>
                          <a:schemeClr val="bg1"/>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endParaRPr lang="en-GB" sz="1200">
                        <a:solidFill>
                          <a:schemeClr val="accent4"/>
                        </a:solidFill>
                        <a:effectLst/>
                      </a:endParaRPr>
                    </a:p>
                  </a:txBody>
                  <a:tcPr marB="11430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4"/>
                    </a:solidFill>
                  </a:tcPr>
                </a:tc>
                <a:tc>
                  <a:txBody>
                    <a:bodyPr/>
                    <a:lstStyle/>
                    <a:p>
                      <a:pPr algn="l" fontAlgn="base"/>
                      <a:endParaRPr lang="en-GB" sz="1200">
                        <a:solidFill>
                          <a:schemeClr val="accent4"/>
                        </a:solidFill>
                        <a:effectLst/>
                      </a:endParaRPr>
                    </a:p>
                  </a:txBody>
                  <a:tcPr marB="11430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4"/>
                    </a:solidFill>
                  </a:tcPr>
                </a:tc>
                <a:tc>
                  <a:txBody>
                    <a:bodyPr/>
                    <a:lstStyle/>
                    <a:p>
                      <a:pPr algn="l" fontAlgn="base"/>
                      <a:r>
                        <a:rPr lang="en-GB" sz="1200" dirty="0">
                          <a:solidFill>
                            <a:schemeClr val="accent6"/>
                          </a:solidFill>
                          <a:effectLst/>
                        </a:rPr>
                        <a:t>Levelling Up Fund bid unsuccessful, potential for future rounds. Consultants procured for viability assessments and master planning for Civic Plaza East and </a:t>
                      </a:r>
                      <a:r>
                        <a:rPr lang="en-GB" sz="1200" dirty="0" err="1">
                          <a:solidFill>
                            <a:schemeClr val="accent6"/>
                          </a:solidFill>
                          <a:effectLst/>
                        </a:rPr>
                        <a:t>Bulbeck</a:t>
                      </a:r>
                      <a:r>
                        <a:rPr lang="en-GB" sz="1200" dirty="0">
                          <a:solidFill>
                            <a:schemeClr val="accent6"/>
                          </a:solidFill>
                          <a:effectLst/>
                        </a:rPr>
                        <a:t> Road to take to Cabinet in Spring 2022.</a:t>
                      </a:r>
                      <a:endParaRPr lang="en-GB" sz="1200" dirty="0">
                        <a:solidFill>
                          <a:schemeClr val="accent6"/>
                        </a:solidFill>
                        <a:effectLst/>
                        <a:highlight>
                          <a:srgbClr val="FFFF00"/>
                        </a:highlight>
                      </a:endParaRPr>
                    </a:p>
                  </a:txBody>
                  <a:tcPr marB="11430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000" b="1">
                        <a:solidFill>
                          <a:srgbClr val="FF0000"/>
                        </a:solidFill>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extLst>
                  <a:ext uri="{0D108BD9-81ED-4DB2-BD59-A6C34878D82A}">
                    <a16:rowId xmlns:a16="http://schemas.microsoft.com/office/drawing/2014/main" val="3369104792"/>
                  </a:ext>
                </a:extLst>
              </a:tr>
              <a:tr h="908543">
                <a:tc>
                  <a:txBody>
                    <a:bodyPr/>
                    <a:lstStyle/>
                    <a:p>
                      <a:pPr algn="l" fontAlgn="base"/>
                      <a:r>
                        <a:rPr lang="en-GB" sz="1400">
                          <a:solidFill>
                            <a:schemeClr val="bg1"/>
                          </a:solidFill>
                          <a:effectLst/>
                        </a:rPr>
                        <a:t>Hayling Seafront Strategy</a:t>
                      </a:r>
                    </a:p>
                  </a:txBody>
                  <a:tcPr marB="142875">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sz="1400">
                          <a:solidFill>
                            <a:schemeClr val="bg1"/>
                          </a:solidFill>
                        </a:rPr>
                        <a:t>Regeneration project</a:t>
                      </a:r>
                    </a:p>
                    <a:p>
                      <a:endParaRPr lang="en-GB" sz="1400">
                        <a:solidFill>
                          <a:schemeClr val="bg1"/>
                        </a:solidFill>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endParaRPr lang="en-GB" sz="1400">
                        <a:solidFill>
                          <a:schemeClr val="accent6"/>
                        </a:solidFill>
                        <a:effectLst/>
                      </a:endParaRPr>
                    </a:p>
                  </a:txBody>
                  <a:tcPr marB="11430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algn="l" fontAlgn="base"/>
                      <a:endParaRPr lang="en-GB" sz="1400">
                        <a:solidFill>
                          <a:schemeClr val="accent6"/>
                        </a:solidFill>
                        <a:effectLst/>
                      </a:endParaRPr>
                    </a:p>
                  </a:txBody>
                  <a:tcPr marB="11430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algn="l" fontAlgn="base"/>
                      <a:r>
                        <a:rPr lang="en-GB" sz="1400" dirty="0">
                          <a:solidFill>
                            <a:schemeClr val="accent6"/>
                          </a:solidFill>
                          <a:effectLst/>
                        </a:rPr>
                        <a:t>First phase engagement programme completed in Nov 2021. Report to EB in Jan 2022 and a report is due to go to Cabinet spring 2022.</a:t>
                      </a:r>
                      <a:endParaRPr lang="en-GB" sz="1400" dirty="0">
                        <a:solidFill>
                          <a:schemeClr val="accent6"/>
                        </a:solidFill>
                        <a:effectLst/>
                        <a:highlight>
                          <a:srgbClr val="FFFF00"/>
                        </a:highlight>
                      </a:endParaRPr>
                    </a:p>
                  </a:txBody>
                  <a:tcPr marB="11430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000" b="1">
                        <a:solidFill>
                          <a:srgbClr val="FF0000"/>
                        </a:solidFill>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extLst>
                  <a:ext uri="{0D108BD9-81ED-4DB2-BD59-A6C34878D82A}">
                    <a16:rowId xmlns:a16="http://schemas.microsoft.com/office/drawing/2014/main" val="3836551410"/>
                  </a:ext>
                </a:extLst>
              </a:tr>
              <a:tr h="1250868">
                <a:tc>
                  <a:txBody>
                    <a:bodyPr/>
                    <a:lstStyle/>
                    <a:p>
                      <a:pPr algn="l" fontAlgn="base"/>
                      <a:r>
                        <a:rPr lang="en-GB" sz="1400">
                          <a:solidFill>
                            <a:schemeClr val="bg1"/>
                          </a:solidFill>
                          <a:effectLst/>
                        </a:rPr>
                        <a:t>Regeneration Strategy</a:t>
                      </a:r>
                    </a:p>
                  </a:txBody>
                  <a:tcPr marB="142875">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sz="1400">
                          <a:solidFill>
                            <a:schemeClr val="bg1"/>
                          </a:solidFill>
                        </a:rPr>
                        <a:t>Review and refresh of Regeneration Strategy</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endParaRPr lang="en-GB"/>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endParaRPr lang="en-GB"/>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algn="l" fontAlgn="base"/>
                      <a:r>
                        <a:rPr lang="en-GB" sz="1400" dirty="0">
                          <a:solidFill>
                            <a:schemeClr val="accent6"/>
                          </a:solidFill>
                          <a:effectLst/>
                        </a:rPr>
                        <a:t>The refreshed strategy is due to be taken to Cabinet and Full Council in March 2022.</a:t>
                      </a:r>
                      <a:endParaRPr lang="en-GB" sz="1400" dirty="0">
                        <a:solidFill>
                          <a:schemeClr val="accent6"/>
                        </a:solidFill>
                        <a:effectLst/>
                        <a:highlight>
                          <a:srgbClr val="FFFF00"/>
                        </a:highlight>
                      </a:endParaRPr>
                    </a:p>
                  </a:txBody>
                  <a:tcPr marB="11430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000" b="1" dirty="0">
                        <a:solidFill>
                          <a:srgbClr val="FF0000"/>
                        </a:solidFill>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extLst>
                  <a:ext uri="{0D108BD9-81ED-4DB2-BD59-A6C34878D82A}">
                    <a16:rowId xmlns:a16="http://schemas.microsoft.com/office/drawing/2014/main" val="751918822"/>
                  </a:ext>
                </a:extLst>
              </a:tr>
            </a:tbl>
          </a:graphicData>
        </a:graphic>
      </p:graphicFrame>
    </p:spTree>
    <p:extLst>
      <p:ext uri="{BB962C8B-B14F-4D97-AF65-F5344CB8AC3E}">
        <p14:creationId xmlns:p14="http://schemas.microsoft.com/office/powerpoint/2010/main" val="10330050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E5B790-704F-45A9-8EC5-E5CEB2AC3E31}"/>
              </a:ext>
            </a:extLst>
          </p:cNvPr>
          <p:cNvSpPr>
            <a:spLocks noGrp="1"/>
          </p:cNvSpPr>
          <p:nvPr>
            <p:ph type="title"/>
          </p:nvPr>
        </p:nvSpPr>
        <p:spPr>
          <a:xfrm>
            <a:off x="590550" y="221227"/>
            <a:ext cx="10515600" cy="1325563"/>
          </a:xfrm>
        </p:spPr>
        <p:txBody>
          <a:bodyPr>
            <a:normAutofit/>
          </a:bodyPr>
          <a:lstStyle/>
          <a:p>
            <a:pPr algn="ctr"/>
            <a:r>
              <a:rPr lang="en-GB" sz="4800">
                <a:solidFill>
                  <a:schemeClr val="bg1"/>
                </a:solidFill>
              </a:rPr>
              <a:t>Headline achievements in Q3</a:t>
            </a:r>
          </a:p>
        </p:txBody>
      </p:sp>
      <p:sp>
        <p:nvSpPr>
          <p:cNvPr id="3" name="Content Placeholder 2">
            <a:extLst>
              <a:ext uri="{FF2B5EF4-FFF2-40B4-BE49-F238E27FC236}">
                <a16:creationId xmlns:a16="http://schemas.microsoft.com/office/drawing/2014/main" id="{B4662C0D-444E-4529-B31F-08DCFF9CB5A0}"/>
              </a:ext>
            </a:extLst>
          </p:cNvPr>
          <p:cNvSpPr>
            <a:spLocks noGrp="1"/>
          </p:cNvSpPr>
          <p:nvPr>
            <p:ph idx="1"/>
          </p:nvPr>
        </p:nvSpPr>
        <p:spPr>
          <a:xfrm>
            <a:off x="838200" y="1690688"/>
            <a:ext cx="10515600" cy="5167312"/>
          </a:xfrm>
        </p:spPr>
        <p:txBody>
          <a:bodyPr vert="horz" lIns="91440" tIns="45720" rIns="91440" bIns="45720" rtlCol="0" anchor="t">
            <a:normAutofit lnSpcReduction="10000"/>
          </a:bodyPr>
          <a:lstStyle/>
          <a:p>
            <a:r>
              <a:rPr lang="en-GB" dirty="0">
                <a:solidFill>
                  <a:schemeClr val="bg1"/>
                </a:solidFill>
              </a:rPr>
              <a:t>Havant Borough Council were awarded </a:t>
            </a:r>
            <a:r>
              <a:rPr lang="en-GB" dirty="0">
                <a:solidFill>
                  <a:schemeClr val="accent6"/>
                </a:solidFill>
              </a:rPr>
              <a:t>nearly £500,000</a:t>
            </a:r>
            <a:r>
              <a:rPr lang="en-GB" dirty="0">
                <a:solidFill>
                  <a:schemeClr val="bg1"/>
                </a:solidFill>
              </a:rPr>
              <a:t> to fund a</a:t>
            </a:r>
            <a:r>
              <a:rPr lang="en-GB" dirty="0">
                <a:solidFill>
                  <a:schemeClr val="bg1"/>
                </a:solidFill>
                <a:ea typeface="+mn-lt"/>
                <a:cs typeface="+mn-lt"/>
              </a:rPr>
              <a:t> scheme to help young people in Leigh Park into work and improve their long-term health and wellbeing.</a:t>
            </a:r>
            <a:endParaRPr lang="en-US" dirty="0">
              <a:solidFill>
                <a:schemeClr val="bg1"/>
              </a:solidFill>
              <a:cs typeface="Calibri"/>
            </a:endParaRPr>
          </a:p>
          <a:p>
            <a:r>
              <a:rPr lang="en-GB" dirty="0">
                <a:solidFill>
                  <a:schemeClr val="bg1"/>
                </a:solidFill>
                <a:cs typeface="Calibri"/>
              </a:rPr>
              <a:t>A </a:t>
            </a:r>
            <a:r>
              <a:rPr lang="en-GB" dirty="0">
                <a:solidFill>
                  <a:schemeClr val="accent6"/>
                </a:solidFill>
                <a:cs typeface="Calibri"/>
              </a:rPr>
              <a:t>new play area</a:t>
            </a:r>
            <a:r>
              <a:rPr lang="en-GB" dirty="0">
                <a:solidFill>
                  <a:schemeClr val="bg1"/>
                </a:solidFill>
                <a:cs typeface="Calibri"/>
              </a:rPr>
              <a:t> was opened in Emsworth Recreation Ground and progress has been made on the refurbishment of the Jubilee Park play area in Waterlooville</a:t>
            </a:r>
          </a:p>
          <a:p>
            <a:r>
              <a:rPr lang="en-GB" b="0" i="0" u="none" strike="noStrike" dirty="0">
                <a:solidFill>
                  <a:srgbClr val="000000"/>
                </a:solidFill>
                <a:effectLst/>
                <a:latin typeface="Calibri" panose="020F0502020204030204" pitchFamily="34" charset="0"/>
              </a:rPr>
              <a:t>Local entrepreneurs were also given a boost with a </a:t>
            </a:r>
            <a:r>
              <a:rPr lang="en-GB" b="0" i="0" u="none" strike="noStrike" dirty="0">
                <a:solidFill>
                  <a:srgbClr val="70AD47"/>
                </a:solidFill>
                <a:effectLst/>
                <a:latin typeface="Calibri" panose="020F0502020204030204" pitchFamily="34" charset="0"/>
              </a:rPr>
              <a:t>free week-long course</a:t>
            </a:r>
            <a:r>
              <a:rPr lang="en-GB" b="0" i="0" u="none" strike="noStrike" dirty="0">
                <a:solidFill>
                  <a:srgbClr val="000000"/>
                </a:solidFill>
                <a:effectLst/>
                <a:latin typeface="Calibri" panose="020F0502020204030204" pitchFamily="34" charset="0"/>
              </a:rPr>
              <a:t> from Rebel Business School that was funded by several local councils</a:t>
            </a:r>
            <a:r>
              <a:rPr lang="en-US" b="0" i="0" dirty="0">
                <a:solidFill>
                  <a:srgbClr val="FFFFFF"/>
                </a:solidFill>
                <a:effectLst/>
                <a:latin typeface="Calibri" panose="020F0502020204030204" pitchFamily="34" charset="0"/>
              </a:rPr>
              <a:t>​</a:t>
            </a:r>
            <a:endParaRPr lang="en-GB" dirty="0">
              <a:solidFill>
                <a:schemeClr val="bg1"/>
              </a:solidFill>
              <a:cs typeface="Calibri"/>
            </a:endParaRPr>
          </a:p>
          <a:p>
            <a:pPr marR="57150"/>
            <a:r>
              <a:rPr lang="en-US" dirty="0">
                <a:solidFill>
                  <a:schemeClr val="bg1"/>
                </a:solidFill>
              </a:rPr>
              <a:t>A survey of residents shows that </a:t>
            </a:r>
            <a:r>
              <a:rPr lang="en-US" dirty="0">
                <a:solidFill>
                  <a:schemeClr val="accent6"/>
                </a:solidFill>
              </a:rPr>
              <a:t>trust</a:t>
            </a:r>
            <a:r>
              <a:rPr lang="en-US" dirty="0">
                <a:solidFill>
                  <a:schemeClr val="bg1"/>
                </a:solidFill>
              </a:rPr>
              <a:t> in information and advice provided by HBC has remained </a:t>
            </a:r>
            <a:r>
              <a:rPr lang="en-GB" b="0" i="0" dirty="0">
                <a:solidFill>
                  <a:schemeClr val="accent6"/>
                </a:solidFill>
                <a:effectLst/>
              </a:rPr>
              <a:t>high</a:t>
            </a:r>
            <a:r>
              <a:rPr lang="en-GB" b="0" i="0" dirty="0">
                <a:solidFill>
                  <a:srgbClr val="000000"/>
                </a:solidFill>
                <a:effectLst/>
              </a:rPr>
              <a:t> throughout the pandemic at 81%, particularly when compared to the national average of 54%</a:t>
            </a:r>
            <a:br>
              <a:rPr lang="en-US" dirty="0">
                <a:solidFill>
                  <a:schemeClr val="bg1"/>
                </a:solidFill>
              </a:rPr>
            </a:br>
            <a:endParaRPr lang="en-US" dirty="0">
              <a:solidFill>
                <a:schemeClr val="bg1"/>
              </a:solidFill>
            </a:endParaRPr>
          </a:p>
        </p:txBody>
      </p:sp>
    </p:spTree>
    <p:extLst>
      <p:ext uri="{BB962C8B-B14F-4D97-AF65-F5344CB8AC3E}">
        <p14:creationId xmlns:p14="http://schemas.microsoft.com/office/powerpoint/2010/main" val="334309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3EE008-D461-4A3A-898C-5B0ECEDE63F5}"/>
              </a:ext>
            </a:extLst>
          </p:cNvPr>
          <p:cNvSpPr>
            <a:spLocks noGrp="1"/>
          </p:cNvSpPr>
          <p:nvPr>
            <p:ph type="title"/>
          </p:nvPr>
        </p:nvSpPr>
        <p:spPr>
          <a:xfrm>
            <a:off x="838200" y="382400"/>
            <a:ext cx="10515600" cy="1325563"/>
          </a:xfrm>
        </p:spPr>
        <p:txBody>
          <a:bodyPr>
            <a:normAutofit/>
          </a:bodyPr>
          <a:lstStyle/>
          <a:p>
            <a:pPr algn="ctr"/>
            <a:r>
              <a:rPr lang="en-GB" sz="5400">
                <a:solidFill>
                  <a:schemeClr val="bg1"/>
                </a:solidFill>
              </a:rPr>
              <a:t>People – key statistics for Q3</a:t>
            </a:r>
          </a:p>
        </p:txBody>
      </p:sp>
      <p:sp>
        <p:nvSpPr>
          <p:cNvPr id="3" name="Content Placeholder 2">
            <a:extLst>
              <a:ext uri="{FF2B5EF4-FFF2-40B4-BE49-F238E27FC236}">
                <a16:creationId xmlns:a16="http://schemas.microsoft.com/office/drawing/2014/main" id="{DAE993C0-95A1-4B6E-BFEC-29689279BCE2}"/>
              </a:ext>
            </a:extLst>
          </p:cNvPr>
          <p:cNvSpPr>
            <a:spLocks noGrp="1"/>
          </p:cNvSpPr>
          <p:nvPr>
            <p:ph idx="1"/>
          </p:nvPr>
        </p:nvSpPr>
        <p:spPr>
          <a:xfrm>
            <a:off x="3567123" y="2567590"/>
            <a:ext cx="2182585" cy="1256957"/>
          </a:xfrm>
        </p:spPr>
        <p:txBody>
          <a:bodyPr>
            <a:normAutofit lnSpcReduction="10000"/>
          </a:bodyPr>
          <a:lstStyle/>
          <a:p>
            <a:pPr marL="0" indent="0" algn="ctr">
              <a:buNone/>
            </a:pPr>
            <a:endParaRPr lang="en-GB">
              <a:solidFill>
                <a:schemeClr val="bg1"/>
              </a:solidFill>
            </a:endParaRPr>
          </a:p>
          <a:p>
            <a:pPr marL="0" indent="0" algn="ctr">
              <a:buNone/>
            </a:pPr>
            <a:r>
              <a:rPr lang="en-GB" sz="2400">
                <a:solidFill>
                  <a:schemeClr val="bg1"/>
                </a:solidFill>
              </a:rPr>
              <a:t>Number of new starters</a:t>
            </a:r>
          </a:p>
        </p:txBody>
      </p:sp>
      <p:sp>
        <p:nvSpPr>
          <p:cNvPr id="5" name="Content Placeholder 2">
            <a:extLst>
              <a:ext uri="{FF2B5EF4-FFF2-40B4-BE49-F238E27FC236}">
                <a16:creationId xmlns:a16="http://schemas.microsoft.com/office/drawing/2014/main" id="{5937567A-0083-4A3A-9BAB-F58849B531C8}"/>
              </a:ext>
            </a:extLst>
          </p:cNvPr>
          <p:cNvSpPr txBox="1">
            <a:spLocks/>
          </p:cNvSpPr>
          <p:nvPr/>
        </p:nvSpPr>
        <p:spPr>
          <a:xfrm>
            <a:off x="905107" y="3063939"/>
            <a:ext cx="1899201" cy="938440"/>
          </a:xfrm>
          <a:prstGeom prst="rect">
            <a:avLst/>
          </a:prstGeom>
        </p:spPr>
        <p:txBody>
          <a:bodyPr vert="horz" lIns="91440" tIns="45720" rIns="91440" bIns="45720" rtlCol="0">
            <a:normAutofit fontScale="8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GB">
                <a:solidFill>
                  <a:schemeClr val="bg1"/>
                </a:solidFill>
              </a:rPr>
              <a:t>Total FTE at end of quarter</a:t>
            </a:r>
          </a:p>
        </p:txBody>
      </p:sp>
      <p:sp>
        <p:nvSpPr>
          <p:cNvPr id="6" name="Content Placeholder 2">
            <a:extLst>
              <a:ext uri="{FF2B5EF4-FFF2-40B4-BE49-F238E27FC236}">
                <a16:creationId xmlns:a16="http://schemas.microsoft.com/office/drawing/2014/main" id="{44147360-7089-4C48-AF29-0E4E82C9D855}"/>
              </a:ext>
            </a:extLst>
          </p:cNvPr>
          <p:cNvSpPr txBox="1">
            <a:spLocks/>
          </p:cNvSpPr>
          <p:nvPr/>
        </p:nvSpPr>
        <p:spPr>
          <a:xfrm>
            <a:off x="4752665" y="4909174"/>
            <a:ext cx="2902736" cy="3062109"/>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2400">
                <a:solidFill>
                  <a:schemeClr val="bg1"/>
                </a:solidFill>
              </a:rPr>
              <a:t>Average number of sick days per FTE</a:t>
            </a:r>
          </a:p>
          <a:p>
            <a:pPr marL="0" indent="0" algn="ctr">
              <a:buNone/>
            </a:pPr>
            <a:r>
              <a:rPr lang="en-GB" sz="1200">
                <a:solidFill>
                  <a:schemeClr val="bg1"/>
                </a:solidFill>
                <a:ea typeface="+mn-lt"/>
                <a:cs typeface="+mn-lt"/>
              </a:rPr>
              <a:t>Public sector average: 2.2 days</a:t>
            </a:r>
            <a:br>
              <a:rPr lang="en-GB" sz="1200">
                <a:solidFill>
                  <a:schemeClr val="bg1"/>
                </a:solidFill>
                <a:ea typeface="+mn-lt"/>
                <a:cs typeface="+mn-lt"/>
              </a:rPr>
            </a:br>
            <a:r>
              <a:rPr lang="en-GB" sz="1200">
                <a:solidFill>
                  <a:schemeClr val="bg1"/>
                </a:solidFill>
                <a:ea typeface="+mn-lt"/>
                <a:cs typeface="+mn-lt"/>
              </a:rPr>
              <a:t>Private sector average: 1.8 days</a:t>
            </a:r>
            <a:endParaRPr lang="en-GB" sz="1200">
              <a:solidFill>
                <a:schemeClr val="bg1"/>
              </a:solidFill>
              <a:cs typeface="Calibri"/>
            </a:endParaRPr>
          </a:p>
          <a:p>
            <a:pPr marL="0" indent="0" algn="ctr">
              <a:buNone/>
            </a:pPr>
            <a:endParaRPr lang="en-GB" sz="2400">
              <a:solidFill>
                <a:schemeClr val="bg1"/>
              </a:solidFill>
              <a:cs typeface="Calibri"/>
            </a:endParaRPr>
          </a:p>
        </p:txBody>
      </p:sp>
      <p:sp>
        <p:nvSpPr>
          <p:cNvPr id="9" name="Content Placeholder 2">
            <a:extLst>
              <a:ext uri="{FF2B5EF4-FFF2-40B4-BE49-F238E27FC236}">
                <a16:creationId xmlns:a16="http://schemas.microsoft.com/office/drawing/2014/main" id="{7105E619-B6AE-4729-A1BD-416EE57AD119}"/>
              </a:ext>
            </a:extLst>
          </p:cNvPr>
          <p:cNvSpPr txBox="1">
            <a:spLocks/>
          </p:cNvSpPr>
          <p:nvPr/>
        </p:nvSpPr>
        <p:spPr>
          <a:xfrm>
            <a:off x="6387469" y="3026978"/>
            <a:ext cx="2016576" cy="166732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GB" sz="2400">
                <a:solidFill>
                  <a:schemeClr val="bg1"/>
                </a:solidFill>
              </a:rPr>
              <a:t>Number of leavers</a:t>
            </a:r>
          </a:p>
        </p:txBody>
      </p:sp>
      <p:sp>
        <p:nvSpPr>
          <p:cNvPr id="10" name="Content Placeholder 2">
            <a:extLst>
              <a:ext uri="{FF2B5EF4-FFF2-40B4-BE49-F238E27FC236}">
                <a16:creationId xmlns:a16="http://schemas.microsoft.com/office/drawing/2014/main" id="{B048FCCB-9494-44C0-BCAE-5B112B4E0F91}"/>
              </a:ext>
            </a:extLst>
          </p:cNvPr>
          <p:cNvSpPr txBox="1">
            <a:spLocks/>
          </p:cNvSpPr>
          <p:nvPr/>
        </p:nvSpPr>
        <p:spPr>
          <a:xfrm>
            <a:off x="9331222" y="3075536"/>
            <a:ext cx="1703605" cy="166732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GB" sz="2400">
                <a:solidFill>
                  <a:schemeClr val="bg1"/>
                </a:solidFill>
              </a:rPr>
              <a:t>Turnover rate</a:t>
            </a:r>
          </a:p>
        </p:txBody>
      </p:sp>
      <p:pic>
        <p:nvPicPr>
          <p:cNvPr id="13" name="Graphic 12" descr="Handshake">
            <a:extLst>
              <a:ext uri="{FF2B5EF4-FFF2-40B4-BE49-F238E27FC236}">
                <a16:creationId xmlns:a16="http://schemas.microsoft.com/office/drawing/2014/main" id="{1E2478C7-736D-4925-8482-AB13249A559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958889" y="2249283"/>
            <a:ext cx="914400" cy="914400"/>
          </a:xfrm>
          <a:prstGeom prst="rect">
            <a:avLst/>
          </a:prstGeom>
        </p:spPr>
      </p:pic>
      <p:pic>
        <p:nvPicPr>
          <p:cNvPr id="15" name="Graphic 14" descr="Questions">
            <a:extLst>
              <a:ext uri="{FF2B5EF4-FFF2-40B4-BE49-F238E27FC236}">
                <a16:creationId xmlns:a16="http://schemas.microsoft.com/office/drawing/2014/main" id="{45DB5EF4-F538-4224-A194-A4FA2EA6C560}"/>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726414" y="2258237"/>
            <a:ext cx="768741" cy="768741"/>
          </a:xfrm>
          <a:prstGeom prst="rect">
            <a:avLst/>
          </a:prstGeom>
        </p:spPr>
      </p:pic>
      <p:pic>
        <p:nvPicPr>
          <p:cNvPr id="19" name="Graphic 18" descr="Employee badge">
            <a:extLst>
              <a:ext uri="{FF2B5EF4-FFF2-40B4-BE49-F238E27FC236}">
                <a16:creationId xmlns:a16="http://schemas.microsoft.com/office/drawing/2014/main" id="{DFAFF069-E47D-436C-B5AD-BB94B0B3B3DE}"/>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962731" y="2149594"/>
            <a:ext cx="914400" cy="914400"/>
          </a:xfrm>
          <a:prstGeom prst="rect">
            <a:avLst/>
          </a:prstGeom>
        </p:spPr>
      </p:pic>
      <p:pic>
        <p:nvPicPr>
          <p:cNvPr id="21" name="Graphic 20" descr="Monthly calendar">
            <a:extLst>
              <a:ext uri="{FF2B5EF4-FFF2-40B4-BE49-F238E27FC236}">
                <a16:creationId xmlns:a16="http://schemas.microsoft.com/office/drawing/2014/main" id="{9F2CC7A7-5048-4C0A-828B-8B3327AB03BA}"/>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5247763" y="4079435"/>
            <a:ext cx="914400" cy="914400"/>
          </a:xfrm>
          <a:prstGeom prst="rect">
            <a:avLst/>
          </a:prstGeom>
        </p:spPr>
      </p:pic>
      <p:sp>
        <p:nvSpPr>
          <p:cNvPr id="22" name="Content Placeholder 2">
            <a:extLst>
              <a:ext uri="{FF2B5EF4-FFF2-40B4-BE49-F238E27FC236}">
                <a16:creationId xmlns:a16="http://schemas.microsoft.com/office/drawing/2014/main" id="{AA8FF3AF-6341-4A0E-ABB4-849C84411D4D}"/>
              </a:ext>
            </a:extLst>
          </p:cNvPr>
          <p:cNvSpPr txBox="1">
            <a:spLocks/>
          </p:cNvSpPr>
          <p:nvPr/>
        </p:nvSpPr>
        <p:spPr>
          <a:xfrm>
            <a:off x="5569162" y="4305820"/>
            <a:ext cx="2016576" cy="752136"/>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4000" dirty="0">
                <a:solidFill>
                  <a:schemeClr val="accent6"/>
                </a:solidFill>
              </a:rPr>
              <a:t>1.8</a:t>
            </a:r>
            <a:endParaRPr lang="en-US" dirty="0"/>
          </a:p>
        </p:txBody>
      </p:sp>
      <p:sp>
        <p:nvSpPr>
          <p:cNvPr id="23" name="Content Placeholder 2">
            <a:extLst>
              <a:ext uri="{FF2B5EF4-FFF2-40B4-BE49-F238E27FC236}">
                <a16:creationId xmlns:a16="http://schemas.microsoft.com/office/drawing/2014/main" id="{7DBB01D4-15C5-4558-A471-CDD308A03820}"/>
              </a:ext>
            </a:extLst>
          </p:cNvPr>
          <p:cNvSpPr txBox="1">
            <a:spLocks/>
          </p:cNvSpPr>
          <p:nvPr/>
        </p:nvSpPr>
        <p:spPr>
          <a:xfrm>
            <a:off x="1304552" y="2391068"/>
            <a:ext cx="2016576" cy="752136"/>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4000" dirty="0">
                <a:solidFill>
                  <a:schemeClr val="bg1"/>
                </a:solidFill>
              </a:rPr>
              <a:t>233</a:t>
            </a:r>
            <a:endParaRPr lang="en-US" dirty="0">
              <a:solidFill>
                <a:schemeClr val="bg1"/>
              </a:solidFill>
            </a:endParaRPr>
          </a:p>
        </p:txBody>
      </p:sp>
      <p:pic>
        <p:nvPicPr>
          <p:cNvPr id="24" name="Grafik 41" descr="Users">
            <a:extLst>
              <a:ext uri="{FF2B5EF4-FFF2-40B4-BE49-F238E27FC236}">
                <a16:creationId xmlns:a16="http://schemas.microsoft.com/office/drawing/2014/main" id="{58290931-489B-446A-87C1-3BAA08EABF7D}"/>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9283161" y="2228804"/>
            <a:ext cx="914400" cy="914400"/>
          </a:xfrm>
          <a:prstGeom prst="rect">
            <a:avLst/>
          </a:prstGeom>
        </p:spPr>
      </p:pic>
      <p:sp>
        <p:nvSpPr>
          <p:cNvPr id="25" name="Content Placeholder 2">
            <a:extLst>
              <a:ext uri="{FF2B5EF4-FFF2-40B4-BE49-F238E27FC236}">
                <a16:creationId xmlns:a16="http://schemas.microsoft.com/office/drawing/2014/main" id="{FC11E5CD-9BAF-4C69-B5F8-3273CCAE7304}"/>
              </a:ext>
            </a:extLst>
          </p:cNvPr>
          <p:cNvSpPr txBox="1">
            <a:spLocks/>
          </p:cNvSpPr>
          <p:nvPr/>
        </p:nvSpPr>
        <p:spPr>
          <a:xfrm>
            <a:off x="4097541" y="2443608"/>
            <a:ext cx="2016576" cy="752136"/>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4000" dirty="0">
                <a:solidFill>
                  <a:schemeClr val="bg1"/>
                </a:solidFill>
              </a:rPr>
              <a:t>7</a:t>
            </a:r>
          </a:p>
        </p:txBody>
      </p:sp>
      <p:sp>
        <p:nvSpPr>
          <p:cNvPr id="26" name="Content Placeholder 2">
            <a:extLst>
              <a:ext uri="{FF2B5EF4-FFF2-40B4-BE49-F238E27FC236}">
                <a16:creationId xmlns:a16="http://schemas.microsoft.com/office/drawing/2014/main" id="{8ECA92C0-757E-4428-8EDF-E13D326DE028}"/>
              </a:ext>
            </a:extLst>
          </p:cNvPr>
          <p:cNvSpPr txBox="1">
            <a:spLocks/>
          </p:cNvSpPr>
          <p:nvPr/>
        </p:nvSpPr>
        <p:spPr>
          <a:xfrm>
            <a:off x="6726414" y="2467672"/>
            <a:ext cx="2016576" cy="752136"/>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4000" dirty="0">
                <a:solidFill>
                  <a:schemeClr val="bg1"/>
                </a:solidFill>
              </a:rPr>
              <a:t>9</a:t>
            </a:r>
          </a:p>
        </p:txBody>
      </p:sp>
      <p:sp>
        <p:nvSpPr>
          <p:cNvPr id="27" name="Content Placeholder 2">
            <a:extLst>
              <a:ext uri="{FF2B5EF4-FFF2-40B4-BE49-F238E27FC236}">
                <a16:creationId xmlns:a16="http://schemas.microsoft.com/office/drawing/2014/main" id="{C1EB168F-2BD8-4955-9ADC-81CD437B618D}"/>
              </a:ext>
            </a:extLst>
          </p:cNvPr>
          <p:cNvSpPr txBox="1">
            <a:spLocks/>
          </p:cNvSpPr>
          <p:nvPr/>
        </p:nvSpPr>
        <p:spPr>
          <a:xfrm>
            <a:off x="9777505" y="2467672"/>
            <a:ext cx="2016576" cy="752136"/>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4000" dirty="0">
                <a:solidFill>
                  <a:schemeClr val="bg1"/>
                </a:solidFill>
              </a:rPr>
              <a:t>3.8%</a:t>
            </a:r>
          </a:p>
        </p:txBody>
      </p:sp>
      <p:sp>
        <p:nvSpPr>
          <p:cNvPr id="30" name="Speech Bubble: Rectangle with Corners Rounded 29">
            <a:extLst>
              <a:ext uri="{FF2B5EF4-FFF2-40B4-BE49-F238E27FC236}">
                <a16:creationId xmlns:a16="http://schemas.microsoft.com/office/drawing/2014/main" id="{A1C23344-09DD-4601-A8E9-D3EBE7F6C4DA}"/>
              </a:ext>
            </a:extLst>
          </p:cNvPr>
          <p:cNvSpPr/>
          <p:nvPr/>
        </p:nvSpPr>
        <p:spPr>
          <a:xfrm>
            <a:off x="3374235" y="4255897"/>
            <a:ext cx="1451878" cy="839885"/>
          </a:xfrm>
          <a:prstGeom prst="wedgeRoundRectCallout">
            <a:avLst>
              <a:gd name="adj1" fmla="val 94919"/>
              <a:gd name="adj2" fmla="val 4077"/>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1100" dirty="0"/>
              <a:t>Reported sickness levels remain below the national average for the public sector</a:t>
            </a:r>
            <a:endParaRPr lang="en-GB" sz="1100" dirty="0">
              <a:cs typeface="Calibri"/>
            </a:endParaRPr>
          </a:p>
        </p:txBody>
      </p:sp>
      <p:sp>
        <p:nvSpPr>
          <p:cNvPr id="20" name="Arrow: Down 19">
            <a:extLst>
              <a:ext uri="{FF2B5EF4-FFF2-40B4-BE49-F238E27FC236}">
                <a16:creationId xmlns:a16="http://schemas.microsoft.com/office/drawing/2014/main" id="{6D25EED5-1570-4CFE-8B08-7DCBEF435533}"/>
              </a:ext>
            </a:extLst>
          </p:cNvPr>
          <p:cNvSpPr/>
          <p:nvPr/>
        </p:nvSpPr>
        <p:spPr>
          <a:xfrm rot="10800000">
            <a:off x="6978303" y="4498650"/>
            <a:ext cx="132481" cy="245550"/>
          </a:xfrm>
          <a:prstGeom prst="down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1075465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192F9A-1215-4F90-A4F0-AD9FF2A79E30}"/>
              </a:ext>
            </a:extLst>
          </p:cNvPr>
          <p:cNvSpPr>
            <a:spLocks noGrp="1"/>
          </p:cNvSpPr>
          <p:nvPr>
            <p:ph type="title"/>
          </p:nvPr>
        </p:nvSpPr>
        <p:spPr/>
        <p:txBody>
          <a:bodyPr/>
          <a:lstStyle/>
          <a:p>
            <a:pPr algn="ctr"/>
            <a:r>
              <a:rPr lang="en-GB">
                <a:solidFill>
                  <a:schemeClr val="bg1"/>
                </a:solidFill>
              </a:rPr>
              <a:t>Finance – revenue budget outturn in Q3</a:t>
            </a:r>
          </a:p>
        </p:txBody>
      </p:sp>
      <p:graphicFrame>
        <p:nvGraphicFramePr>
          <p:cNvPr id="4" name="Content Placeholder 3">
            <a:extLst>
              <a:ext uri="{FF2B5EF4-FFF2-40B4-BE49-F238E27FC236}">
                <a16:creationId xmlns:a16="http://schemas.microsoft.com/office/drawing/2014/main" id="{E798217F-1EAB-4C29-8131-2381FBDB4E8E}"/>
              </a:ext>
            </a:extLst>
          </p:cNvPr>
          <p:cNvGraphicFramePr>
            <a:graphicFrameLocks noGrp="1"/>
          </p:cNvGraphicFramePr>
          <p:nvPr>
            <p:ph idx="1"/>
            <p:extLst>
              <p:ext uri="{D42A27DB-BD31-4B8C-83A1-F6EECF244321}">
                <p14:modId xmlns:p14="http://schemas.microsoft.com/office/powerpoint/2010/main" val="318963013"/>
              </p:ext>
            </p:extLst>
          </p:nvPr>
        </p:nvGraphicFramePr>
        <p:xfrm>
          <a:off x="1479550" y="1690688"/>
          <a:ext cx="9232900" cy="4104424"/>
        </p:xfrm>
        <a:graphic>
          <a:graphicData uri="http://schemas.openxmlformats.org/drawingml/2006/table">
            <a:tbl>
              <a:tblPr>
                <a:tableStyleId>{3B4B98B0-60AC-42C2-AFA5-B58CD77FA1E5}</a:tableStyleId>
              </a:tblPr>
              <a:tblGrid>
                <a:gridCol w="4330812">
                  <a:extLst>
                    <a:ext uri="{9D8B030D-6E8A-4147-A177-3AD203B41FA5}">
                      <a16:colId xmlns:a16="http://schemas.microsoft.com/office/drawing/2014/main" val="1330644287"/>
                    </a:ext>
                  </a:extLst>
                </a:gridCol>
                <a:gridCol w="1746470">
                  <a:extLst>
                    <a:ext uri="{9D8B030D-6E8A-4147-A177-3AD203B41FA5}">
                      <a16:colId xmlns:a16="http://schemas.microsoft.com/office/drawing/2014/main" val="2974833510"/>
                    </a:ext>
                  </a:extLst>
                </a:gridCol>
                <a:gridCol w="1719268">
                  <a:extLst>
                    <a:ext uri="{9D8B030D-6E8A-4147-A177-3AD203B41FA5}">
                      <a16:colId xmlns:a16="http://schemas.microsoft.com/office/drawing/2014/main" val="717492594"/>
                    </a:ext>
                  </a:extLst>
                </a:gridCol>
                <a:gridCol w="1436350">
                  <a:extLst>
                    <a:ext uri="{9D8B030D-6E8A-4147-A177-3AD203B41FA5}">
                      <a16:colId xmlns:a16="http://schemas.microsoft.com/office/drawing/2014/main" val="681710993"/>
                    </a:ext>
                  </a:extLst>
                </a:gridCol>
              </a:tblGrid>
              <a:tr h="804239">
                <a:tc>
                  <a:txBody>
                    <a:bodyPr/>
                    <a:lstStyle/>
                    <a:p>
                      <a:pPr algn="ctr" fontAlgn="b"/>
                      <a:r>
                        <a:rPr lang="en-GB" sz="2000" u="none" strike="noStrike">
                          <a:effectLst/>
                        </a:rPr>
                        <a:t> </a:t>
                      </a:r>
                      <a:endParaRPr lang="en-GB" sz="2000" b="1" i="0" u="none" strike="noStrike">
                        <a:solidFill>
                          <a:srgbClr val="000000"/>
                        </a:solidFill>
                        <a:effectLst/>
                        <a:latin typeface="Arial" panose="020B0604020202020204" pitchFamily="34" charset="0"/>
                      </a:endParaRPr>
                    </a:p>
                  </a:txBody>
                  <a:tcPr marL="9525" marR="9525" marT="9525" marB="0" anchor="b"/>
                </a:tc>
                <a:tc>
                  <a:txBody>
                    <a:bodyPr/>
                    <a:lstStyle/>
                    <a:p>
                      <a:pPr algn="ctr" fontAlgn="b"/>
                      <a:r>
                        <a:rPr lang="en-GB" sz="2000" b="1" u="none" strike="noStrike">
                          <a:solidFill>
                            <a:schemeClr val="bg1">
                              <a:lumMod val="50000"/>
                              <a:lumOff val="50000"/>
                            </a:schemeClr>
                          </a:solidFill>
                          <a:effectLst/>
                        </a:rPr>
                        <a:t>Full Year Budget</a:t>
                      </a:r>
                      <a:endParaRPr lang="en-GB" sz="2000" b="1" i="0" u="none" strike="noStrike">
                        <a:solidFill>
                          <a:schemeClr val="bg1">
                            <a:lumMod val="50000"/>
                            <a:lumOff val="50000"/>
                          </a:schemeClr>
                        </a:solidFill>
                        <a:effectLst/>
                        <a:latin typeface="Arial" panose="020B0604020202020204" pitchFamily="34" charset="0"/>
                      </a:endParaRPr>
                    </a:p>
                  </a:txBody>
                  <a:tcPr marL="9525" marR="9525" marT="9525" marB="0" anchor="b"/>
                </a:tc>
                <a:tc>
                  <a:txBody>
                    <a:bodyPr/>
                    <a:lstStyle/>
                    <a:p>
                      <a:pPr algn="ctr" fontAlgn="b"/>
                      <a:r>
                        <a:rPr lang="en-GB" sz="2000" b="1" u="none" strike="noStrike">
                          <a:solidFill>
                            <a:schemeClr val="bg1">
                              <a:lumMod val="50000"/>
                              <a:lumOff val="50000"/>
                            </a:schemeClr>
                          </a:solidFill>
                          <a:effectLst/>
                        </a:rPr>
                        <a:t>Q3 Year End Forecast</a:t>
                      </a:r>
                      <a:endParaRPr lang="en-GB" sz="2000" b="1" i="0" u="none" strike="noStrike">
                        <a:solidFill>
                          <a:schemeClr val="bg1">
                            <a:lumMod val="50000"/>
                            <a:lumOff val="50000"/>
                          </a:schemeClr>
                        </a:solidFill>
                        <a:effectLst/>
                        <a:latin typeface="Arial" panose="020B0604020202020204" pitchFamily="34" charset="0"/>
                      </a:endParaRPr>
                    </a:p>
                  </a:txBody>
                  <a:tcPr marL="9525" marR="9525" marT="9525" marB="0" anchor="b"/>
                </a:tc>
                <a:tc>
                  <a:txBody>
                    <a:bodyPr/>
                    <a:lstStyle/>
                    <a:p>
                      <a:pPr algn="ctr" fontAlgn="b"/>
                      <a:r>
                        <a:rPr lang="en-GB" sz="2000" b="1" u="none" strike="noStrike">
                          <a:solidFill>
                            <a:schemeClr val="bg1">
                              <a:lumMod val="50000"/>
                              <a:lumOff val="50000"/>
                            </a:schemeClr>
                          </a:solidFill>
                          <a:effectLst/>
                        </a:rPr>
                        <a:t>Q3 Variation to Budget</a:t>
                      </a:r>
                      <a:endParaRPr lang="en-GB" sz="2000" b="1" i="0" u="none" strike="noStrike">
                        <a:solidFill>
                          <a:schemeClr val="bg1">
                            <a:lumMod val="50000"/>
                            <a:lumOff val="50000"/>
                          </a:schemeClr>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479909100"/>
                  </a:ext>
                </a:extLst>
              </a:tr>
              <a:tr h="402120">
                <a:tc>
                  <a:txBody>
                    <a:bodyPr/>
                    <a:lstStyle/>
                    <a:p>
                      <a:pPr algn="r" fontAlgn="b"/>
                      <a:r>
                        <a:rPr lang="en-GB" sz="2000" u="none" strike="noStrike">
                          <a:effectLst/>
                        </a:rPr>
                        <a:t> </a:t>
                      </a:r>
                      <a:endParaRPr lang="en-GB" sz="2000" b="0" i="0" u="none" strike="noStrike">
                        <a:solidFill>
                          <a:srgbClr val="000000"/>
                        </a:solidFill>
                        <a:effectLst/>
                        <a:latin typeface="Arial" panose="020B0604020202020204" pitchFamily="34" charset="0"/>
                      </a:endParaRPr>
                    </a:p>
                  </a:txBody>
                  <a:tcPr marL="9525" marR="9525" marT="9525" marB="0" anchor="b"/>
                </a:tc>
                <a:tc>
                  <a:txBody>
                    <a:bodyPr/>
                    <a:lstStyle/>
                    <a:p>
                      <a:pPr algn="ctr" fontAlgn="b"/>
                      <a:r>
                        <a:rPr lang="en-GB" sz="2000" b="1" u="none" strike="noStrike">
                          <a:solidFill>
                            <a:schemeClr val="bg1">
                              <a:lumMod val="50000"/>
                              <a:lumOff val="50000"/>
                            </a:schemeClr>
                          </a:solidFill>
                          <a:effectLst/>
                        </a:rPr>
                        <a:t>£'000</a:t>
                      </a:r>
                      <a:endParaRPr lang="en-GB" sz="2000" b="1" i="0" u="none" strike="noStrike">
                        <a:solidFill>
                          <a:schemeClr val="bg1">
                            <a:lumMod val="50000"/>
                            <a:lumOff val="50000"/>
                          </a:schemeClr>
                        </a:solidFill>
                        <a:effectLst/>
                        <a:latin typeface="Arial" panose="020B0604020202020204" pitchFamily="34" charset="0"/>
                      </a:endParaRPr>
                    </a:p>
                  </a:txBody>
                  <a:tcPr marL="9525" marR="9525" marT="9525" marB="0" anchor="b"/>
                </a:tc>
                <a:tc>
                  <a:txBody>
                    <a:bodyPr/>
                    <a:lstStyle/>
                    <a:p>
                      <a:pPr algn="ctr" fontAlgn="b"/>
                      <a:r>
                        <a:rPr lang="en-GB" sz="2000" b="1" u="none" strike="noStrike">
                          <a:solidFill>
                            <a:schemeClr val="bg1">
                              <a:lumMod val="50000"/>
                              <a:lumOff val="50000"/>
                            </a:schemeClr>
                          </a:solidFill>
                          <a:effectLst/>
                        </a:rPr>
                        <a:t>£'000</a:t>
                      </a:r>
                      <a:endParaRPr lang="en-GB" sz="2000" b="1" i="0" u="none" strike="noStrike">
                        <a:solidFill>
                          <a:schemeClr val="bg1">
                            <a:lumMod val="50000"/>
                            <a:lumOff val="50000"/>
                          </a:schemeClr>
                        </a:solidFill>
                        <a:effectLst/>
                        <a:latin typeface="Arial" panose="020B0604020202020204" pitchFamily="34" charset="0"/>
                      </a:endParaRPr>
                    </a:p>
                  </a:txBody>
                  <a:tcPr marL="9525" marR="9525" marT="9525" marB="0" anchor="b"/>
                </a:tc>
                <a:tc>
                  <a:txBody>
                    <a:bodyPr/>
                    <a:lstStyle/>
                    <a:p>
                      <a:pPr algn="ctr" fontAlgn="b"/>
                      <a:r>
                        <a:rPr lang="en-GB" sz="2000" b="1" u="none" strike="noStrike">
                          <a:solidFill>
                            <a:schemeClr val="bg1">
                              <a:lumMod val="50000"/>
                              <a:lumOff val="50000"/>
                            </a:schemeClr>
                          </a:solidFill>
                          <a:effectLst/>
                        </a:rPr>
                        <a:t>£'000</a:t>
                      </a:r>
                      <a:endParaRPr lang="en-GB" sz="2000" b="1" i="0" u="none" strike="noStrike">
                        <a:solidFill>
                          <a:schemeClr val="bg1">
                            <a:lumMod val="50000"/>
                            <a:lumOff val="50000"/>
                          </a:schemeClr>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4139043174"/>
                  </a:ext>
                </a:extLst>
              </a:tr>
              <a:tr h="402120">
                <a:tc>
                  <a:txBody>
                    <a:bodyPr/>
                    <a:lstStyle/>
                    <a:p>
                      <a:pPr algn="r" fontAlgn="b"/>
                      <a:endParaRPr lang="en-GB" sz="2000" b="0" i="0" u="none" strike="noStrike" dirty="0">
                        <a:solidFill>
                          <a:srgbClr val="000000"/>
                        </a:solidFill>
                        <a:effectLst/>
                        <a:latin typeface="Arial" panose="020B0604020202020204" pitchFamily="34" charset="0"/>
                      </a:endParaRPr>
                    </a:p>
                  </a:txBody>
                  <a:tcPr marL="9525" marR="9525" marT="9525" marB="0" anchor="b"/>
                </a:tc>
                <a:tc>
                  <a:txBody>
                    <a:bodyPr/>
                    <a:lstStyle/>
                    <a:p>
                      <a:pPr algn="ctr" fontAlgn="b"/>
                      <a:endParaRPr lang="en-GB" sz="2000" b="1" i="0" u="none" strike="noStrike">
                        <a:solidFill>
                          <a:srgbClr val="000000"/>
                        </a:solidFill>
                        <a:effectLst/>
                        <a:latin typeface="Arial" panose="020B0604020202020204" pitchFamily="34" charset="0"/>
                      </a:endParaRPr>
                    </a:p>
                  </a:txBody>
                  <a:tcPr marL="9525" marR="9525" marT="9525" marB="0" anchor="b"/>
                </a:tc>
                <a:tc>
                  <a:txBody>
                    <a:bodyPr/>
                    <a:lstStyle/>
                    <a:p>
                      <a:pPr algn="ctr" fontAlgn="b"/>
                      <a:endParaRPr lang="en-GB" sz="2000" b="1" i="0" u="none" strike="noStrike">
                        <a:solidFill>
                          <a:srgbClr val="000000"/>
                        </a:solidFill>
                        <a:effectLst/>
                        <a:latin typeface="Arial" panose="020B0604020202020204" pitchFamily="34" charset="0"/>
                      </a:endParaRPr>
                    </a:p>
                  </a:txBody>
                  <a:tcPr marL="9525" marR="9525" marT="9525" marB="0" anchor="b"/>
                </a:tc>
                <a:tc>
                  <a:txBody>
                    <a:bodyPr/>
                    <a:lstStyle/>
                    <a:p>
                      <a:pPr algn="ctr" fontAlgn="b"/>
                      <a:endParaRPr lang="en-GB" sz="2000" b="1" i="0" u="none" strike="noStrike">
                        <a:solidFill>
                          <a:srgbClr val="000000"/>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1591326913"/>
                  </a:ext>
                </a:extLst>
              </a:tr>
              <a:tr h="402120">
                <a:tc>
                  <a:txBody>
                    <a:bodyPr/>
                    <a:lstStyle/>
                    <a:p>
                      <a:pPr algn="l" fontAlgn="b"/>
                      <a:endParaRPr lang="en-GB" sz="2000" b="1" i="0" u="none" strike="noStrike">
                        <a:solidFill>
                          <a:srgbClr val="000000"/>
                        </a:solidFill>
                        <a:effectLst/>
                        <a:latin typeface="Arial" panose="020B0604020202020204" pitchFamily="34" charset="0"/>
                      </a:endParaRPr>
                    </a:p>
                  </a:txBody>
                  <a:tcPr marL="9525" marR="9525" marT="9525" marB="0" anchor="b"/>
                </a:tc>
                <a:tc>
                  <a:txBody>
                    <a:bodyPr/>
                    <a:lstStyle/>
                    <a:p>
                      <a:pPr algn="ctr" fontAlgn="b"/>
                      <a:endParaRPr lang="en-GB" sz="2000" b="1" i="0" u="none" strike="noStrike">
                        <a:solidFill>
                          <a:srgbClr val="000000"/>
                        </a:solidFill>
                        <a:effectLst/>
                        <a:latin typeface="Arial" panose="020B0604020202020204" pitchFamily="34" charset="0"/>
                      </a:endParaRPr>
                    </a:p>
                  </a:txBody>
                  <a:tcPr marL="9525" marR="9525" marT="9525" marB="0" anchor="b"/>
                </a:tc>
                <a:tc>
                  <a:txBody>
                    <a:bodyPr/>
                    <a:lstStyle/>
                    <a:p>
                      <a:pPr algn="ctr" fontAlgn="b"/>
                      <a:endParaRPr lang="en-GB" sz="2000" b="1" i="0" u="none" strike="noStrike">
                        <a:solidFill>
                          <a:srgbClr val="000000"/>
                        </a:solidFill>
                        <a:effectLst/>
                        <a:latin typeface="Arial" panose="020B0604020202020204" pitchFamily="34" charset="0"/>
                      </a:endParaRPr>
                    </a:p>
                  </a:txBody>
                  <a:tcPr marL="9525" marR="9525" marT="9525" marB="0" anchor="b"/>
                </a:tc>
                <a:tc>
                  <a:txBody>
                    <a:bodyPr/>
                    <a:lstStyle/>
                    <a:p>
                      <a:pPr algn="ctr" fontAlgn="b"/>
                      <a:endParaRPr lang="en-GB" sz="2000" b="1" i="0" u="none" strike="noStrike">
                        <a:solidFill>
                          <a:srgbClr val="000000"/>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889005381"/>
                  </a:ext>
                </a:extLst>
              </a:tr>
              <a:tr h="402120">
                <a:tc>
                  <a:txBody>
                    <a:bodyPr/>
                    <a:lstStyle/>
                    <a:p>
                      <a:pPr algn="l" fontAlgn="b"/>
                      <a:r>
                        <a:rPr lang="en-GB" sz="2000" b="1" u="none" strike="noStrike">
                          <a:solidFill>
                            <a:schemeClr val="bg1">
                              <a:lumMod val="50000"/>
                              <a:lumOff val="50000"/>
                            </a:schemeClr>
                          </a:solidFill>
                          <a:effectLst/>
                        </a:rPr>
                        <a:t>Net Cost of Services</a:t>
                      </a:r>
                      <a:endParaRPr lang="en-GB" sz="2000" b="1" i="0" u="none" strike="noStrike">
                        <a:solidFill>
                          <a:schemeClr val="bg1">
                            <a:lumMod val="50000"/>
                            <a:lumOff val="50000"/>
                          </a:schemeClr>
                        </a:solidFill>
                        <a:effectLst/>
                        <a:latin typeface="Arial" panose="020B0604020202020204" pitchFamily="34" charset="0"/>
                      </a:endParaRPr>
                    </a:p>
                  </a:txBody>
                  <a:tcPr marL="9525" marR="9525" marT="9525" marB="0" anchor="b"/>
                </a:tc>
                <a:tc>
                  <a:txBody>
                    <a:bodyPr/>
                    <a:lstStyle/>
                    <a:p>
                      <a:pPr algn="ctr" fontAlgn="b"/>
                      <a:r>
                        <a:rPr lang="en-GB" sz="2800" u="none" strike="noStrike" dirty="0">
                          <a:solidFill>
                            <a:schemeClr val="bg1"/>
                          </a:solidFill>
                          <a:effectLst/>
                        </a:rPr>
                        <a:t>13.593</a:t>
                      </a:r>
                      <a:endParaRPr lang="en-GB" sz="2800" b="1" i="0" u="none" strike="noStrike" dirty="0">
                        <a:solidFill>
                          <a:schemeClr val="bg1"/>
                        </a:solidFill>
                        <a:effectLst/>
                        <a:latin typeface="Arial" panose="020B0604020202020204" pitchFamily="34" charset="0"/>
                      </a:endParaRPr>
                    </a:p>
                  </a:txBody>
                  <a:tcPr marL="9525" marR="9525" marT="9525" marB="0" anchor="b"/>
                </a:tc>
                <a:tc>
                  <a:txBody>
                    <a:bodyPr/>
                    <a:lstStyle/>
                    <a:p>
                      <a:pPr algn="ctr" fontAlgn="b"/>
                      <a:r>
                        <a:rPr lang="en-GB" sz="2800" u="none" strike="noStrike" dirty="0">
                          <a:solidFill>
                            <a:schemeClr val="bg1"/>
                          </a:solidFill>
                          <a:effectLst/>
                        </a:rPr>
                        <a:t>13.804</a:t>
                      </a:r>
                    </a:p>
                  </a:txBody>
                  <a:tcPr marL="9525" marR="9525" marT="9525" marB="0" anchor="b"/>
                </a:tc>
                <a:tc>
                  <a:txBody>
                    <a:bodyPr/>
                    <a:lstStyle/>
                    <a:p>
                      <a:pPr algn="ctr" fontAlgn="b"/>
                      <a:r>
                        <a:rPr lang="en-GB" sz="2800" u="none" strike="noStrike" dirty="0">
                          <a:solidFill>
                            <a:schemeClr val="bg1"/>
                          </a:solidFill>
                          <a:effectLst/>
                        </a:rPr>
                        <a:t>0.211</a:t>
                      </a:r>
                    </a:p>
                  </a:txBody>
                  <a:tcPr marL="9525" marR="9525" marT="9525" marB="0" anchor="b"/>
                </a:tc>
                <a:extLst>
                  <a:ext uri="{0D108BD9-81ED-4DB2-BD59-A6C34878D82A}">
                    <a16:rowId xmlns:a16="http://schemas.microsoft.com/office/drawing/2014/main" val="2974692914"/>
                  </a:ext>
                </a:extLst>
              </a:tr>
              <a:tr h="785090">
                <a:tc>
                  <a:txBody>
                    <a:bodyPr/>
                    <a:lstStyle/>
                    <a:p>
                      <a:pPr algn="l" fontAlgn="b"/>
                      <a:r>
                        <a:rPr lang="en-GB" sz="2000" b="1" u="none" strike="noStrike">
                          <a:solidFill>
                            <a:schemeClr val="bg1">
                              <a:lumMod val="50000"/>
                              <a:lumOff val="50000"/>
                            </a:schemeClr>
                          </a:solidFill>
                          <a:effectLst/>
                        </a:rPr>
                        <a:t>Funding</a:t>
                      </a:r>
                      <a:endParaRPr lang="en-GB" sz="2000" b="1" i="0" u="none" strike="noStrike">
                        <a:solidFill>
                          <a:schemeClr val="bg1">
                            <a:lumMod val="50000"/>
                            <a:lumOff val="50000"/>
                          </a:schemeClr>
                        </a:solidFill>
                        <a:effectLst/>
                        <a:latin typeface="Arial" panose="020B0604020202020204" pitchFamily="34" charset="0"/>
                      </a:endParaRPr>
                    </a:p>
                  </a:txBody>
                  <a:tcPr marL="9525" marR="9525" marT="9525" marB="0" anchor="b"/>
                </a:tc>
                <a:tc>
                  <a:txBody>
                    <a:bodyPr/>
                    <a:lstStyle/>
                    <a:p>
                      <a:pPr algn="ctr" fontAlgn="b"/>
                      <a:r>
                        <a:rPr lang="en-GB" sz="2800" u="none" strike="noStrike" dirty="0">
                          <a:solidFill>
                            <a:schemeClr val="bg1"/>
                          </a:solidFill>
                          <a:effectLst/>
                        </a:rPr>
                        <a:t>(13.593)</a:t>
                      </a:r>
                      <a:endParaRPr lang="en-GB" sz="2800" b="1" i="0" u="none" strike="noStrike" dirty="0">
                        <a:solidFill>
                          <a:schemeClr val="bg1"/>
                        </a:solidFill>
                        <a:effectLst/>
                        <a:latin typeface="Arial" panose="020B0604020202020204" pitchFamily="34" charset="0"/>
                      </a:endParaRPr>
                    </a:p>
                  </a:txBody>
                  <a:tcPr marL="9525" marR="9525" marT="9525" marB="0" anchor="b"/>
                </a:tc>
                <a:tc>
                  <a:txBody>
                    <a:bodyPr/>
                    <a:lstStyle/>
                    <a:p>
                      <a:pPr algn="ctr" fontAlgn="b"/>
                      <a:r>
                        <a:rPr lang="en-GB" sz="2800" u="none" strike="noStrike" dirty="0">
                          <a:solidFill>
                            <a:schemeClr val="bg1"/>
                          </a:solidFill>
                          <a:effectLst/>
                        </a:rPr>
                        <a:t>(13.593)</a:t>
                      </a:r>
                      <a:endParaRPr lang="en-GB" sz="2800" b="1" i="0" u="none" strike="noStrike" dirty="0">
                        <a:solidFill>
                          <a:schemeClr val="bg1"/>
                        </a:solidFill>
                        <a:effectLst/>
                        <a:latin typeface="Arial" panose="020B0604020202020204" pitchFamily="34" charset="0"/>
                      </a:endParaRPr>
                    </a:p>
                  </a:txBody>
                  <a:tcPr marL="9525" marR="9525" marT="9525" marB="0" anchor="b"/>
                </a:tc>
                <a:tc>
                  <a:txBody>
                    <a:bodyPr/>
                    <a:lstStyle/>
                    <a:p>
                      <a:pPr algn="ctr" fontAlgn="b"/>
                      <a:r>
                        <a:rPr lang="en-GB" sz="2800" u="none" strike="noStrike">
                          <a:solidFill>
                            <a:schemeClr val="bg1"/>
                          </a:solidFill>
                          <a:effectLst/>
                        </a:rPr>
                        <a:t>0.000</a:t>
                      </a:r>
                      <a:endParaRPr lang="en-GB" sz="2800" b="1" i="0" u="none" strike="noStrike">
                        <a:solidFill>
                          <a:schemeClr val="bg1"/>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1290767799"/>
                  </a:ext>
                </a:extLst>
              </a:tr>
              <a:tr h="402120">
                <a:tc>
                  <a:txBody>
                    <a:bodyPr/>
                    <a:lstStyle/>
                    <a:p>
                      <a:pPr algn="l" fontAlgn="b"/>
                      <a:endParaRPr lang="en-GB" sz="2000" b="1" i="0" u="none" strike="noStrike">
                        <a:solidFill>
                          <a:schemeClr val="bg1">
                            <a:lumMod val="50000"/>
                            <a:lumOff val="50000"/>
                          </a:schemeClr>
                        </a:solidFill>
                        <a:effectLst/>
                        <a:latin typeface="Arial" panose="020B0604020202020204" pitchFamily="34" charset="0"/>
                      </a:endParaRPr>
                    </a:p>
                  </a:txBody>
                  <a:tcPr marL="9525" marR="9525" marT="9525" marB="0" anchor="b"/>
                </a:tc>
                <a:tc>
                  <a:txBody>
                    <a:bodyPr/>
                    <a:lstStyle/>
                    <a:p>
                      <a:pPr algn="ctr" fontAlgn="b"/>
                      <a:r>
                        <a:rPr lang="en-GB" sz="2800" u="none" strike="noStrike">
                          <a:solidFill>
                            <a:schemeClr val="bg1"/>
                          </a:solidFill>
                          <a:effectLst/>
                        </a:rPr>
                        <a:t> </a:t>
                      </a:r>
                      <a:endParaRPr lang="en-GB" sz="2800" b="1" i="0" u="none" strike="noStrike">
                        <a:solidFill>
                          <a:schemeClr val="bg1"/>
                        </a:solidFill>
                        <a:effectLst/>
                        <a:latin typeface="Arial" panose="020B0604020202020204" pitchFamily="34" charset="0"/>
                      </a:endParaRPr>
                    </a:p>
                  </a:txBody>
                  <a:tcPr marL="9525" marR="9525" marT="9525" marB="0" anchor="b"/>
                </a:tc>
                <a:tc>
                  <a:txBody>
                    <a:bodyPr/>
                    <a:lstStyle/>
                    <a:p>
                      <a:pPr algn="ctr" fontAlgn="b"/>
                      <a:r>
                        <a:rPr lang="en-GB" sz="2800" u="none" strike="noStrike" dirty="0">
                          <a:solidFill>
                            <a:schemeClr val="bg1"/>
                          </a:solidFill>
                          <a:effectLst/>
                        </a:rPr>
                        <a:t> </a:t>
                      </a:r>
                      <a:endParaRPr lang="en-GB" sz="2800" b="1" i="0" u="none" strike="noStrike" dirty="0">
                        <a:solidFill>
                          <a:schemeClr val="bg1"/>
                        </a:solidFill>
                        <a:effectLst/>
                        <a:latin typeface="Arial" panose="020B0604020202020204" pitchFamily="34" charset="0"/>
                      </a:endParaRPr>
                    </a:p>
                  </a:txBody>
                  <a:tcPr marL="9525" marR="9525" marT="9525" marB="0" anchor="b"/>
                </a:tc>
                <a:tc>
                  <a:txBody>
                    <a:bodyPr/>
                    <a:lstStyle/>
                    <a:p>
                      <a:pPr algn="ctr" fontAlgn="b"/>
                      <a:r>
                        <a:rPr lang="en-GB" sz="2800" u="none" strike="noStrike">
                          <a:solidFill>
                            <a:schemeClr val="bg1"/>
                          </a:solidFill>
                          <a:effectLst/>
                        </a:rPr>
                        <a:t> </a:t>
                      </a:r>
                      <a:endParaRPr lang="en-GB" sz="2800" b="1" i="0" u="none" strike="noStrike">
                        <a:solidFill>
                          <a:schemeClr val="bg1"/>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4040338794"/>
                  </a:ext>
                </a:extLst>
              </a:tr>
              <a:tr h="402120">
                <a:tc>
                  <a:txBody>
                    <a:bodyPr/>
                    <a:lstStyle/>
                    <a:p>
                      <a:pPr algn="l" fontAlgn="b"/>
                      <a:r>
                        <a:rPr lang="en-GB" sz="2000" b="1" u="none" strike="noStrike">
                          <a:solidFill>
                            <a:schemeClr val="bg1">
                              <a:lumMod val="50000"/>
                              <a:lumOff val="50000"/>
                            </a:schemeClr>
                          </a:solidFill>
                          <a:effectLst/>
                        </a:rPr>
                        <a:t>Net (Surplus) / Deficit</a:t>
                      </a:r>
                      <a:endParaRPr lang="en-GB" sz="2000" b="1" i="0" u="none" strike="noStrike">
                        <a:solidFill>
                          <a:schemeClr val="bg1">
                            <a:lumMod val="50000"/>
                            <a:lumOff val="50000"/>
                          </a:schemeClr>
                        </a:solidFill>
                        <a:effectLst/>
                        <a:latin typeface="Arial" panose="020B0604020202020204" pitchFamily="34" charset="0"/>
                      </a:endParaRPr>
                    </a:p>
                  </a:txBody>
                  <a:tcPr marL="9525" marR="9525" marT="9525" marB="0" anchor="b"/>
                </a:tc>
                <a:tc>
                  <a:txBody>
                    <a:bodyPr/>
                    <a:lstStyle/>
                    <a:p>
                      <a:pPr algn="ctr" fontAlgn="b"/>
                      <a:r>
                        <a:rPr lang="en-GB" sz="2800" u="none" strike="noStrike">
                          <a:solidFill>
                            <a:schemeClr val="bg1"/>
                          </a:solidFill>
                          <a:effectLst/>
                        </a:rPr>
                        <a:t>0</a:t>
                      </a:r>
                      <a:endParaRPr lang="en-GB" sz="2800" b="1" i="0" u="none" strike="noStrike">
                        <a:solidFill>
                          <a:schemeClr val="bg1"/>
                        </a:solidFill>
                        <a:effectLst/>
                        <a:latin typeface="Arial" panose="020B0604020202020204" pitchFamily="34" charset="0"/>
                      </a:endParaRPr>
                    </a:p>
                  </a:txBody>
                  <a:tcPr marL="9525" marR="9525" marT="9525" marB="0" anchor="b"/>
                </a:tc>
                <a:tc>
                  <a:txBody>
                    <a:bodyPr/>
                    <a:lstStyle/>
                    <a:p>
                      <a:pPr algn="ctr" fontAlgn="b"/>
                      <a:r>
                        <a:rPr lang="en-GB" sz="2800" u="none" strike="noStrike" dirty="0">
                          <a:solidFill>
                            <a:schemeClr val="bg1"/>
                          </a:solidFill>
                          <a:effectLst/>
                        </a:rPr>
                        <a:t>0.211</a:t>
                      </a:r>
                      <a:endParaRPr lang="en-GB" sz="2800" b="1" i="0" u="none" strike="noStrike" dirty="0">
                        <a:solidFill>
                          <a:schemeClr val="bg1"/>
                        </a:solidFill>
                        <a:effectLst/>
                        <a:latin typeface="Arial" panose="020B0604020202020204" pitchFamily="34" charset="0"/>
                      </a:endParaRPr>
                    </a:p>
                  </a:txBody>
                  <a:tcPr marL="9525" marR="9525" marT="9525" marB="0" anchor="b"/>
                </a:tc>
                <a:tc>
                  <a:txBody>
                    <a:bodyPr/>
                    <a:lstStyle/>
                    <a:p>
                      <a:pPr algn="ctr" fontAlgn="b"/>
                      <a:r>
                        <a:rPr lang="en-GB" sz="2800" u="none" strike="noStrike" dirty="0">
                          <a:solidFill>
                            <a:schemeClr val="bg1"/>
                          </a:solidFill>
                          <a:effectLst/>
                        </a:rPr>
                        <a:t>0.211</a:t>
                      </a:r>
                      <a:endParaRPr lang="en-GB" sz="2800" b="1" i="0" u="none" strike="noStrike" dirty="0">
                        <a:solidFill>
                          <a:schemeClr val="bg1"/>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1045241103"/>
                  </a:ext>
                </a:extLst>
              </a:tr>
            </a:tbl>
          </a:graphicData>
        </a:graphic>
      </p:graphicFrame>
    </p:spTree>
    <p:extLst>
      <p:ext uri="{BB962C8B-B14F-4D97-AF65-F5344CB8AC3E}">
        <p14:creationId xmlns:p14="http://schemas.microsoft.com/office/powerpoint/2010/main" val="32886849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5">
            <a:extLst>
              <a:ext uri="{FF2B5EF4-FFF2-40B4-BE49-F238E27FC236}">
                <a16:creationId xmlns:a16="http://schemas.microsoft.com/office/drawing/2014/main" id="{9C7CCEA0-2D0F-455F-83B1-8C1346D95752}"/>
              </a:ext>
            </a:extLst>
          </p:cNvPr>
          <p:cNvGraphicFramePr>
            <a:graphicFrameLocks noGrp="1"/>
          </p:cNvGraphicFramePr>
          <p:nvPr>
            <p:extLst>
              <p:ext uri="{D42A27DB-BD31-4B8C-83A1-F6EECF244321}">
                <p14:modId xmlns:p14="http://schemas.microsoft.com/office/powerpoint/2010/main" val="4197259631"/>
              </p:ext>
            </p:extLst>
          </p:nvPr>
        </p:nvGraphicFramePr>
        <p:xfrm>
          <a:off x="1141118" y="2164077"/>
          <a:ext cx="5506014" cy="4162107"/>
        </p:xfrm>
        <a:graphic>
          <a:graphicData uri="http://schemas.openxmlformats.org/drawingml/2006/table">
            <a:tbl>
              <a:tblPr firstRow="1" bandRow="1">
                <a:tableStyleId>{C083E6E3-FA7D-4D7B-A595-EF9225AFEA82}</a:tableStyleId>
              </a:tblPr>
              <a:tblGrid>
                <a:gridCol w="2196590">
                  <a:extLst>
                    <a:ext uri="{9D8B030D-6E8A-4147-A177-3AD203B41FA5}">
                      <a16:colId xmlns:a16="http://schemas.microsoft.com/office/drawing/2014/main" val="2647213839"/>
                    </a:ext>
                  </a:extLst>
                </a:gridCol>
                <a:gridCol w="1452817">
                  <a:extLst>
                    <a:ext uri="{9D8B030D-6E8A-4147-A177-3AD203B41FA5}">
                      <a16:colId xmlns:a16="http://schemas.microsoft.com/office/drawing/2014/main" val="4182922037"/>
                    </a:ext>
                  </a:extLst>
                </a:gridCol>
                <a:gridCol w="1856607">
                  <a:extLst>
                    <a:ext uri="{9D8B030D-6E8A-4147-A177-3AD203B41FA5}">
                      <a16:colId xmlns:a16="http://schemas.microsoft.com/office/drawing/2014/main" val="3766605101"/>
                    </a:ext>
                  </a:extLst>
                </a:gridCol>
              </a:tblGrid>
              <a:tr h="891811">
                <a:tc>
                  <a:txBody>
                    <a:bodyPr/>
                    <a:lstStyle/>
                    <a:p>
                      <a:endParaRPr lang="en-GB">
                        <a:solidFill>
                          <a:sysClr val="windowText" lastClr="000000"/>
                        </a:solidFill>
                      </a:endParaRP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ctr"/>
                      <a:r>
                        <a:rPr lang="en-GB" b="0">
                          <a:solidFill>
                            <a:sysClr val="windowText" lastClr="000000"/>
                          </a:solidFill>
                        </a:rPr>
                        <a:t>Number of complaints received</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ctr"/>
                      <a:r>
                        <a:rPr lang="en-GB" sz="1400" b="0">
                          <a:solidFill>
                            <a:sysClr val="windowText" lastClr="000000"/>
                          </a:solidFill>
                        </a:rPr>
                        <a:t>% of complaints resolved within 10 working days</a:t>
                      </a:r>
                    </a:p>
                    <a:p>
                      <a:pPr algn="ctr"/>
                      <a:r>
                        <a:rPr lang="en-GB" sz="1100" b="0">
                          <a:solidFill>
                            <a:sysClr val="windowText" lastClr="000000"/>
                          </a:solidFill>
                        </a:rPr>
                        <a:t>Target: 85%</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extLst>
                  <a:ext uri="{0D108BD9-81ED-4DB2-BD59-A6C34878D82A}">
                    <a16:rowId xmlns:a16="http://schemas.microsoft.com/office/drawing/2014/main" val="3465026967"/>
                  </a:ext>
                </a:extLst>
              </a:tr>
              <a:tr h="459418">
                <a:tc>
                  <a:txBody>
                    <a:bodyPr/>
                    <a:lstStyle/>
                    <a:p>
                      <a:r>
                        <a:rPr lang="en-GB" sz="2000" b="1">
                          <a:solidFill>
                            <a:sysClr val="windowText" lastClr="000000"/>
                          </a:solidFill>
                        </a:rPr>
                        <a:t>Waste</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ctr"/>
                      <a:r>
                        <a:rPr lang="en-GB" sz="2400" dirty="0">
                          <a:solidFill>
                            <a:sysClr val="windowText" lastClr="000000"/>
                          </a:solidFill>
                        </a:rPr>
                        <a:t>237</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ctr"/>
                      <a:r>
                        <a:rPr lang="en-GB" sz="2400" kern="1200" dirty="0">
                          <a:solidFill>
                            <a:srgbClr val="FFC000"/>
                          </a:solidFill>
                          <a:latin typeface="+mn-lt"/>
                          <a:ea typeface="+mn-ea"/>
                          <a:cs typeface="+mn-cs"/>
                        </a:rPr>
                        <a:t>59%</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extLst>
                  <a:ext uri="{0D108BD9-81ED-4DB2-BD59-A6C34878D82A}">
                    <a16:rowId xmlns:a16="http://schemas.microsoft.com/office/drawing/2014/main" val="2110934014"/>
                  </a:ext>
                </a:extLst>
              </a:tr>
              <a:tr h="739475">
                <a:tc>
                  <a:txBody>
                    <a:bodyPr/>
                    <a:lstStyle/>
                    <a:p>
                      <a:r>
                        <a:rPr lang="en-GB" sz="2000" b="1">
                          <a:solidFill>
                            <a:sysClr val="windowText" lastClr="000000"/>
                          </a:solidFill>
                        </a:rPr>
                        <a:t>Revenues and Benefits</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ctr"/>
                      <a:r>
                        <a:rPr lang="en-GB" sz="2400" dirty="0">
                          <a:solidFill>
                            <a:sysClr val="windowText" lastClr="000000"/>
                          </a:solidFill>
                        </a:rPr>
                        <a:t>26</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ctr"/>
                      <a:r>
                        <a:rPr lang="en-GB" sz="2400" dirty="0">
                          <a:solidFill>
                            <a:schemeClr val="accent6"/>
                          </a:solidFill>
                        </a:rPr>
                        <a:t>100%</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extLst>
                  <a:ext uri="{0D108BD9-81ED-4DB2-BD59-A6C34878D82A}">
                    <a16:rowId xmlns:a16="http://schemas.microsoft.com/office/drawing/2014/main" val="2786087686"/>
                  </a:ext>
                </a:extLst>
              </a:tr>
              <a:tr h="598874">
                <a:tc>
                  <a:txBody>
                    <a:bodyPr/>
                    <a:lstStyle/>
                    <a:p>
                      <a:r>
                        <a:rPr lang="en-GB" sz="1600" b="1">
                          <a:solidFill>
                            <a:sysClr val="windowText" lastClr="000000"/>
                          </a:solidFill>
                        </a:rPr>
                        <a:t>Environmental Health</a:t>
                      </a:r>
                    </a:p>
                    <a:p>
                      <a:r>
                        <a:rPr lang="en-GB" sz="1100" b="1">
                          <a:solidFill>
                            <a:sysClr val="windowText" lastClr="000000"/>
                          </a:solidFill>
                        </a:rPr>
                        <a:t>including Pest Control and Licensing</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ctr"/>
                      <a:r>
                        <a:rPr lang="en-GB" sz="2400" dirty="0">
                          <a:solidFill>
                            <a:sysClr val="windowText" lastClr="000000"/>
                          </a:solidFill>
                        </a:rPr>
                        <a:t>2</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ctr"/>
                      <a:r>
                        <a:rPr lang="en-GB" sz="2400" dirty="0">
                          <a:solidFill>
                            <a:srgbClr val="FF0000"/>
                          </a:solidFill>
                        </a:rPr>
                        <a:t>0%</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extLst>
                  <a:ext uri="{0D108BD9-81ED-4DB2-BD59-A6C34878D82A}">
                    <a16:rowId xmlns:a16="http://schemas.microsoft.com/office/drawing/2014/main" val="524324870"/>
                  </a:ext>
                </a:extLst>
              </a:tr>
              <a:tr h="459418">
                <a:tc>
                  <a:txBody>
                    <a:bodyPr/>
                    <a:lstStyle/>
                    <a:p>
                      <a:r>
                        <a:rPr lang="en-GB" sz="2000" b="1">
                          <a:solidFill>
                            <a:sysClr val="windowText" lastClr="000000"/>
                          </a:solidFill>
                        </a:rPr>
                        <a:t>Planning</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ctr"/>
                      <a:r>
                        <a:rPr lang="en-GB" sz="2400" dirty="0">
                          <a:solidFill>
                            <a:sysClr val="windowText" lastClr="000000"/>
                          </a:solidFill>
                        </a:rPr>
                        <a:t>12</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ctr"/>
                      <a:r>
                        <a:rPr lang="en-GB" sz="2400" kern="1200" dirty="0">
                          <a:solidFill>
                            <a:srgbClr val="FFC000"/>
                          </a:solidFill>
                          <a:latin typeface="+mn-lt"/>
                          <a:ea typeface="+mn-ea"/>
                          <a:cs typeface="+mn-cs"/>
                        </a:rPr>
                        <a:t>58%</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extLst>
                  <a:ext uri="{0D108BD9-81ED-4DB2-BD59-A6C34878D82A}">
                    <a16:rowId xmlns:a16="http://schemas.microsoft.com/office/drawing/2014/main" val="724070527"/>
                  </a:ext>
                </a:extLst>
              </a:tr>
              <a:tr h="459418">
                <a:tc>
                  <a:txBody>
                    <a:bodyPr/>
                    <a:lstStyle/>
                    <a:p>
                      <a:r>
                        <a:rPr lang="en-GB" sz="2000" b="1">
                          <a:solidFill>
                            <a:sysClr val="windowText" lastClr="000000"/>
                          </a:solidFill>
                        </a:rPr>
                        <a:t>Parking and Traffic</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ctr"/>
                      <a:r>
                        <a:rPr lang="en-GB" sz="2400" dirty="0">
                          <a:solidFill>
                            <a:sysClr val="windowText" lastClr="000000"/>
                          </a:solidFill>
                        </a:rPr>
                        <a:t>4</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ctr"/>
                      <a:r>
                        <a:rPr lang="en-GB" sz="2400" dirty="0">
                          <a:solidFill>
                            <a:schemeClr val="accent6"/>
                          </a:solidFill>
                        </a:rPr>
                        <a:t>100%</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extLst>
                  <a:ext uri="{0D108BD9-81ED-4DB2-BD59-A6C34878D82A}">
                    <a16:rowId xmlns:a16="http://schemas.microsoft.com/office/drawing/2014/main" val="3917994686"/>
                  </a:ext>
                </a:extLst>
              </a:tr>
              <a:tr h="459418">
                <a:tc>
                  <a:txBody>
                    <a:bodyPr/>
                    <a:lstStyle/>
                    <a:p>
                      <a:r>
                        <a:rPr lang="en-GB" sz="2000" b="1">
                          <a:solidFill>
                            <a:sysClr val="windowText" lastClr="000000"/>
                          </a:solidFill>
                        </a:rPr>
                        <a:t>Other</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ctr"/>
                      <a:r>
                        <a:rPr lang="en-GB" sz="2400" dirty="0">
                          <a:solidFill>
                            <a:sysClr val="windowText" lastClr="000000"/>
                          </a:solidFill>
                        </a:rPr>
                        <a:t>5</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ctr"/>
                      <a:r>
                        <a:rPr lang="en-GB" sz="2400" dirty="0">
                          <a:solidFill>
                            <a:srgbClr val="FFC000"/>
                          </a:solidFill>
                        </a:rPr>
                        <a:t>80%</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extLst>
                  <a:ext uri="{0D108BD9-81ED-4DB2-BD59-A6C34878D82A}">
                    <a16:rowId xmlns:a16="http://schemas.microsoft.com/office/drawing/2014/main" val="2524794101"/>
                  </a:ext>
                </a:extLst>
              </a:tr>
            </a:tbl>
          </a:graphicData>
        </a:graphic>
      </p:graphicFrame>
      <p:sp>
        <p:nvSpPr>
          <p:cNvPr id="2" name="Title 1">
            <a:extLst>
              <a:ext uri="{FF2B5EF4-FFF2-40B4-BE49-F238E27FC236}">
                <a16:creationId xmlns:a16="http://schemas.microsoft.com/office/drawing/2014/main" id="{0679A6DF-B923-4A2F-BED1-9A392FCC8F4B}"/>
              </a:ext>
            </a:extLst>
          </p:cNvPr>
          <p:cNvSpPr>
            <a:spLocks noGrp="1"/>
          </p:cNvSpPr>
          <p:nvPr>
            <p:ph type="title"/>
          </p:nvPr>
        </p:nvSpPr>
        <p:spPr>
          <a:xfrm>
            <a:off x="827828" y="220301"/>
            <a:ext cx="10515600" cy="1325563"/>
          </a:xfrm>
        </p:spPr>
        <p:txBody>
          <a:bodyPr/>
          <a:lstStyle/>
          <a:p>
            <a:pPr algn="ctr"/>
            <a:r>
              <a:rPr lang="en-GB">
                <a:solidFill>
                  <a:schemeClr val="bg1"/>
                </a:solidFill>
              </a:rPr>
              <a:t>Corporate governance – key statistics for Q3</a:t>
            </a:r>
          </a:p>
        </p:txBody>
      </p:sp>
      <p:pic>
        <p:nvPicPr>
          <p:cNvPr id="5" name="Graphic 4" descr="Thumbs up sign">
            <a:extLst>
              <a:ext uri="{FF2B5EF4-FFF2-40B4-BE49-F238E27FC236}">
                <a16:creationId xmlns:a16="http://schemas.microsoft.com/office/drawing/2014/main" id="{64A2BB60-9D4F-401C-877F-F27DBE2EDEF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p:blipFill>
        <p:spPr>
          <a:xfrm>
            <a:off x="5171228" y="1290076"/>
            <a:ext cx="914400" cy="914400"/>
          </a:xfrm>
          <a:prstGeom prst="rect">
            <a:avLst/>
          </a:prstGeom>
        </p:spPr>
      </p:pic>
      <p:pic>
        <p:nvPicPr>
          <p:cNvPr id="8" name="Graphic 7" descr="Speech">
            <a:extLst>
              <a:ext uri="{FF2B5EF4-FFF2-40B4-BE49-F238E27FC236}">
                <a16:creationId xmlns:a16="http://schemas.microsoft.com/office/drawing/2014/main" id="{14F05655-76AC-473A-A084-39079D534A98}"/>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p:blipFill>
        <p:spPr>
          <a:xfrm>
            <a:off x="3574599" y="1344247"/>
            <a:ext cx="914400" cy="914400"/>
          </a:xfrm>
          <a:prstGeom prst="rect">
            <a:avLst/>
          </a:prstGeom>
        </p:spPr>
      </p:pic>
      <p:pic>
        <p:nvPicPr>
          <p:cNvPr id="14" name="Graphic 13" descr="Document">
            <a:extLst>
              <a:ext uri="{FF2B5EF4-FFF2-40B4-BE49-F238E27FC236}">
                <a16:creationId xmlns:a16="http://schemas.microsoft.com/office/drawing/2014/main" id="{64C4EFA8-9BD4-4F83-8183-A1A0AAEE67A7}"/>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a:xfrm>
            <a:off x="7415401" y="1996927"/>
            <a:ext cx="914400" cy="914400"/>
          </a:xfrm>
          <a:prstGeom prst="rect">
            <a:avLst/>
          </a:prstGeom>
        </p:spPr>
      </p:pic>
      <p:sp>
        <p:nvSpPr>
          <p:cNvPr id="15" name="Content Placeholder 2">
            <a:extLst>
              <a:ext uri="{FF2B5EF4-FFF2-40B4-BE49-F238E27FC236}">
                <a16:creationId xmlns:a16="http://schemas.microsoft.com/office/drawing/2014/main" id="{A729A1E8-C392-4346-A485-1758BB86BA00}"/>
              </a:ext>
            </a:extLst>
          </p:cNvPr>
          <p:cNvSpPr txBox="1">
            <a:spLocks/>
          </p:cNvSpPr>
          <p:nvPr/>
        </p:nvSpPr>
        <p:spPr>
          <a:xfrm>
            <a:off x="7642998" y="2212815"/>
            <a:ext cx="2016576" cy="75213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4000" dirty="0">
                <a:solidFill>
                  <a:schemeClr val="bg1"/>
                </a:solidFill>
              </a:rPr>
              <a:t>110</a:t>
            </a:r>
          </a:p>
        </p:txBody>
      </p:sp>
      <p:sp>
        <p:nvSpPr>
          <p:cNvPr id="17" name="Content Placeholder 2">
            <a:extLst>
              <a:ext uri="{FF2B5EF4-FFF2-40B4-BE49-F238E27FC236}">
                <a16:creationId xmlns:a16="http://schemas.microsoft.com/office/drawing/2014/main" id="{B19B8602-5B90-4024-8E2D-7613B4D1CF65}"/>
              </a:ext>
            </a:extLst>
          </p:cNvPr>
          <p:cNvSpPr txBox="1">
            <a:spLocks/>
          </p:cNvSpPr>
          <p:nvPr/>
        </p:nvSpPr>
        <p:spPr>
          <a:xfrm>
            <a:off x="9452356" y="2681537"/>
            <a:ext cx="2100483" cy="1065759"/>
          </a:xfrm>
          <a:prstGeom prst="rect">
            <a:avLst/>
          </a:prstGeom>
        </p:spPr>
        <p:txBody>
          <a:bodyPr vert="horz" lIns="91440" tIns="45720" rIns="91440" bIns="45720" rtlCol="0" anchor="t">
            <a:normAutofit fontScale="5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buNone/>
            </a:pPr>
            <a:r>
              <a:rPr lang="en-GB" dirty="0">
                <a:solidFill>
                  <a:schemeClr val="bg1"/>
                </a:solidFill>
                <a:ea typeface="+mn-lt"/>
                <a:cs typeface="+mn-lt"/>
              </a:rPr>
              <a:t>Number of internal audit management actions overdue by more than 60 days</a:t>
            </a:r>
          </a:p>
          <a:p>
            <a:pPr marL="0" indent="0" algn="ctr">
              <a:buFont typeface="Arial" panose="020B0604020202020204" pitchFamily="34" charset="0"/>
              <a:buNone/>
            </a:pPr>
            <a:endParaRPr lang="en-GB" dirty="0">
              <a:solidFill>
                <a:schemeClr val="bg1"/>
              </a:solidFill>
              <a:cs typeface="Calibri"/>
            </a:endParaRPr>
          </a:p>
        </p:txBody>
      </p:sp>
      <p:sp>
        <p:nvSpPr>
          <p:cNvPr id="25" name="Content Placeholder 2">
            <a:extLst>
              <a:ext uri="{FF2B5EF4-FFF2-40B4-BE49-F238E27FC236}">
                <a16:creationId xmlns:a16="http://schemas.microsoft.com/office/drawing/2014/main" id="{BC1207D0-A600-4631-ABCC-599C0F940067}"/>
              </a:ext>
            </a:extLst>
          </p:cNvPr>
          <p:cNvSpPr txBox="1">
            <a:spLocks/>
          </p:cNvSpPr>
          <p:nvPr/>
        </p:nvSpPr>
        <p:spPr>
          <a:xfrm>
            <a:off x="9776865" y="1882579"/>
            <a:ext cx="2016576" cy="752136"/>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4000" dirty="0">
                <a:solidFill>
                  <a:schemeClr val="accent4"/>
                </a:solidFill>
              </a:rPr>
              <a:t>7</a:t>
            </a:r>
          </a:p>
        </p:txBody>
      </p:sp>
      <p:pic>
        <p:nvPicPr>
          <p:cNvPr id="29" name="Graphic 28" descr="Gears">
            <a:extLst>
              <a:ext uri="{FF2B5EF4-FFF2-40B4-BE49-F238E27FC236}">
                <a16:creationId xmlns:a16="http://schemas.microsoft.com/office/drawing/2014/main" id="{B61A10E7-5817-4FB6-B780-D1DDDFC7D15D}"/>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p:blipFill>
        <p:spPr>
          <a:xfrm>
            <a:off x="9723998" y="1511789"/>
            <a:ext cx="914400" cy="914400"/>
          </a:xfrm>
          <a:prstGeom prst="rect">
            <a:avLst/>
          </a:prstGeom>
        </p:spPr>
      </p:pic>
      <p:sp>
        <p:nvSpPr>
          <p:cNvPr id="22" name="Content Placeholder 2">
            <a:extLst>
              <a:ext uri="{FF2B5EF4-FFF2-40B4-BE49-F238E27FC236}">
                <a16:creationId xmlns:a16="http://schemas.microsoft.com/office/drawing/2014/main" id="{36CE4F68-620D-4FEA-B8B6-20DAAF199F2F}"/>
              </a:ext>
            </a:extLst>
          </p:cNvPr>
          <p:cNvSpPr txBox="1">
            <a:spLocks/>
          </p:cNvSpPr>
          <p:nvPr/>
        </p:nvSpPr>
        <p:spPr>
          <a:xfrm>
            <a:off x="7033926" y="2919666"/>
            <a:ext cx="2100483" cy="1806177"/>
          </a:xfrm>
          <a:prstGeom prst="rect">
            <a:avLst/>
          </a:prstGeom>
        </p:spPr>
        <p:txBody>
          <a:bodyPr vert="horz" lIns="91440" tIns="45720" rIns="91440" bIns="45720" rtlCol="0">
            <a:normAutofit fontScale="4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GB" sz="3400" dirty="0">
                <a:solidFill>
                  <a:schemeClr val="bg1"/>
                </a:solidFill>
              </a:rPr>
              <a:t>Number of information requests received </a:t>
            </a:r>
            <a:br>
              <a:rPr lang="en-GB" sz="3400" dirty="0">
                <a:solidFill>
                  <a:schemeClr val="bg1"/>
                </a:solidFill>
              </a:rPr>
            </a:br>
            <a:endParaRPr lang="en-GB" sz="3400" dirty="0">
              <a:solidFill>
                <a:schemeClr val="bg1"/>
              </a:solidFill>
            </a:endParaRPr>
          </a:p>
          <a:p>
            <a:pPr marL="0" indent="0" algn="ctr">
              <a:buFont typeface="Arial" panose="020B0604020202020204" pitchFamily="34" charset="0"/>
              <a:buNone/>
            </a:pPr>
            <a:r>
              <a:rPr lang="en-GB" dirty="0">
                <a:solidFill>
                  <a:schemeClr val="bg1"/>
                </a:solidFill>
              </a:rPr>
              <a:t>(Freedom of Information, Environmental Information Regulations  and Subject Access Requests)</a:t>
            </a:r>
          </a:p>
        </p:txBody>
      </p:sp>
      <p:sp>
        <p:nvSpPr>
          <p:cNvPr id="19" name="Speech Bubble: Rectangle with Corners Rounded 18">
            <a:extLst>
              <a:ext uri="{FF2B5EF4-FFF2-40B4-BE49-F238E27FC236}">
                <a16:creationId xmlns:a16="http://schemas.microsoft.com/office/drawing/2014/main" id="{6D66392B-7B80-46F4-8367-7EBCDE375C01}"/>
              </a:ext>
            </a:extLst>
          </p:cNvPr>
          <p:cNvSpPr/>
          <p:nvPr/>
        </p:nvSpPr>
        <p:spPr>
          <a:xfrm>
            <a:off x="6743617" y="1319694"/>
            <a:ext cx="2264979" cy="677233"/>
          </a:xfrm>
          <a:prstGeom prst="wedgeRoundRectCallout">
            <a:avLst>
              <a:gd name="adj1" fmla="val -4329"/>
              <a:gd name="adj2" fmla="val 91969"/>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a:t>Number has now stayed roughly consistent for several quarters in a row</a:t>
            </a:r>
          </a:p>
        </p:txBody>
      </p:sp>
      <p:sp>
        <p:nvSpPr>
          <p:cNvPr id="20" name="Speech Bubble: Rectangle with Corners Rounded 19">
            <a:extLst>
              <a:ext uri="{FF2B5EF4-FFF2-40B4-BE49-F238E27FC236}">
                <a16:creationId xmlns:a16="http://schemas.microsoft.com/office/drawing/2014/main" id="{DE015A03-3397-4D2B-9798-5000CB8D7951}"/>
              </a:ext>
            </a:extLst>
          </p:cNvPr>
          <p:cNvSpPr/>
          <p:nvPr/>
        </p:nvSpPr>
        <p:spPr>
          <a:xfrm>
            <a:off x="9659574" y="3858041"/>
            <a:ext cx="1467656" cy="774182"/>
          </a:xfrm>
          <a:prstGeom prst="wedgeRoundRectCallout">
            <a:avLst>
              <a:gd name="adj1" fmla="val -2575"/>
              <a:gd name="adj2" fmla="val -89917"/>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a:t>Significant improvement since Q1 position (41)</a:t>
            </a:r>
          </a:p>
        </p:txBody>
      </p:sp>
      <p:sp>
        <p:nvSpPr>
          <p:cNvPr id="18" name="Speech Bubble: Rectangle with Corners Rounded 17">
            <a:extLst>
              <a:ext uri="{FF2B5EF4-FFF2-40B4-BE49-F238E27FC236}">
                <a16:creationId xmlns:a16="http://schemas.microsoft.com/office/drawing/2014/main" id="{5F0E3A11-FFA3-4573-BFB5-BC49AC085201}"/>
              </a:ext>
            </a:extLst>
          </p:cNvPr>
          <p:cNvSpPr/>
          <p:nvPr/>
        </p:nvSpPr>
        <p:spPr>
          <a:xfrm>
            <a:off x="6946693" y="4700209"/>
            <a:ext cx="830616" cy="802797"/>
          </a:xfrm>
          <a:prstGeom prst="wedgeRoundRectCallout">
            <a:avLst>
              <a:gd name="adj1" fmla="val -99286"/>
              <a:gd name="adj2" fmla="val -35655"/>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a:t>Arrows indicate trend vs. Q2</a:t>
            </a:r>
          </a:p>
        </p:txBody>
      </p:sp>
      <p:sp>
        <p:nvSpPr>
          <p:cNvPr id="23" name="Arrow: Down 22">
            <a:extLst>
              <a:ext uri="{FF2B5EF4-FFF2-40B4-BE49-F238E27FC236}">
                <a16:creationId xmlns:a16="http://schemas.microsoft.com/office/drawing/2014/main" id="{7CF20F0C-0FA1-4066-8E5F-8BE5177FD3BC}"/>
              </a:ext>
            </a:extLst>
          </p:cNvPr>
          <p:cNvSpPr/>
          <p:nvPr/>
        </p:nvSpPr>
        <p:spPr>
          <a:xfrm rot="10800000">
            <a:off x="4335807" y="4386673"/>
            <a:ext cx="132481" cy="245550"/>
          </a:xfrm>
          <a:prstGeom prst="down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Arrow: Down 23">
            <a:extLst>
              <a:ext uri="{FF2B5EF4-FFF2-40B4-BE49-F238E27FC236}">
                <a16:creationId xmlns:a16="http://schemas.microsoft.com/office/drawing/2014/main" id="{9FA09280-D149-4F0D-B600-EE1071C8BAC7}"/>
              </a:ext>
            </a:extLst>
          </p:cNvPr>
          <p:cNvSpPr/>
          <p:nvPr/>
        </p:nvSpPr>
        <p:spPr>
          <a:xfrm>
            <a:off x="6104737" y="4402624"/>
            <a:ext cx="132481" cy="245550"/>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Arrow: Down 26">
            <a:extLst>
              <a:ext uri="{FF2B5EF4-FFF2-40B4-BE49-F238E27FC236}">
                <a16:creationId xmlns:a16="http://schemas.microsoft.com/office/drawing/2014/main" id="{6E046401-E9AF-403B-80C1-5C005075239F}"/>
              </a:ext>
            </a:extLst>
          </p:cNvPr>
          <p:cNvSpPr/>
          <p:nvPr/>
        </p:nvSpPr>
        <p:spPr>
          <a:xfrm rot="10800000">
            <a:off x="6124402" y="3633140"/>
            <a:ext cx="132481" cy="245550"/>
          </a:xfrm>
          <a:prstGeom prst="downArrow">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Arrow: Down 27">
            <a:extLst>
              <a:ext uri="{FF2B5EF4-FFF2-40B4-BE49-F238E27FC236}">
                <a16:creationId xmlns:a16="http://schemas.microsoft.com/office/drawing/2014/main" id="{59011256-AA15-40EF-9243-767A7BA911F7}"/>
              </a:ext>
            </a:extLst>
          </p:cNvPr>
          <p:cNvSpPr/>
          <p:nvPr/>
        </p:nvSpPr>
        <p:spPr>
          <a:xfrm>
            <a:off x="4332272" y="5965792"/>
            <a:ext cx="132481" cy="245550"/>
          </a:xfrm>
          <a:prstGeom prst="downArrow">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Arrow: Down 29">
            <a:extLst>
              <a:ext uri="{FF2B5EF4-FFF2-40B4-BE49-F238E27FC236}">
                <a16:creationId xmlns:a16="http://schemas.microsoft.com/office/drawing/2014/main" id="{5B0C4D95-687C-4142-B3C4-3FC86B7E6F12}"/>
              </a:ext>
            </a:extLst>
          </p:cNvPr>
          <p:cNvSpPr/>
          <p:nvPr/>
        </p:nvSpPr>
        <p:spPr>
          <a:xfrm rot="10800000">
            <a:off x="6123850" y="5046342"/>
            <a:ext cx="132481" cy="245550"/>
          </a:xfrm>
          <a:prstGeom prst="downArrow">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Arrow: Down 30">
            <a:extLst>
              <a:ext uri="{FF2B5EF4-FFF2-40B4-BE49-F238E27FC236}">
                <a16:creationId xmlns:a16="http://schemas.microsoft.com/office/drawing/2014/main" id="{F58E5040-0F1A-41FF-BAEA-F2C9A55B71FB}"/>
              </a:ext>
            </a:extLst>
          </p:cNvPr>
          <p:cNvSpPr/>
          <p:nvPr/>
        </p:nvSpPr>
        <p:spPr>
          <a:xfrm rot="10800000">
            <a:off x="4332273" y="5052500"/>
            <a:ext cx="132481" cy="245550"/>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Arrow: Down 35">
            <a:extLst>
              <a:ext uri="{FF2B5EF4-FFF2-40B4-BE49-F238E27FC236}">
                <a16:creationId xmlns:a16="http://schemas.microsoft.com/office/drawing/2014/main" id="{760C8D5B-87F6-4FBD-A130-71898BF26D19}"/>
              </a:ext>
            </a:extLst>
          </p:cNvPr>
          <p:cNvSpPr/>
          <p:nvPr/>
        </p:nvSpPr>
        <p:spPr>
          <a:xfrm>
            <a:off x="6147250" y="5965792"/>
            <a:ext cx="132481" cy="245550"/>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4" name="Picture 3">
            <a:extLst>
              <a:ext uri="{FF2B5EF4-FFF2-40B4-BE49-F238E27FC236}">
                <a16:creationId xmlns:a16="http://schemas.microsoft.com/office/drawing/2014/main" id="{D2845F45-0B7B-4069-A709-4BB39586BFAF}"/>
              </a:ext>
            </a:extLst>
          </p:cNvPr>
          <p:cNvPicPr>
            <a:picLocks noChangeAspect="1"/>
          </p:cNvPicPr>
          <p:nvPr/>
        </p:nvPicPr>
        <p:blipFill>
          <a:blip r:embed="rId11"/>
          <a:stretch>
            <a:fillRect/>
          </a:stretch>
        </p:blipFill>
        <p:spPr>
          <a:xfrm>
            <a:off x="4382384" y="3199238"/>
            <a:ext cx="170703" cy="268247"/>
          </a:xfrm>
          <a:prstGeom prst="rect">
            <a:avLst/>
          </a:prstGeom>
        </p:spPr>
      </p:pic>
      <p:pic>
        <p:nvPicPr>
          <p:cNvPr id="6" name="Picture 5">
            <a:extLst>
              <a:ext uri="{FF2B5EF4-FFF2-40B4-BE49-F238E27FC236}">
                <a16:creationId xmlns:a16="http://schemas.microsoft.com/office/drawing/2014/main" id="{E6FB7263-AE60-436B-A9D5-01421A7D2C48}"/>
              </a:ext>
            </a:extLst>
          </p:cNvPr>
          <p:cNvPicPr>
            <a:picLocks noChangeAspect="1"/>
          </p:cNvPicPr>
          <p:nvPr/>
        </p:nvPicPr>
        <p:blipFill>
          <a:blip r:embed="rId12"/>
          <a:stretch>
            <a:fillRect/>
          </a:stretch>
        </p:blipFill>
        <p:spPr>
          <a:xfrm>
            <a:off x="6123849" y="3146223"/>
            <a:ext cx="170703" cy="268247"/>
          </a:xfrm>
          <a:prstGeom prst="rect">
            <a:avLst/>
          </a:prstGeom>
        </p:spPr>
      </p:pic>
      <p:sp>
        <p:nvSpPr>
          <p:cNvPr id="12" name="Minus Sign 11">
            <a:extLst>
              <a:ext uri="{FF2B5EF4-FFF2-40B4-BE49-F238E27FC236}">
                <a16:creationId xmlns:a16="http://schemas.microsoft.com/office/drawing/2014/main" id="{43A87D19-B616-4042-B65E-F761CBA0620C}"/>
              </a:ext>
            </a:extLst>
          </p:cNvPr>
          <p:cNvSpPr/>
          <p:nvPr/>
        </p:nvSpPr>
        <p:spPr>
          <a:xfrm>
            <a:off x="4322439" y="3628398"/>
            <a:ext cx="343424" cy="268247"/>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3" name="Picture 12">
            <a:extLst>
              <a:ext uri="{FF2B5EF4-FFF2-40B4-BE49-F238E27FC236}">
                <a16:creationId xmlns:a16="http://schemas.microsoft.com/office/drawing/2014/main" id="{D6CBF1A1-9DEF-47A4-BE93-A41A93456CB1}"/>
              </a:ext>
            </a:extLst>
          </p:cNvPr>
          <p:cNvPicPr>
            <a:picLocks noChangeAspect="1"/>
          </p:cNvPicPr>
          <p:nvPr/>
        </p:nvPicPr>
        <p:blipFill>
          <a:blip r:embed="rId13"/>
          <a:stretch>
            <a:fillRect/>
          </a:stretch>
        </p:blipFill>
        <p:spPr>
          <a:xfrm>
            <a:off x="4296051" y="5614010"/>
            <a:ext cx="268247" cy="85351"/>
          </a:xfrm>
          <a:prstGeom prst="rect">
            <a:avLst/>
          </a:prstGeom>
        </p:spPr>
      </p:pic>
      <p:sp>
        <p:nvSpPr>
          <p:cNvPr id="32" name="Minus Sign 31">
            <a:extLst>
              <a:ext uri="{FF2B5EF4-FFF2-40B4-BE49-F238E27FC236}">
                <a16:creationId xmlns:a16="http://schemas.microsoft.com/office/drawing/2014/main" id="{EBBB075F-4F66-40FF-BE82-B24CA4D8FE93}"/>
              </a:ext>
            </a:extLst>
          </p:cNvPr>
          <p:cNvSpPr/>
          <p:nvPr/>
        </p:nvSpPr>
        <p:spPr>
          <a:xfrm>
            <a:off x="6104737" y="5503006"/>
            <a:ext cx="343424" cy="268247"/>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2266383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718044-D95C-4B9E-A2E1-8F37C42CDF7A}"/>
              </a:ext>
            </a:extLst>
          </p:cNvPr>
          <p:cNvSpPr>
            <a:spLocks noGrp="1"/>
          </p:cNvSpPr>
          <p:nvPr>
            <p:ph type="title"/>
          </p:nvPr>
        </p:nvSpPr>
        <p:spPr>
          <a:xfrm>
            <a:off x="832554" y="166354"/>
            <a:ext cx="10515600" cy="596661"/>
          </a:xfrm>
        </p:spPr>
        <p:txBody>
          <a:bodyPr>
            <a:normAutofit/>
          </a:bodyPr>
          <a:lstStyle/>
          <a:p>
            <a:pPr algn="ctr"/>
            <a:r>
              <a:rPr lang="en-GB" sz="3200" dirty="0">
                <a:solidFill>
                  <a:schemeClr val="bg1"/>
                </a:solidFill>
              </a:rPr>
              <a:t>Risks currently scoring above 16 on the corporate risk register</a:t>
            </a:r>
          </a:p>
        </p:txBody>
      </p:sp>
      <p:sp>
        <p:nvSpPr>
          <p:cNvPr id="3" name="Content Placeholder 2">
            <a:extLst>
              <a:ext uri="{FF2B5EF4-FFF2-40B4-BE49-F238E27FC236}">
                <a16:creationId xmlns:a16="http://schemas.microsoft.com/office/drawing/2014/main" id="{3959BAE1-ADD1-4134-9677-38467010D72F}"/>
              </a:ext>
            </a:extLst>
          </p:cNvPr>
          <p:cNvSpPr>
            <a:spLocks noGrp="1"/>
          </p:cNvSpPr>
          <p:nvPr>
            <p:ph idx="1"/>
          </p:nvPr>
        </p:nvSpPr>
        <p:spPr>
          <a:xfrm>
            <a:off x="339339" y="5952618"/>
            <a:ext cx="11502031" cy="440697"/>
          </a:xfrm>
        </p:spPr>
        <p:txBody>
          <a:bodyPr vert="horz" lIns="91440" tIns="45720" rIns="91440" bIns="45720" rtlCol="0" anchor="t">
            <a:noAutofit/>
          </a:bodyPr>
          <a:lstStyle/>
          <a:p>
            <a:pPr marL="0" indent="0">
              <a:buNone/>
            </a:pPr>
            <a:r>
              <a:rPr lang="en-GB" sz="2000" dirty="0">
                <a:solidFill>
                  <a:schemeClr val="bg1"/>
                </a:solidFill>
                <a:cs typeface="Calibri"/>
              </a:rPr>
              <a:t>A residual score of 16 is the threshold which has been set to indicate the Council's risk appetite (as per the Risk Management Framework).</a:t>
            </a:r>
          </a:p>
        </p:txBody>
      </p:sp>
      <p:graphicFrame>
        <p:nvGraphicFramePr>
          <p:cNvPr id="5" name="Table 4">
            <a:extLst>
              <a:ext uri="{FF2B5EF4-FFF2-40B4-BE49-F238E27FC236}">
                <a16:creationId xmlns:a16="http://schemas.microsoft.com/office/drawing/2014/main" id="{4D845826-EC63-43B7-83D3-A87EEDCFF1F6}"/>
              </a:ext>
            </a:extLst>
          </p:cNvPr>
          <p:cNvGraphicFramePr>
            <a:graphicFrameLocks noGrp="1"/>
          </p:cNvGraphicFramePr>
          <p:nvPr>
            <p:extLst>
              <p:ext uri="{D42A27DB-BD31-4B8C-83A1-F6EECF244321}">
                <p14:modId xmlns:p14="http://schemas.microsoft.com/office/powerpoint/2010/main" val="2588453009"/>
              </p:ext>
            </p:extLst>
          </p:nvPr>
        </p:nvGraphicFramePr>
        <p:xfrm>
          <a:off x="339339" y="1150418"/>
          <a:ext cx="11502031" cy="4655295"/>
        </p:xfrm>
        <a:graphic>
          <a:graphicData uri="http://schemas.openxmlformats.org/drawingml/2006/table">
            <a:tbl>
              <a:tblPr>
                <a:tableStyleId>{5C22544A-7EE6-4342-B048-85BDC9FD1C3A}</a:tableStyleId>
              </a:tblPr>
              <a:tblGrid>
                <a:gridCol w="371475">
                  <a:extLst>
                    <a:ext uri="{9D8B030D-6E8A-4147-A177-3AD203B41FA5}">
                      <a16:colId xmlns:a16="http://schemas.microsoft.com/office/drawing/2014/main" val="261284426"/>
                    </a:ext>
                  </a:extLst>
                </a:gridCol>
                <a:gridCol w="741245">
                  <a:extLst>
                    <a:ext uri="{9D8B030D-6E8A-4147-A177-3AD203B41FA5}">
                      <a16:colId xmlns:a16="http://schemas.microsoft.com/office/drawing/2014/main" val="675314152"/>
                    </a:ext>
                  </a:extLst>
                </a:gridCol>
                <a:gridCol w="636710">
                  <a:extLst>
                    <a:ext uri="{9D8B030D-6E8A-4147-A177-3AD203B41FA5}">
                      <a16:colId xmlns:a16="http://schemas.microsoft.com/office/drawing/2014/main" val="1352799517"/>
                    </a:ext>
                  </a:extLst>
                </a:gridCol>
                <a:gridCol w="788761">
                  <a:extLst>
                    <a:ext uri="{9D8B030D-6E8A-4147-A177-3AD203B41FA5}">
                      <a16:colId xmlns:a16="http://schemas.microsoft.com/office/drawing/2014/main" val="1867732447"/>
                    </a:ext>
                  </a:extLst>
                </a:gridCol>
                <a:gridCol w="2195227">
                  <a:extLst>
                    <a:ext uri="{9D8B030D-6E8A-4147-A177-3AD203B41FA5}">
                      <a16:colId xmlns:a16="http://schemas.microsoft.com/office/drawing/2014/main" val="2368830916"/>
                    </a:ext>
                  </a:extLst>
                </a:gridCol>
                <a:gridCol w="506043">
                  <a:extLst>
                    <a:ext uri="{9D8B030D-6E8A-4147-A177-3AD203B41FA5}">
                      <a16:colId xmlns:a16="http://schemas.microsoft.com/office/drawing/2014/main" val="3187005459"/>
                    </a:ext>
                  </a:extLst>
                </a:gridCol>
                <a:gridCol w="446647">
                  <a:extLst>
                    <a:ext uri="{9D8B030D-6E8A-4147-A177-3AD203B41FA5}">
                      <a16:colId xmlns:a16="http://schemas.microsoft.com/office/drawing/2014/main" val="441486601"/>
                    </a:ext>
                  </a:extLst>
                </a:gridCol>
                <a:gridCol w="209069">
                  <a:extLst>
                    <a:ext uri="{9D8B030D-6E8A-4147-A177-3AD203B41FA5}">
                      <a16:colId xmlns:a16="http://schemas.microsoft.com/office/drawing/2014/main" val="1533523017"/>
                    </a:ext>
                  </a:extLst>
                </a:gridCol>
                <a:gridCol w="285092">
                  <a:extLst>
                    <a:ext uri="{9D8B030D-6E8A-4147-A177-3AD203B41FA5}">
                      <a16:colId xmlns:a16="http://schemas.microsoft.com/office/drawing/2014/main" val="1148103215"/>
                    </a:ext>
                  </a:extLst>
                </a:gridCol>
                <a:gridCol w="285092">
                  <a:extLst>
                    <a:ext uri="{9D8B030D-6E8A-4147-A177-3AD203B41FA5}">
                      <a16:colId xmlns:a16="http://schemas.microsoft.com/office/drawing/2014/main" val="3172969264"/>
                    </a:ext>
                  </a:extLst>
                </a:gridCol>
                <a:gridCol w="3354615">
                  <a:extLst>
                    <a:ext uri="{9D8B030D-6E8A-4147-A177-3AD203B41FA5}">
                      <a16:colId xmlns:a16="http://schemas.microsoft.com/office/drawing/2014/main" val="426586476"/>
                    </a:ext>
                  </a:extLst>
                </a:gridCol>
                <a:gridCol w="883792">
                  <a:extLst>
                    <a:ext uri="{9D8B030D-6E8A-4147-A177-3AD203B41FA5}">
                      <a16:colId xmlns:a16="http://schemas.microsoft.com/office/drawing/2014/main" val="219056662"/>
                    </a:ext>
                  </a:extLst>
                </a:gridCol>
                <a:gridCol w="209069">
                  <a:extLst>
                    <a:ext uri="{9D8B030D-6E8A-4147-A177-3AD203B41FA5}">
                      <a16:colId xmlns:a16="http://schemas.microsoft.com/office/drawing/2014/main" val="4169105776"/>
                    </a:ext>
                  </a:extLst>
                </a:gridCol>
                <a:gridCol w="294597">
                  <a:extLst>
                    <a:ext uri="{9D8B030D-6E8A-4147-A177-3AD203B41FA5}">
                      <a16:colId xmlns:a16="http://schemas.microsoft.com/office/drawing/2014/main" val="4285783834"/>
                    </a:ext>
                  </a:extLst>
                </a:gridCol>
                <a:gridCol w="294597">
                  <a:extLst>
                    <a:ext uri="{9D8B030D-6E8A-4147-A177-3AD203B41FA5}">
                      <a16:colId xmlns:a16="http://schemas.microsoft.com/office/drawing/2014/main" val="4238554693"/>
                    </a:ext>
                  </a:extLst>
                </a:gridCol>
              </a:tblGrid>
              <a:tr h="320843">
                <a:tc rowSpan="2">
                  <a:txBody>
                    <a:bodyPr/>
                    <a:lstStyle/>
                    <a:p>
                      <a:pPr algn="ctr" fontAlgn="ctr"/>
                      <a:r>
                        <a:rPr lang="en-GB" sz="1050" u="none" strike="noStrike">
                          <a:effectLst/>
                        </a:rPr>
                        <a:t>Risk ID</a:t>
                      </a:r>
                      <a:endParaRPr lang="en-GB" sz="1050" b="1" i="0" u="none" strike="noStrike">
                        <a:effectLst/>
                        <a:latin typeface="Arial" panose="020B0604020202020204" pitchFamily="34" charset="0"/>
                      </a:endParaRPr>
                    </a:p>
                  </a:txBody>
                  <a:tcPr marL="0" marR="0" marT="0" marB="0" vert="vert"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r>
                        <a:rPr lang="en-GB" sz="1200" u="none" strike="noStrike">
                          <a:effectLst/>
                        </a:rPr>
                        <a:t>Risk Title</a:t>
                      </a:r>
                      <a:endParaRPr lang="en-GB" sz="1200" b="1" i="0" u="none" strike="noStrike">
                        <a:effectLst/>
                        <a:latin typeface="Arial" panose="020B06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r>
                        <a:rPr lang="en-GB" sz="1200" u="none" strike="noStrike">
                          <a:effectLst/>
                        </a:rPr>
                        <a:t>Type</a:t>
                      </a:r>
                      <a:endParaRPr lang="en-GB" sz="1200" b="1" i="0" u="none" strike="noStrike">
                        <a:effectLst/>
                        <a:latin typeface="Arial" panose="020B06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r>
                        <a:rPr lang="en-GB" sz="1200" u="none" strike="noStrike">
                          <a:effectLst/>
                        </a:rPr>
                        <a:t>Category</a:t>
                      </a:r>
                      <a:endParaRPr lang="en-GB" sz="1200" b="1" i="0" u="none" strike="noStrike">
                        <a:effectLst/>
                        <a:latin typeface="Arial" panose="020B06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r>
                        <a:rPr lang="en-GB" sz="1050" u="none" strike="noStrike">
                          <a:effectLst/>
                        </a:rPr>
                        <a:t>Identification of areas where there are significant risks</a:t>
                      </a:r>
                      <a:endParaRPr lang="en-GB" sz="1050" b="1" i="0" u="none" strike="noStrike">
                        <a:effectLst/>
                        <a:latin typeface="Arial" panose="020B06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r>
                        <a:rPr lang="en-GB" sz="1050" u="none" strike="noStrike">
                          <a:effectLst/>
                        </a:rPr>
                        <a:t>Date Added</a:t>
                      </a:r>
                      <a:endParaRPr lang="en-GB" sz="1050" b="1" i="0" u="none" strike="noStrike">
                        <a:effectLst/>
                        <a:latin typeface="Arial" panose="020B06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r>
                        <a:rPr lang="en-GB" sz="1050" u="none" strike="noStrike">
                          <a:effectLst/>
                        </a:rPr>
                        <a:t>Risk Owner</a:t>
                      </a:r>
                      <a:endParaRPr lang="en-GB" sz="1050" b="1" i="0" u="none" strike="noStrike">
                        <a:effectLst/>
                        <a:latin typeface="Arial" panose="020B06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a:txBody>
                    <a:bodyPr/>
                    <a:lstStyle/>
                    <a:p>
                      <a:pPr algn="ctr" fontAlgn="ctr"/>
                      <a:r>
                        <a:rPr lang="en-GB" sz="1000" u="none" strike="noStrike">
                          <a:effectLst/>
                        </a:rPr>
                        <a:t>Original Assessment</a:t>
                      </a:r>
                      <a:endParaRPr lang="en-GB" sz="1000" b="0" i="0" u="none" strike="noStrike">
                        <a:effectLst/>
                        <a:latin typeface="Arial" panose="020B06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tc rowSpan="2">
                  <a:txBody>
                    <a:bodyPr/>
                    <a:lstStyle/>
                    <a:p>
                      <a:pPr algn="ctr" fontAlgn="ctr"/>
                      <a:r>
                        <a:rPr lang="en-GB" sz="1100" u="none" strike="noStrike">
                          <a:effectLst/>
                        </a:rPr>
                        <a:t>Planned Mitigation Actions</a:t>
                      </a:r>
                      <a:endParaRPr lang="en-GB" sz="1100" b="1" i="0" u="none" strike="noStrike">
                        <a:effectLst/>
                        <a:latin typeface="Arial" panose="020B06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r>
                        <a:rPr lang="en-GB" sz="1000" u="none" strike="noStrike">
                          <a:effectLst/>
                        </a:rPr>
                        <a:t>Mitigation Success Factor</a:t>
                      </a:r>
                      <a:endParaRPr lang="en-GB" sz="1000" b="1" i="0" u="none" strike="noStrike">
                        <a:effectLst/>
                        <a:latin typeface="Arial" panose="020B06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a:txBody>
                    <a:bodyPr/>
                    <a:lstStyle/>
                    <a:p>
                      <a:pPr algn="ctr" fontAlgn="ctr"/>
                      <a:r>
                        <a:rPr lang="en-GB" sz="1000" u="none" strike="noStrike">
                          <a:effectLst/>
                        </a:rPr>
                        <a:t>Control Assessment</a:t>
                      </a:r>
                      <a:endParaRPr lang="en-GB" sz="1000" b="0" i="0" u="none" strike="noStrike">
                        <a:effectLst/>
                        <a:latin typeface="Arial" panose="020B06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665020070"/>
                  </a:ext>
                </a:extLst>
              </a:tr>
              <a:tr h="377504">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tc>
                  <a:txBody>
                    <a:bodyPr/>
                    <a:lstStyle/>
                    <a:p>
                      <a:pPr algn="ctr" fontAlgn="ctr"/>
                      <a:r>
                        <a:rPr lang="en-GB" sz="800" u="none" strike="noStrike">
                          <a:effectLst/>
                        </a:rPr>
                        <a:t>L</a:t>
                      </a:r>
                      <a:endParaRPr lang="en-GB" sz="800" b="1" i="0" u="none" strike="noStrike">
                        <a:effectLst/>
                        <a:latin typeface="Arial" panose="020B0604020202020204" pitchFamily="34" charset="0"/>
                      </a:endParaRPr>
                    </a:p>
                  </a:txBody>
                  <a:tcPr marL="0" marR="0" marT="0" marB="0" vert="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GB" sz="800" u="none" strike="noStrike">
                          <a:effectLst/>
                        </a:rPr>
                        <a:t>I</a:t>
                      </a:r>
                      <a:endParaRPr lang="en-GB" sz="800" b="1" i="0" u="none" strike="noStrike">
                        <a:effectLst/>
                        <a:latin typeface="Arial" panose="020B0604020202020204" pitchFamily="34" charset="0"/>
                      </a:endParaRPr>
                    </a:p>
                  </a:txBody>
                  <a:tcPr marL="0" marR="0" marT="0" marB="0" vert="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GB" sz="800" u="none" strike="noStrike">
                          <a:effectLst/>
                        </a:rPr>
                        <a:t>P</a:t>
                      </a:r>
                      <a:endParaRPr lang="en-GB" sz="800" b="1" i="0" u="none" strike="noStrike">
                        <a:effectLst/>
                        <a:latin typeface="Arial" panose="020B0604020202020204" pitchFamily="34" charset="0"/>
                      </a:endParaRPr>
                    </a:p>
                  </a:txBody>
                  <a:tcPr marL="0" marR="0" marT="0" marB="0" vert="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en-GB"/>
                    </a:p>
                  </a:txBody>
                  <a:tcPr/>
                </a:tc>
                <a:tc vMerge="1">
                  <a:txBody>
                    <a:bodyPr/>
                    <a:lstStyle/>
                    <a:p>
                      <a:endParaRPr lang="en-GB"/>
                    </a:p>
                  </a:txBody>
                  <a:tcPr/>
                </a:tc>
                <a:tc>
                  <a:txBody>
                    <a:bodyPr/>
                    <a:lstStyle/>
                    <a:p>
                      <a:pPr algn="ctr" fontAlgn="ctr"/>
                      <a:r>
                        <a:rPr lang="en-GB" sz="800" u="none" strike="noStrike">
                          <a:effectLst/>
                        </a:rPr>
                        <a:t>L</a:t>
                      </a:r>
                      <a:endParaRPr lang="en-GB" sz="800" b="1" i="0" u="none" strike="noStrike">
                        <a:effectLst/>
                        <a:latin typeface="Arial" panose="020B0604020202020204" pitchFamily="34" charset="0"/>
                      </a:endParaRPr>
                    </a:p>
                  </a:txBody>
                  <a:tcPr marL="0" marR="0" marT="0" marB="0" vert="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GB" sz="800" u="none" strike="noStrike">
                          <a:effectLst/>
                        </a:rPr>
                        <a:t>I</a:t>
                      </a:r>
                      <a:endParaRPr lang="en-GB" sz="800" b="1" i="0" u="none" strike="noStrike">
                        <a:effectLst/>
                        <a:latin typeface="Arial" panose="020B0604020202020204" pitchFamily="34" charset="0"/>
                      </a:endParaRPr>
                    </a:p>
                  </a:txBody>
                  <a:tcPr marL="0" marR="0" marT="0" marB="0" vert="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GB" sz="800" u="none" strike="noStrike">
                          <a:effectLst/>
                        </a:rPr>
                        <a:t>P</a:t>
                      </a:r>
                      <a:endParaRPr lang="en-GB" sz="800" b="1" i="0" u="none" strike="noStrike">
                        <a:effectLst/>
                        <a:latin typeface="Arial" panose="020B0604020202020204" pitchFamily="34" charset="0"/>
                      </a:endParaRPr>
                    </a:p>
                  </a:txBody>
                  <a:tcPr marL="0" marR="0" marT="0" marB="0" vert="vert"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19637777"/>
                  </a:ext>
                </a:extLst>
              </a:tr>
              <a:tr h="849384">
                <a:tc>
                  <a:txBody>
                    <a:bodyPr/>
                    <a:lstStyle/>
                    <a:p>
                      <a:pPr algn="ctr" fontAlgn="ctr"/>
                      <a:r>
                        <a:rPr lang="en-GB" sz="1050" b="0" i="0" u="none" strike="noStrike">
                          <a:effectLst/>
                          <a:latin typeface="Arial" panose="020B0604020202020204" pitchFamily="34" charset="0"/>
                        </a:rPr>
                        <a:t>HB6</a:t>
                      </a: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GB" sz="1100" b="0" i="0" u="none" strike="noStrike" dirty="0">
                          <a:effectLst/>
                          <a:latin typeface="Arial" panose="020B0604020202020204" pitchFamily="34" charset="0"/>
                        </a:rPr>
                        <a:t>Medium Term Financial Strategy</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GB" sz="900" b="0" i="0" u="none" strike="noStrike">
                          <a:effectLst/>
                          <a:latin typeface="Arial" panose="020B0604020202020204" pitchFamily="34" charset="0"/>
                        </a:rPr>
                        <a:t>FINANCIAL</a:t>
                      </a:r>
                      <a:endParaRPr lang="en-GB" sz="700" b="0" i="0" u="none" strike="noStrike">
                        <a:effectLst/>
                        <a:latin typeface="Arial" panose="020B06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GB" sz="1100" b="0" i="0" u="none" strike="noStrike" dirty="0">
                          <a:effectLst/>
                          <a:latin typeface="Arial" panose="020B0604020202020204" pitchFamily="34" charset="0"/>
                        </a:rPr>
                        <a:t>Economic</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n-GB" sz="900" b="0" i="0" u="none" strike="noStrike" dirty="0">
                          <a:effectLst/>
                          <a:latin typeface="Arial" panose="020B0604020202020204" pitchFamily="34" charset="0"/>
                        </a:rPr>
                        <a:t>The ongoing viability of the authority being able to manage a balanced budget. Current MTFS highlights a shortfall of £12M over the course of the MTFS</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GB" sz="1000" b="0" i="0" u="none" strike="noStrike">
                          <a:effectLst/>
                          <a:latin typeface="Arial" panose="020B0604020202020204" pitchFamily="34" charset="0"/>
                        </a:rPr>
                        <a:t>28/11/16</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GB" sz="1000" b="0" i="0" u="none" strike="noStrike">
                          <a:effectLst/>
                          <a:latin typeface="Arial" panose="020B0604020202020204" pitchFamily="34" charset="0"/>
                        </a:rPr>
                        <a:t>Lydia </a:t>
                      </a:r>
                      <a:r>
                        <a:rPr lang="en-GB" sz="900" b="0" i="0" u="none" strike="noStrike">
                          <a:effectLst/>
                          <a:latin typeface="Arial" panose="020B0604020202020204" pitchFamily="34" charset="0"/>
                        </a:rPr>
                        <a:t>Morrison</a:t>
                      </a:r>
                      <a:endParaRPr lang="en-GB" sz="1000" b="0" i="0" u="none" strike="noStrike">
                        <a:effectLst/>
                        <a:latin typeface="Arial" panose="020B06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GB" sz="1200" b="0" i="0" u="none" strike="noStrike">
                          <a:effectLst/>
                          <a:latin typeface="Arial" panose="020B0604020202020204" pitchFamily="34" charset="0"/>
                        </a:rPr>
                        <a:t>4</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GB" sz="1200" b="0" i="0" u="none" strike="noStrike">
                          <a:effectLst/>
                          <a:latin typeface="Arial" panose="020B0604020202020204" pitchFamily="34" charset="0"/>
                        </a:rPr>
                        <a:t>5</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GB" sz="1200" b="1" i="0" u="none" strike="noStrike">
                          <a:effectLst/>
                          <a:latin typeface="Arial" panose="020B0604020202020204" pitchFamily="34" charset="0"/>
                        </a:rPr>
                        <a:t>20</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l" fontAlgn="ctr"/>
                      <a:r>
                        <a:rPr lang="en-GB" sz="700" b="0" i="0" u="none" strike="noStrike">
                          <a:effectLst/>
                          <a:latin typeface="Arial" panose="020B0604020202020204" pitchFamily="34" charset="0"/>
                        </a:rPr>
                        <a:t>1. MTFS is reviewed each year as part of budget setting exercise. Budget challenge sessions held each year to scrutinise future business plans and income/savings.</a:t>
                      </a:r>
                    </a:p>
                    <a:p>
                      <a:pPr algn="l" fontAlgn="ctr"/>
                      <a:r>
                        <a:rPr lang="en-GB" sz="700" b="0" i="0" u="none" strike="noStrike">
                          <a:effectLst/>
                          <a:latin typeface="Arial" panose="020B0604020202020204" pitchFamily="34" charset="0"/>
                        </a:rPr>
                        <a:t>2. Full MTFS review to take place in 2020/21 to alongside the Transformation programme</a:t>
                      </a:r>
                    </a:p>
                    <a:p>
                      <a:pPr algn="l" fontAlgn="ctr"/>
                      <a:r>
                        <a:rPr lang="en-GB" sz="700" b="0" i="0" u="none" strike="noStrike">
                          <a:effectLst/>
                          <a:latin typeface="Arial" panose="020B0604020202020204" pitchFamily="34" charset="0"/>
                        </a:rPr>
                        <a:t>3. Identify and manage in-depth service budgets income/expenditure to rebalance budget</a:t>
                      </a:r>
                    </a:p>
                    <a:p>
                      <a:pPr algn="l" fontAlgn="ctr"/>
                      <a:r>
                        <a:rPr lang="en-GB" sz="700" b="0" i="0" u="none" strike="noStrike">
                          <a:effectLst/>
                          <a:latin typeface="Arial" panose="020B0604020202020204" pitchFamily="34" charset="0"/>
                        </a:rPr>
                        <a:t>4. Consider the impact of Covid-19 on the MTFS</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n-GB" sz="800" b="0" i="0" u="none" strike="noStrike">
                          <a:effectLst/>
                          <a:latin typeface="Arial" panose="020B0604020202020204" pitchFamily="34" charset="0"/>
                        </a:rPr>
                        <a:t>The authority has a balanced budget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GB" sz="1200" b="0" i="0" u="none" strike="noStrike">
                          <a:effectLst/>
                          <a:latin typeface="Arial" panose="020B0604020202020204" pitchFamily="34" charset="0"/>
                        </a:rPr>
                        <a:t>4</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GB" sz="1200" b="0" i="0" u="none" strike="noStrike">
                          <a:effectLst/>
                          <a:latin typeface="Arial" panose="020B0604020202020204" pitchFamily="34" charset="0"/>
                        </a:rPr>
                        <a:t>4</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GB" sz="1200" b="1" i="0" u="none" strike="noStrike">
                          <a:effectLst/>
                          <a:latin typeface="Arial" panose="020B0604020202020204" pitchFamily="34" charset="0"/>
                        </a:rPr>
                        <a:t>16</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556525529"/>
                  </a:ext>
                </a:extLst>
              </a:tr>
              <a:tr h="868279">
                <a:tc>
                  <a:txBody>
                    <a:bodyPr/>
                    <a:lstStyle/>
                    <a:p>
                      <a:pPr algn="ctr" fontAlgn="ctr"/>
                      <a:r>
                        <a:rPr lang="en-GB" sz="1050" b="0" i="0" u="none" strike="noStrike" dirty="0">
                          <a:effectLst/>
                          <a:latin typeface="Arial" panose="020B0604020202020204" pitchFamily="34" charset="0"/>
                        </a:rPr>
                        <a:t>HB9</a:t>
                      </a: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GB" sz="1100" b="0" i="0" u="none" strike="noStrike" dirty="0">
                          <a:effectLst/>
                          <a:latin typeface="Arial" panose="020B0604020202020204" pitchFamily="34" charset="0"/>
                        </a:rPr>
                        <a:t>IT provision: long term</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GB" sz="900" b="0" i="0" u="none" strike="noStrike" dirty="0">
                          <a:effectLst/>
                          <a:latin typeface="Arial" panose="020B0604020202020204" pitchFamily="34" charset="0"/>
                        </a:rPr>
                        <a:t>SERVICE</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GB" sz="900" b="0" i="0" u="none" strike="noStrike" dirty="0">
                          <a:effectLst/>
                          <a:latin typeface="Arial" panose="020B0604020202020204" pitchFamily="34" charset="0"/>
                        </a:rPr>
                        <a:t>Technological</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n-GB" sz="900" b="0" i="0" u="none" strike="noStrike" dirty="0">
                          <a:effectLst/>
                          <a:latin typeface="Arial" panose="020B0604020202020204" pitchFamily="34" charset="0"/>
                        </a:rPr>
                        <a:t>Failure by the IT provider (Capita) to deliver on long term digital vision and aspirations of Council as per the contract in particular the strategy for 'digital by default' and contract requirements</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GB" sz="1000" b="0" i="0" u="none" strike="noStrike" dirty="0">
                          <a:effectLst/>
                          <a:latin typeface="Arial" panose="020B0604020202020204" pitchFamily="34" charset="0"/>
                        </a:rPr>
                        <a:t>10/04/18</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GB" sz="1000" b="0" i="0" u="none" strike="noStrike" dirty="0">
                          <a:effectLst/>
                          <a:latin typeface="Arial" panose="020B0604020202020204" pitchFamily="34" charset="0"/>
                        </a:rPr>
                        <a:t>Sue Parker</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GB" sz="1200" b="0" i="0" u="none" strike="noStrike" dirty="0">
                          <a:effectLst/>
                          <a:latin typeface="Arial" panose="020B0604020202020204" pitchFamily="34" charset="0"/>
                        </a:rPr>
                        <a:t>5</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GB" sz="1200" b="0" i="0" u="none" strike="noStrike" dirty="0">
                          <a:effectLst/>
                          <a:latin typeface="Arial" panose="020B0604020202020204" pitchFamily="34" charset="0"/>
                        </a:rPr>
                        <a:t>5</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GB" sz="1200" b="1" i="0" u="none" strike="noStrike" dirty="0">
                          <a:effectLst/>
                          <a:latin typeface="Arial" panose="020B0604020202020204" pitchFamily="34" charset="0"/>
                        </a:rPr>
                        <a:t>25</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l" fontAlgn="ctr"/>
                      <a:r>
                        <a:rPr lang="en-GB" sz="700" b="0" i="0" u="none" strike="noStrike" dirty="0">
                          <a:effectLst/>
                          <a:latin typeface="Arial" panose="020B0604020202020204" pitchFamily="34" charset="0"/>
                        </a:rPr>
                        <a:t>1. Ensure Capita are held to contractual responsibilities regarding digital strategy              </a:t>
                      </a:r>
                    </a:p>
                    <a:p>
                      <a:pPr algn="l" fontAlgn="ctr"/>
                      <a:r>
                        <a:rPr lang="en-GB" sz="700" b="0" i="0" u="none" strike="noStrike" dirty="0">
                          <a:effectLst/>
                          <a:latin typeface="Arial" panose="020B0604020202020204" pitchFamily="34" charset="0"/>
                        </a:rPr>
                        <a:t>2. Progression of a Digital Strategy for the Council as part of </a:t>
                      </a:r>
                      <a:r>
                        <a:rPr lang="en-GB" sz="700" b="0" i="0" u="none" strike="noStrike" dirty="0" err="1">
                          <a:effectLst/>
                          <a:latin typeface="Arial" panose="020B0604020202020204" pitchFamily="34" charset="0"/>
                        </a:rPr>
                        <a:t>SoF</a:t>
                      </a:r>
                      <a:r>
                        <a:rPr lang="en-GB" sz="700" b="0" i="0" u="none" strike="noStrike" dirty="0">
                          <a:effectLst/>
                          <a:latin typeface="Arial" panose="020B0604020202020204" pitchFamily="34" charset="0"/>
                        </a:rPr>
                        <a:t> with linkages to IT Capita </a:t>
                      </a:r>
                    </a:p>
                    <a:p>
                      <a:pPr algn="l" fontAlgn="ctr"/>
                      <a:r>
                        <a:rPr lang="en-GB" sz="700" b="0" i="0" u="none" strike="noStrike" dirty="0">
                          <a:effectLst/>
                          <a:latin typeface="Arial" panose="020B0604020202020204" pitchFamily="34" charset="0"/>
                        </a:rPr>
                        <a:t>3. Deliver changes to the IT infrastructure to enable </a:t>
                      </a:r>
                      <a:r>
                        <a:rPr lang="en-GB" sz="700" b="0" i="0" u="none" strike="noStrike" dirty="0" err="1">
                          <a:effectLst/>
                          <a:latin typeface="Arial" panose="020B0604020202020204" pitchFamily="34" charset="0"/>
                        </a:rPr>
                        <a:t>SoF</a:t>
                      </a:r>
                      <a:r>
                        <a:rPr lang="en-GB" sz="700" b="0" i="0" u="none" strike="noStrike" dirty="0">
                          <a:effectLst/>
                          <a:latin typeface="Arial" panose="020B0604020202020204" pitchFamily="34" charset="0"/>
                        </a:rPr>
                        <a:t> outcomes e.g. M365 segregation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n-GB" sz="700" b="0" i="0" u="none" strike="noStrike" dirty="0">
                          <a:effectLst/>
                          <a:latin typeface="Arial" panose="020B0604020202020204" pitchFamily="34" charset="0"/>
                        </a:rPr>
                        <a:t>Clear vision and links to Council aspiration of 'digital by default' Approval of Council's Digital Strategy - October 2019. Approach is aligned to </a:t>
                      </a:r>
                      <a:r>
                        <a:rPr lang="en-GB" sz="700" b="0" i="0" u="none" strike="noStrike" dirty="0" err="1">
                          <a:effectLst/>
                          <a:latin typeface="Arial" panose="020B0604020202020204" pitchFamily="34" charset="0"/>
                        </a:rPr>
                        <a:t>SoF</a:t>
                      </a:r>
                      <a:r>
                        <a:rPr lang="en-GB" sz="700" b="0" i="0" u="none" strike="noStrike" dirty="0">
                          <a:effectLst/>
                          <a:latin typeface="Arial" panose="020B0604020202020204" pitchFamily="34" charset="0"/>
                        </a:rPr>
                        <a:t> outcomes</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GB" sz="1200" b="0" i="0" u="none" strike="noStrike" dirty="0">
                          <a:effectLst/>
                          <a:latin typeface="Arial" panose="020B0604020202020204" pitchFamily="34" charset="0"/>
                        </a:rPr>
                        <a:t>4</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GB" sz="1200" b="0" i="0" u="none" strike="noStrike" dirty="0">
                          <a:effectLst/>
                          <a:latin typeface="Arial" panose="020B0604020202020204" pitchFamily="34" charset="0"/>
                        </a:rPr>
                        <a:t>4</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GB" sz="1200" b="1" i="0" u="none" strike="noStrike" dirty="0">
                          <a:effectLst/>
                          <a:latin typeface="Arial" panose="020B0604020202020204" pitchFamily="34" charset="0"/>
                        </a:rPr>
                        <a:t>16</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954831759"/>
                  </a:ext>
                </a:extLst>
              </a:tr>
              <a:tr h="866278">
                <a:tc>
                  <a:txBody>
                    <a:bodyPr/>
                    <a:lstStyle/>
                    <a:p>
                      <a:pPr algn="ctr" fontAlgn="ctr"/>
                      <a:r>
                        <a:rPr lang="en-GB" sz="1050" b="0" i="0" u="none" strike="noStrike" dirty="0">
                          <a:effectLst/>
                          <a:latin typeface="Arial" panose="020B0604020202020204" pitchFamily="34" charset="0"/>
                        </a:rPr>
                        <a:t>HB10</a:t>
                      </a: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GB" sz="1100" b="0" i="0" u="none" strike="noStrike" dirty="0">
                          <a:effectLst/>
                          <a:latin typeface="Arial" panose="020B0604020202020204" pitchFamily="34" charset="0"/>
                        </a:rPr>
                        <a:t>Corporate Project Delivery</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GB" sz="700" b="0" i="0" u="none" strike="noStrike">
                          <a:effectLst/>
                          <a:latin typeface="Arial" panose="020B0604020202020204" pitchFamily="34" charset="0"/>
                        </a:rPr>
                        <a:t>GOVERNANCE</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GB" sz="1100" b="0" i="0" u="none" strike="noStrike">
                          <a:effectLst/>
                          <a:latin typeface="Arial" panose="020B0604020202020204" pitchFamily="34" charset="0"/>
                        </a:rPr>
                        <a:t>Reputation</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n-GB" sz="900" b="0" i="0" u="none" strike="noStrike" dirty="0">
                          <a:effectLst/>
                          <a:latin typeface="Arial" panose="020B0604020202020204" pitchFamily="34" charset="0"/>
                        </a:rPr>
                        <a:t>Failure to maintain control of corporate project delivery leading to lack of clarity on priorities, use of resources resulting in reputational damage and potential costs and potential adverse impact on performance.</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GB" sz="1000" b="0" i="0" u="none" strike="noStrike">
                          <a:effectLst/>
                          <a:latin typeface="Arial" panose="020B0604020202020204" pitchFamily="34" charset="0"/>
                        </a:rPr>
                        <a:t>07/05/18</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GB" sz="1000" b="0" i="0" u="none" strike="noStrike">
                          <a:effectLst/>
                          <a:latin typeface="Arial" panose="020B0604020202020204" pitchFamily="34" charset="0"/>
                        </a:rPr>
                        <a:t>Gill Kneller</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GB" sz="1200" b="0" i="0" u="none" strike="noStrike">
                          <a:effectLst/>
                          <a:latin typeface="Arial" panose="020B0604020202020204" pitchFamily="34" charset="0"/>
                        </a:rPr>
                        <a:t>4</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GB" sz="1200" b="0" i="0" u="none" strike="noStrike">
                          <a:effectLst/>
                          <a:latin typeface="Arial" panose="020B0604020202020204" pitchFamily="34" charset="0"/>
                        </a:rPr>
                        <a:t>5</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GB" sz="1200" b="1" i="0" u="none" strike="noStrike">
                          <a:effectLst/>
                          <a:latin typeface="Arial" panose="020B0604020202020204" pitchFamily="34" charset="0"/>
                        </a:rPr>
                        <a:t>20</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l" fontAlgn="ctr"/>
                      <a:r>
                        <a:rPr lang="en-GB" sz="700" b="0" i="0" u="none" strike="noStrike">
                          <a:effectLst/>
                          <a:latin typeface="Arial" panose="020B0604020202020204" pitchFamily="34" charset="0"/>
                        </a:rPr>
                        <a:t>1) Establishment of Strategic Project Board for oversight of key corporate projects</a:t>
                      </a:r>
                    </a:p>
                    <a:p>
                      <a:pPr algn="l" fontAlgn="ctr"/>
                      <a:r>
                        <a:rPr lang="en-GB" sz="700" b="0" i="0" u="none" strike="noStrike">
                          <a:effectLst/>
                          <a:latin typeface="Arial" panose="020B0604020202020204" pitchFamily="34" charset="0"/>
                        </a:rPr>
                        <a:t>2) Clear review of project milestones to ensure on track and delivering as per budget</a:t>
                      </a:r>
                    </a:p>
                    <a:p>
                      <a:pPr algn="l" fontAlgn="ctr"/>
                      <a:r>
                        <a:rPr lang="en-GB" sz="700" b="0" i="0" u="none" strike="noStrike">
                          <a:effectLst/>
                          <a:latin typeface="Arial" panose="020B0604020202020204" pitchFamily="34" charset="0"/>
                        </a:rPr>
                        <a:t>3) Dedicated project budget monitoring - in particular Capital budget monitoring</a:t>
                      </a:r>
                    </a:p>
                    <a:p>
                      <a:pPr algn="l" fontAlgn="ctr"/>
                      <a:r>
                        <a:rPr lang="en-GB" sz="700" b="0" i="0" u="none" strike="noStrike">
                          <a:effectLst/>
                          <a:latin typeface="Arial" panose="020B0604020202020204" pitchFamily="34" charset="0"/>
                        </a:rPr>
                        <a:t>4) All corporate projects have appropriate governance in place and regularly produce highlight reports</a:t>
                      </a:r>
                    </a:p>
                    <a:p>
                      <a:pPr algn="l" fontAlgn="ctr"/>
                      <a:r>
                        <a:rPr lang="en-GB" sz="700" b="0" i="0" u="none" strike="noStrike">
                          <a:effectLst/>
                          <a:latin typeface="Arial" panose="020B0604020202020204" pitchFamily="34" charset="0"/>
                        </a:rPr>
                        <a:t>5) Review of Corporate projects to ensure focus and resource is on the right project areas covering Corporate Strategy, transformation and Covid-19 recovery</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n-GB" sz="800" b="0" i="0" u="none" strike="noStrike">
                          <a:effectLst/>
                          <a:latin typeface="Arial" panose="020B0604020202020204" pitchFamily="34" charset="0"/>
                        </a:rPr>
                        <a:t>Corporate projects will deliver on time or be replaced by others with greater importance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GB" sz="1200" b="0" i="0" u="none" strike="noStrike">
                          <a:effectLst/>
                          <a:latin typeface="Arial" panose="020B0604020202020204" pitchFamily="34" charset="0"/>
                        </a:rPr>
                        <a:t>4</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GB" sz="1200" b="0" i="0" u="none" strike="noStrike">
                          <a:effectLst/>
                          <a:latin typeface="Arial" panose="020B0604020202020204" pitchFamily="34" charset="0"/>
                        </a:rPr>
                        <a:t>4</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GB" sz="1200" b="1" i="0" u="none" strike="noStrike">
                          <a:effectLst/>
                          <a:latin typeface="Arial" panose="020B0604020202020204" pitchFamily="34" charset="0"/>
                        </a:rPr>
                        <a:t>16</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192209760"/>
                  </a:ext>
                </a:extLst>
              </a:tr>
              <a:tr h="1373007">
                <a:tc>
                  <a:txBody>
                    <a:bodyPr/>
                    <a:lstStyle/>
                    <a:p>
                      <a:pPr algn="ctr" fontAlgn="ctr"/>
                      <a:r>
                        <a:rPr lang="en-GB" sz="1050" b="0" i="0" u="none" strike="noStrike">
                          <a:effectLst/>
                          <a:latin typeface="Arial" panose="020B0604020202020204" pitchFamily="34" charset="0"/>
                        </a:rPr>
                        <a:t>HB1</a:t>
                      </a: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GB" sz="900" b="0" i="0" u="none" strike="noStrike">
                          <a:effectLst/>
                          <a:latin typeface="Arial" panose="020B0604020202020204" pitchFamily="34" charset="0"/>
                        </a:rPr>
                        <a:t>Contractual Arrangements</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GB" sz="900" b="0" i="0" u="none" strike="noStrike" dirty="0">
                          <a:effectLst/>
                          <a:latin typeface="Arial" panose="020B0604020202020204" pitchFamily="34" charset="0"/>
                        </a:rPr>
                        <a:t>FINANCIAL</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GB" sz="900" b="0" i="0" u="none" strike="noStrike" dirty="0">
                          <a:effectLst/>
                          <a:latin typeface="Arial" panose="020B0604020202020204" pitchFamily="34" charset="0"/>
                        </a:rPr>
                        <a:t>Organisational</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r>
                        <a:rPr lang="en-GB" sz="800" b="0" i="0" u="none" strike="noStrike" dirty="0">
                          <a:effectLst/>
                          <a:latin typeface="Arial" panose="020B0604020202020204" pitchFamily="34" charset="0"/>
                        </a:rPr>
                        <a:t>Risk of our contractors failing to deliver all/part of the contract leading to non delivery of service(s) to our residents. Early termination of all or part of the Norse SE JV by one of the 3 parties due to performance and/ or financial issues.</a:t>
                      </a:r>
                    </a:p>
                    <a:p>
                      <a:pPr algn="l" fontAlgn="t"/>
                      <a:r>
                        <a:rPr lang="en-GB" sz="800" b="0" i="0" u="none" strike="noStrike" dirty="0">
                          <a:effectLst/>
                          <a:latin typeface="Arial" panose="020B0604020202020204" pitchFamily="34" charset="0"/>
                        </a:rPr>
                        <a:t>Failure of the Norse SE JV to improve performance and financial management due to inadequate support.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GB" sz="1000" b="0" i="0" u="none" strike="noStrike">
                          <a:effectLst/>
                          <a:latin typeface="Arial" panose="020B0604020202020204" pitchFamily="34" charset="0"/>
                        </a:rPr>
                        <a:t>01/09/16</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GB" sz="1000" b="0" i="0" u="none" strike="noStrike">
                          <a:effectLst/>
                          <a:latin typeface="Arial" panose="020B0604020202020204" pitchFamily="34" charset="0"/>
                        </a:rPr>
                        <a:t>Trevor Pugh</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GB" sz="1200" b="0" i="0" u="none" strike="noStrike">
                          <a:effectLst/>
                          <a:latin typeface="Arial" panose="020B0604020202020204" pitchFamily="34" charset="0"/>
                        </a:rPr>
                        <a:t>5</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GB" sz="1200" b="0" i="0" u="none" strike="noStrike">
                          <a:effectLst/>
                          <a:latin typeface="Arial" panose="020B0604020202020204" pitchFamily="34" charset="0"/>
                        </a:rPr>
                        <a:t>5</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GB" sz="1200" b="1" i="0" u="none" strike="noStrike">
                          <a:effectLst/>
                          <a:latin typeface="Arial" panose="020B0604020202020204" pitchFamily="34" charset="0"/>
                        </a:rPr>
                        <a:t>25</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l" fontAlgn="ctr"/>
                      <a:r>
                        <a:rPr lang="en-GB" sz="800" b="0" i="0" u="none" strike="noStrike">
                          <a:effectLst/>
                          <a:latin typeface="Arial" panose="020B0604020202020204" pitchFamily="34" charset="0"/>
                        </a:rPr>
                        <a:t>Environmental Services Service and Delegation Agreement </a:t>
                      </a:r>
                    </a:p>
                    <a:p>
                      <a:pPr algn="l" fontAlgn="ctr"/>
                      <a:r>
                        <a:rPr lang="en-GB" sz="800" b="0" i="0" u="none" strike="noStrike">
                          <a:effectLst/>
                          <a:latin typeface="Arial" panose="020B0604020202020204" pitchFamily="34" charset="0"/>
                        </a:rPr>
                        <a:t>1) NSE Board regularly meets to review current performance </a:t>
                      </a:r>
                    </a:p>
                    <a:p>
                      <a:pPr algn="l" fontAlgn="ctr"/>
                      <a:r>
                        <a:rPr lang="en-GB" sz="800" b="0" i="0" u="none" strike="noStrike">
                          <a:effectLst/>
                          <a:latin typeface="Arial" panose="020B0604020202020204" pitchFamily="34" charset="0"/>
                        </a:rPr>
                        <a:t>2) Key performance indicators in place and being monitored for waste operation</a:t>
                      </a:r>
                    </a:p>
                    <a:p>
                      <a:pPr algn="l" fontAlgn="ctr"/>
                      <a:r>
                        <a:rPr lang="en-GB" sz="800" b="0" i="0" u="none" strike="noStrike">
                          <a:effectLst/>
                          <a:latin typeface="Arial" panose="020B0604020202020204" pitchFamily="34" charset="0"/>
                        </a:rPr>
                        <a:t>3) Provision of expert financial and operational support to review accounts and co-develop a detailed Business Plan for 2022 and beyond. </a:t>
                      </a:r>
                    </a:p>
                    <a:p>
                      <a:pPr algn="l" fontAlgn="ctr"/>
                      <a:r>
                        <a:rPr lang="en-GB" sz="800" b="0" i="0" u="none" strike="noStrike">
                          <a:effectLst/>
                          <a:latin typeface="Arial" panose="020B0604020202020204" pitchFamily="34" charset="0"/>
                        </a:rPr>
                        <a:t>4) Strengthened JV Liaison Team and recruitment to cover vacancies.</a:t>
                      </a:r>
                    </a:p>
                    <a:p>
                      <a:pPr algn="l" fontAlgn="ctr"/>
                      <a:r>
                        <a:rPr lang="en-GB" sz="800" b="0" i="0" u="none" strike="noStrike">
                          <a:effectLst/>
                          <a:latin typeface="Arial" panose="020B0604020202020204" pitchFamily="34" charset="0"/>
                        </a:rPr>
                        <a:t>5) Risk based approach to JV Liaison.</a:t>
                      </a:r>
                    </a:p>
                    <a:p>
                      <a:pPr algn="l" fontAlgn="ctr"/>
                      <a:r>
                        <a:rPr lang="en-GB" sz="800" b="0" i="0" u="none" strike="noStrike">
                          <a:effectLst/>
                          <a:latin typeface="Arial" panose="020B0604020202020204" pitchFamily="34" charset="0"/>
                        </a:rPr>
                        <a:t>6) Exit strategy</a:t>
                      </a:r>
                    </a:p>
                    <a:p>
                      <a:pPr algn="l" fontAlgn="ctr"/>
                      <a:r>
                        <a:rPr lang="en-GB" sz="800" b="0" i="0" u="none" strike="noStrike">
                          <a:effectLst/>
                          <a:latin typeface="Arial" panose="020B0604020202020204" pitchFamily="34" charset="0"/>
                        </a:rPr>
                        <a:t>7) Review of Governance</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n-GB" sz="600" b="0" i="0" u="none" strike="noStrike">
                          <a:effectLst/>
                          <a:latin typeface="Arial" panose="020B0604020202020204" pitchFamily="34" charset="0"/>
                        </a:rPr>
                        <a:t>Contract delivers as per cost and performance. Previous years accounts and current budget agreed; monthly budget monitoring and forecasting satisfactory.</a:t>
                      </a:r>
                    </a:p>
                    <a:p>
                      <a:pPr algn="l" fontAlgn="ctr"/>
                      <a:r>
                        <a:rPr lang="en-GB" sz="600" b="0" i="0" u="none" strike="noStrike">
                          <a:effectLst/>
                          <a:latin typeface="Arial" panose="020B0604020202020204" pitchFamily="34" charset="0"/>
                        </a:rPr>
                        <a:t>Business Plan produced in line with Service Agreement requirements.</a:t>
                      </a:r>
                    </a:p>
                    <a:p>
                      <a:pPr algn="l" fontAlgn="ctr"/>
                      <a:r>
                        <a:rPr lang="en-GB" sz="600" b="0" i="0" u="none" strike="noStrike">
                          <a:effectLst/>
                          <a:latin typeface="Arial" panose="020B0604020202020204" pitchFamily="34" charset="0"/>
                        </a:rPr>
                        <a:t>Governance actions completed</a:t>
                      </a:r>
                    </a:p>
                    <a:p>
                      <a:pPr algn="l" fontAlgn="ctr"/>
                      <a:r>
                        <a:rPr lang="en-GB" sz="600" b="0" i="0" u="none" strike="noStrike">
                          <a:effectLst/>
                          <a:latin typeface="Arial" panose="020B0604020202020204" pitchFamily="34" charset="0"/>
                        </a:rPr>
                        <a:t>Internal audit actions completed.</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GB" sz="1200" b="0" i="0" u="none" strike="noStrike">
                          <a:effectLst/>
                          <a:latin typeface="Arial" panose="020B0604020202020204" pitchFamily="34" charset="0"/>
                        </a:rPr>
                        <a:t>4</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GB" sz="1200" b="0" i="0" u="none" strike="noStrike">
                          <a:effectLst/>
                          <a:latin typeface="Arial" panose="020B0604020202020204" pitchFamily="34" charset="0"/>
                        </a:rPr>
                        <a:t>4</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GB" sz="1200" b="1" i="0" u="none" strike="noStrike" dirty="0">
                          <a:effectLst/>
                          <a:latin typeface="Arial" panose="020B0604020202020204" pitchFamily="34" charset="0"/>
                        </a:rPr>
                        <a:t>16</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104186219"/>
                  </a:ext>
                </a:extLst>
              </a:tr>
            </a:tbl>
          </a:graphicData>
        </a:graphic>
      </p:graphicFrame>
      <p:sp>
        <p:nvSpPr>
          <p:cNvPr id="6" name="Speech Bubble: Rectangle with Corners Rounded 5">
            <a:extLst>
              <a:ext uri="{FF2B5EF4-FFF2-40B4-BE49-F238E27FC236}">
                <a16:creationId xmlns:a16="http://schemas.microsoft.com/office/drawing/2014/main" id="{3700C508-0322-4EB9-92F2-841A3A58A83E}"/>
              </a:ext>
            </a:extLst>
          </p:cNvPr>
          <p:cNvSpPr/>
          <p:nvPr/>
        </p:nvSpPr>
        <p:spPr>
          <a:xfrm>
            <a:off x="350630" y="622577"/>
            <a:ext cx="1461790" cy="565608"/>
          </a:xfrm>
          <a:prstGeom prst="wedgeRoundRectCallout">
            <a:avLst>
              <a:gd name="adj1" fmla="val -25924"/>
              <a:gd name="adj2" fmla="val 363159"/>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dirty="0"/>
              <a:t>Likelihood has increased in Q3 due to stalling of Microsoft 365 proposals </a:t>
            </a:r>
          </a:p>
        </p:txBody>
      </p:sp>
    </p:spTree>
    <p:extLst>
      <p:ext uri="{BB962C8B-B14F-4D97-AF65-F5344CB8AC3E}">
        <p14:creationId xmlns:p14="http://schemas.microsoft.com/office/powerpoint/2010/main" val="7846680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DF863D-8D2D-4468-B6DB-2725F73DB497}"/>
              </a:ext>
            </a:extLst>
          </p:cNvPr>
          <p:cNvSpPr>
            <a:spLocks noGrp="1"/>
          </p:cNvSpPr>
          <p:nvPr>
            <p:ph type="title"/>
          </p:nvPr>
        </p:nvSpPr>
        <p:spPr>
          <a:xfrm>
            <a:off x="838200" y="107842"/>
            <a:ext cx="10515600" cy="1982330"/>
          </a:xfrm>
        </p:spPr>
        <p:txBody>
          <a:bodyPr/>
          <a:lstStyle/>
          <a:p>
            <a:r>
              <a:rPr lang="en-GB">
                <a:solidFill>
                  <a:schemeClr val="bg1"/>
                </a:solidFill>
              </a:rPr>
              <a:t>Strategy Unit dashboards</a:t>
            </a:r>
          </a:p>
        </p:txBody>
      </p:sp>
      <p:sp>
        <p:nvSpPr>
          <p:cNvPr id="3" name="Text Placeholder 2">
            <a:extLst>
              <a:ext uri="{FF2B5EF4-FFF2-40B4-BE49-F238E27FC236}">
                <a16:creationId xmlns:a16="http://schemas.microsoft.com/office/drawing/2014/main" id="{5C49F4E6-E753-4B95-960E-AC4ABE69C264}"/>
              </a:ext>
            </a:extLst>
          </p:cNvPr>
          <p:cNvSpPr>
            <a:spLocks noGrp="1"/>
          </p:cNvSpPr>
          <p:nvPr>
            <p:ph type="body" idx="1"/>
          </p:nvPr>
        </p:nvSpPr>
        <p:spPr>
          <a:xfrm>
            <a:off x="838200" y="2090172"/>
            <a:ext cx="10515600" cy="1500187"/>
          </a:xfrm>
        </p:spPr>
        <p:txBody>
          <a:bodyPr/>
          <a:lstStyle/>
          <a:p>
            <a:r>
              <a:rPr lang="en-GB" b="1">
                <a:solidFill>
                  <a:schemeClr val="bg1"/>
                </a:solidFill>
              </a:rPr>
              <a:t>Performance information for Q3</a:t>
            </a:r>
          </a:p>
        </p:txBody>
      </p:sp>
      <p:sp>
        <p:nvSpPr>
          <p:cNvPr id="4" name="TextBox 3">
            <a:extLst>
              <a:ext uri="{FF2B5EF4-FFF2-40B4-BE49-F238E27FC236}">
                <a16:creationId xmlns:a16="http://schemas.microsoft.com/office/drawing/2014/main" id="{9D90BC29-E0CC-4001-9353-BD0BF2B9A913}"/>
              </a:ext>
            </a:extLst>
          </p:cNvPr>
          <p:cNvSpPr txBox="1"/>
          <p:nvPr/>
        </p:nvSpPr>
        <p:spPr>
          <a:xfrm>
            <a:off x="7151914" y="2976676"/>
            <a:ext cx="4539343" cy="830997"/>
          </a:xfrm>
          <a:prstGeom prst="rect">
            <a:avLst/>
          </a:prstGeom>
          <a:noFill/>
        </p:spPr>
        <p:txBody>
          <a:bodyPr wrap="square" rtlCol="0">
            <a:spAutoFit/>
          </a:bodyPr>
          <a:lstStyle/>
          <a:p>
            <a:r>
              <a:rPr lang="en-GB" sz="2400">
                <a:hlinkClick r:id="rId2" action="ppaction://hlinksldjump"/>
              </a:rPr>
              <a:t>Organisational Development</a:t>
            </a:r>
            <a:endParaRPr lang="en-GB" sz="2400"/>
          </a:p>
          <a:p>
            <a:r>
              <a:rPr lang="en-GB" sz="2400">
                <a:hlinkClick r:id="rId3" action="ppaction://hlinksldjump"/>
              </a:rPr>
              <a:t>Programmes, Redesign &amp; Quality</a:t>
            </a:r>
            <a:endParaRPr lang="en-GB" sz="2400"/>
          </a:p>
        </p:txBody>
      </p:sp>
    </p:spTree>
    <p:extLst>
      <p:ext uri="{BB962C8B-B14F-4D97-AF65-F5344CB8AC3E}">
        <p14:creationId xmlns:p14="http://schemas.microsoft.com/office/powerpoint/2010/main" val="26489113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46BFEF9-BE2F-4B81-8213-03545CA78071}"/>
              </a:ext>
            </a:extLst>
          </p:cNvPr>
          <p:cNvSpPr>
            <a:spLocks noGrp="1"/>
          </p:cNvSpPr>
          <p:nvPr>
            <p:ph type="title"/>
          </p:nvPr>
        </p:nvSpPr>
        <p:spPr>
          <a:xfrm>
            <a:off x="256314" y="417570"/>
            <a:ext cx="7046232" cy="761167"/>
          </a:xfrm>
        </p:spPr>
        <p:txBody>
          <a:bodyPr>
            <a:normAutofit fontScale="90000"/>
          </a:bodyPr>
          <a:lstStyle/>
          <a:p>
            <a:r>
              <a:rPr lang="en-GB" sz="4400">
                <a:solidFill>
                  <a:schemeClr val="bg1"/>
                </a:solidFill>
              </a:rPr>
              <a:t>Organisational Development</a:t>
            </a:r>
            <a:br>
              <a:rPr lang="en-GB" sz="3600">
                <a:solidFill>
                  <a:schemeClr val="bg1"/>
                </a:solidFill>
              </a:rPr>
            </a:br>
            <a:r>
              <a:rPr lang="en-GB" sz="2200" i="1">
                <a:solidFill>
                  <a:schemeClr val="bg1"/>
                </a:solidFill>
              </a:rPr>
              <a:t>Head of Service: Caroline Tickner</a:t>
            </a:r>
            <a:endParaRPr lang="en-GB" sz="3600" i="1">
              <a:solidFill>
                <a:schemeClr val="bg1"/>
              </a:solidFill>
            </a:endParaRPr>
          </a:p>
        </p:txBody>
      </p:sp>
      <p:sp>
        <p:nvSpPr>
          <p:cNvPr id="32" name="Text Placeholder 5">
            <a:extLst>
              <a:ext uri="{FF2B5EF4-FFF2-40B4-BE49-F238E27FC236}">
                <a16:creationId xmlns:a16="http://schemas.microsoft.com/office/drawing/2014/main" id="{CF8B328D-CDCC-464C-A503-E96EA0B3B05E}"/>
              </a:ext>
            </a:extLst>
          </p:cNvPr>
          <p:cNvSpPr txBox="1">
            <a:spLocks/>
          </p:cNvSpPr>
          <p:nvPr/>
        </p:nvSpPr>
        <p:spPr>
          <a:xfrm>
            <a:off x="1132707" y="2231349"/>
            <a:ext cx="5283978" cy="2395301"/>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Font typeface="Arial" panose="020B0604020202020204" pitchFamily="34" charset="0"/>
              <a:buNone/>
              <a:defRPr sz="160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endParaRPr lang="en-GB" sz="1400"/>
          </a:p>
        </p:txBody>
      </p:sp>
      <p:sp>
        <p:nvSpPr>
          <p:cNvPr id="11" name="Text Placeholder 5">
            <a:extLst>
              <a:ext uri="{FF2B5EF4-FFF2-40B4-BE49-F238E27FC236}">
                <a16:creationId xmlns:a16="http://schemas.microsoft.com/office/drawing/2014/main" id="{04C77C09-DD76-44E8-956B-B7EBA5561855}"/>
              </a:ext>
            </a:extLst>
          </p:cNvPr>
          <p:cNvSpPr>
            <a:spLocks noGrp="1"/>
          </p:cNvSpPr>
          <p:nvPr>
            <p:ph type="body" sz="half" idx="2"/>
          </p:nvPr>
        </p:nvSpPr>
        <p:spPr>
          <a:xfrm>
            <a:off x="256313" y="1142925"/>
            <a:ext cx="5778361" cy="761166"/>
          </a:xfrm>
        </p:spPr>
        <p:txBody>
          <a:bodyPr>
            <a:normAutofit/>
          </a:bodyPr>
          <a:lstStyle/>
          <a:p>
            <a:r>
              <a:rPr lang="en-GB" sz="1800">
                <a:solidFill>
                  <a:schemeClr val="bg1"/>
                </a:solidFill>
              </a:rPr>
              <a:t>Incorporating:</a:t>
            </a:r>
            <a:br>
              <a:rPr lang="en-GB" sz="1800">
                <a:solidFill>
                  <a:schemeClr val="bg1"/>
                </a:solidFill>
              </a:rPr>
            </a:br>
            <a:r>
              <a:rPr lang="en-GB" sz="1400">
                <a:solidFill>
                  <a:schemeClr val="bg1"/>
                </a:solidFill>
              </a:rPr>
              <a:t>Human Resources, Communications &amp; Marketing, Emergency Planning &amp; Business Continuity, Health &amp; Safety</a:t>
            </a:r>
          </a:p>
        </p:txBody>
      </p:sp>
      <p:pic>
        <p:nvPicPr>
          <p:cNvPr id="12" name="Graphic 11" descr="Coins">
            <a:extLst>
              <a:ext uri="{FF2B5EF4-FFF2-40B4-BE49-F238E27FC236}">
                <a16:creationId xmlns:a16="http://schemas.microsoft.com/office/drawing/2014/main" id="{E7B79CA9-6716-4441-9913-D9B51B23C6C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757514" y="233751"/>
            <a:ext cx="914400" cy="914400"/>
          </a:xfrm>
          <a:prstGeom prst="rect">
            <a:avLst/>
          </a:prstGeom>
        </p:spPr>
      </p:pic>
      <p:sp>
        <p:nvSpPr>
          <p:cNvPr id="14" name="TextBox 13">
            <a:extLst>
              <a:ext uri="{FF2B5EF4-FFF2-40B4-BE49-F238E27FC236}">
                <a16:creationId xmlns:a16="http://schemas.microsoft.com/office/drawing/2014/main" id="{1F4D9C6A-454E-46BD-A72A-5BA5241F641D}"/>
              </a:ext>
            </a:extLst>
          </p:cNvPr>
          <p:cNvSpPr txBox="1"/>
          <p:nvPr/>
        </p:nvSpPr>
        <p:spPr>
          <a:xfrm>
            <a:off x="8692315" y="790765"/>
            <a:ext cx="4443768" cy="369332"/>
          </a:xfrm>
          <a:prstGeom prst="rect">
            <a:avLst/>
          </a:prstGeom>
          <a:noFill/>
        </p:spPr>
        <p:txBody>
          <a:bodyPr wrap="square" rtlCol="0">
            <a:spAutoFit/>
          </a:bodyPr>
          <a:lstStyle/>
          <a:p>
            <a:r>
              <a:rPr lang="en-GB" dirty="0">
                <a:solidFill>
                  <a:schemeClr val="accent6"/>
                </a:solidFill>
              </a:rPr>
              <a:t>No variance</a:t>
            </a:r>
          </a:p>
        </p:txBody>
      </p:sp>
      <p:sp>
        <p:nvSpPr>
          <p:cNvPr id="15" name="Title 3">
            <a:extLst>
              <a:ext uri="{FF2B5EF4-FFF2-40B4-BE49-F238E27FC236}">
                <a16:creationId xmlns:a16="http://schemas.microsoft.com/office/drawing/2014/main" id="{EB07AE67-3D52-44B4-ABA2-671A44A5A5E9}"/>
              </a:ext>
            </a:extLst>
          </p:cNvPr>
          <p:cNvSpPr txBox="1">
            <a:spLocks/>
          </p:cNvSpPr>
          <p:nvPr/>
        </p:nvSpPr>
        <p:spPr>
          <a:xfrm>
            <a:off x="8671914" y="168626"/>
            <a:ext cx="5171433" cy="663590"/>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GB" sz="2800">
                <a:solidFill>
                  <a:schemeClr val="bg1"/>
                </a:solidFill>
              </a:rPr>
              <a:t>Budget variance in Q3</a:t>
            </a:r>
          </a:p>
        </p:txBody>
      </p:sp>
      <p:pic>
        <p:nvPicPr>
          <p:cNvPr id="13" name="Graphic 12" descr="Bullseye">
            <a:extLst>
              <a:ext uri="{FF2B5EF4-FFF2-40B4-BE49-F238E27FC236}">
                <a16:creationId xmlns:a16="http://schemas.microsoft.com/office/drawing/2014/main" id="{50D107AD-FEDB-4064-BCE9-1B395B822002}"/>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09010" y="1766491"/>
            <a:ext cx="782798" cy="786209"/>
          </a:xfrm>
          <a:prstGeom prst="rect">
            <a:avLst/>
          </a:prstGeom>
        </p:spPr>
      </p:pic>
      <p:sp>
        <p:nvSpPr>
          <p:cNvPr id="17" name="Title 3">
            <a:extLst>
              <a:ext uri="{FF2B5EF4-FFF2-40B4-BE49-F238E27FC236}">
                <a16:creationId xmlns:a16="http://schemas.microsoft.com/office/drawing/2014/main" id="{28BE1CB8-B69E-43DC-A291-E2A93E839A81}"/>
              </a:ext>
            </a:extLst>
          </p:cNvPr>
          <p:cNvSpPr txBox="1">
            <a:spLocks/>
          </p:cNvSpPr>
          <p:nvPr/>
        </p:nvSpPr>
        <p:spPr>
          <a:xfrm>
            <a:off x="1021067" y="2007592"/>
            <a:ext cx="5161825" cy="575175"/>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GB" sz="2800">
                <a:solidFill>
                  <a:schemeClr val="bg1"/>
                </a:solidFill>
              </a:rPr>
              <a:t>Corporate Action Plan 2021-22</a:t>
            </a:r>
          </a:p>
        </p:txBody>
      </p:sp>
      <p:graphicFrame>
        <p:nvGraphicFramePr>
          <p:cNvPr id="19" name="Chart 18">
            <a:extLst>
              <a:ext uri="{FF2B5EF4-FFF2-40B4-BE49-F238E27FC236}">
                <a16:creationId xmlns:a16="http://schemas.microsoft.com/office/drawing/2014/main" id="{FBF283BE-D129-4E64-9EC9-36401F25212D}"/>
              </a:ext>
            </a:extLst>
          </p:cNvPr>
          <p:cNvGraphicFramePr/>
          <p:nvPr>
            <p:extLst>
              <p:ext uri="{D42A27DB-BD31-4B8C-83A1-F6EECF244321}">
                <p14:modId xmlns:p14="http://schemas.microsoft.com/office/powerpoint/2010/main" val="883073932"/>
              </p:ext>
            </p:extLst>
          </p:nvPr>
        </p:nvGraphicFramePr>
        <p:xfrm>
          <a:off x="7653600" y="1122635"/>
          <a:ext cx="5161825" cy="3504016"/>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16" name="Table 7">
            <a:extLst>
              <a:ext uri="{FF2B5EF4-FFF2-40B4-BE49-F238E27FC236}">
                <a16:creationId xmlns:a16="http://schemas.microsoft.com/office/drawing/2014/main" id="{4EC63D7E-57DE-4466-AF97-0DD4F4DD0866}"/>
              </a:ext>
            </a:extLst>
          </p:cNvPr>
          <p:cNvGraphicFramePr>
            <a:graphicFrameLocks/>
          </p:cNvGraphicFramePr>
          <p:nvPr>
            <p:extLst>
              <p:ext uri="{D42A27DB-BD31-4B8C-83A1-F6EECF244321}">
                <p14:modId xmlns:p14="http://schemas.microsoft.com/office/powerpoint/2010/main" val="275018820"/>
              </p:ext>
            </p:extLst>
          </p:nvPr>
        </p:nvGraphicFramePr>
        <p:xfrm>
          <a:off x="137160" y="2552700"/>
          <a:ext cx="8556461" cy="2535162"/>
        </p:xfrm>
        <a:graphic>
          <a:graphicData uri="http://schemas.openxmlformats.org/drawingml/2006/table">
            <a:tbl>
              <a:tblPr firstRow="1" bandRow="1">
                <a:tableStyleId>{5940675A-B579-460E-94D1-54222C63F5DA}</a:tableStyleId>
              </a:tblPr>
              <a:tblGrid>
                <a:gridCol w="1320105">
                  <a:extLst>
                    <a:ext uri="{9D8B030D-6E8A-4147-A177-3AD203B41FA5}">
                      <a16:colId xmlns:a16="http://schemas.microsoft.com/office/drawing/2014/main" val="326531481"/>
                    </a:ext>
                  </a:extLst>
                </a:gridCol>
                <a:gridCol w="1632015">
                  <a:extLst>
                    <a:ext uri="{9D8B030D-6E8A-4147-A177-3AD203B41FA5}">
                      <a16:colId xmlns:a16="http://schemas.microsoft.com/office/drawing/2014/main" val="3995465828"/>
                    </a:ext>
                  </a:extLst>
                </a:gridCol>
                <a:gridCol w="419828">
                  <a:extLst>
                    <a:ext uri="{9D8B030D-6E8A-4147-A177-3AD203B41FA5}">
                      <a16:colId xmlns:a16="http://schemas.microsoft.com/office/drawing/2014/main" val="3470221341"/>
                    </a:ext>
                  </a:extLst>
                </a:gridCol>
                <a:gridCol w="443643">
                  <a:extLst>
                    <a:ext uri="{9D8B030D-6E8A-4147-A177-3AD203B41FA5}">
                      <a16:colId xmlns:a16="http://schemas.microsoft.com/office/drawing/2014/main" val="1285765086"/>
                    </a:ext>
                  </a:extLst>
                </a:gridCol>
                <a:gridCol w="4310669">
                  <a:extLst>
                    <a:ext uri="{9D8B030D-6E8A-4147-A177-3AD203B41FA5}">
                      <a16:colId xmlns:a16="http://schemas.microsoft.com/office/drawing/2014/main" val="3033096753"/>
                    </a:ext>
                  </a:extLst>
                </a:gridCol>
                <a:gridCol w="430201">
                  <a:extLst>
                    <a:ext uri="{9D8B030D-6E8A-4147-A177-3AD203B41FA5}">
                      <a16:colId xmlns:a16="http://schemas.microsoft.com/office/drawing/2014/main" val="4161796994"/>
                    </a:ext>
                  </a:extLst>
                </a:gridCol>
              </a:tblGrid>
              <a:tr h="558887">
                <a:tc>
                  <a:txBody>
                    <a:bodyPr/>
                    <a:lstStyle/>
                    <a:p>
                      <a:pPr algn="l"/>
                      <a:r>
                        <a:rPr lang="en-GB" sz="1400" b="1">
                          <a:solidFill>
                            <a:schemeClr val="bg1"/>
                          </a:solidFill>
                        </a:rPr>
                        <a:t>Project/strategy</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400" b="1">
                          <a:solidFill>
                            <a:schemeClr val="bg1"/>
                          </a:solidFill>
                        </a:rPr>
                        <a:t>Objective</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000" b="1">
                          <a:solidFill>
                            <a:schemeClr val="bg1"/>
                          </a:solidFill>
                        </a:rPr>
                        <a:t>Q1 RAG status</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000" b="1">
                          <a:solidFill>
                            <a:schemeClr val="bg1"/>
                          </a:solidFill>
                        </a:rPr>
                        <a:t>Q2 RAG status</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400" b="1">
                          <a:solidFill>
                            <a:schemeClr val="bg1"/>
                          </a:solidFill>
                        </a:rPr>
                        <a:t>Q3 update</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000" b="1">
                          <a:solidFill>
                            <a:schemeClr val="bg1"/>
                          </a:solidFill>
                        </a:rPr>
                        <a:t>Q3 RAG status</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1613593888"/>
                  </a:ext>
                </a:extLst>
              </a:tr>
              <a:tr h="996686">
                <a:tc>
                  <a:txBody>
                    <a:bodyPr/>
                    <a:lstStyle/>
                    <a:p>
                      <a:pPr algn="l" fontAlgn="base"/>
                      <a:r>
                        <a:rPr lang="en-GB" sz="1600">
                          <a:solidFill>
                            <a:schemeClr val="bg1"/>
                          </a:solidFill>
                          <a:effectLst/>
                        </a:rPr>
                        <a:t>Interim workstyle solutions</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1100" dirty="0">
                          <a:solidFill>
                            <a:schemeClr val="bg1"/>
                          </a:solidFill>
                          <a:effectLst/>
                        </a:rPr>
                        <a:t>Approach to co-ordinate next steps for new ways of working for reception and back office in </a:t>
                      </a:r>
                      <a:r>
                        <a:rPr lang="en-GB" sz="1100" dirty="0" err="1">
                          <a:solidFill>
                            <a:schemeClr val="bg1"/>
                          </a:solidFill>
                          <a:effectLst/>
                        </a:rPr>
                        <a:t>Penns</a:t>
                      </a:r>
                      <a:r>
                        <a:rPr lang="en-GB" sz="1100" dirty="0">
                          <a:solidFill>
                            <a:schemeClr val="bg1"/>
                          </a:solidFill>
                          <a:effectLst/>
                        </a:rPr>
                        <a:t> and Plaza</a:t>
                      </a:r>
                    </a:p>
                  </a:txBody>
                  <a:tcPr marB="11430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endParaRPr lang="en-GB" sz="1100">
                        <a:solidFill>
                          <a:schemeClr val="accent6"/>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algn="l" fontAlgn="base"/>
                      <a:endParaRPr lang="en-GB" sz="1100">
                        <a:solidFill>
                          <a:schemeClr val="accent6"/>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lvl="0" algn="l">
                        <a:buNone/>
                      </a:pPr>
                      <a:r>
                        <a:rPr lang="en-GB" sz="1200" b="0" i="0" u="none" strike="noStrike" noProof="0" dirty="0">
                          <a:solidFill>
                            <a:schemeClr val="accent6"/>
                          </a:solidFill>
                          <a:effectLst/>
                          <a:latin typeface="Calibri"/>
                        </a:rPr>
                        <a:t>Report submitted to EB and discussed re future working styles. Trial and post-trial survey due to end Jan 2022. Overall report including policy will be developed to implement from Q1 22/23.</a:t>
                      </a:r>
                      <a:endParaRPr lang="en-GB" sz="1200" dirty="0">
                        <a:solidFill>
                          <a:schemeClr val="accent6"/>
                        </a:solidFill>
                        <a:effectLst/>
                      </a:endParaRPr>
                    </a:p>
                  </a:txBody>
                  <a:tcPr marB="11430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000">
                        <a:highlight>
                          <a:srgbClr val="FFFF00"/>
                        </a:highligh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extLst>
                  <a:ext uri="{0D108BD9-81ED-4DB2-BD59-A6C34878D82A}">
                    <a16:rowId xmlns:a16="http://schemas.microsoft.com/office/drawing/2014/main" val="597708292"/>
                  </a:ext>
                </a:extLst>
              </a:tr>
              <a:tr h="978055">
                <a:tc>
                  <a:txBody>
                    <a:bodyPr/>
                    <a:lstStyle/>
                    <a:p>
                      <a:pPr algn="l" fontAlgn="base"/>
                      <a:r>
                        <a:rPr lang="en-GB" sz="1400">
                          <a:solidFill>
                            <a:schemeClr val="bg1"/>
                          </a:solidFill>
                          <a:effectLst/>
                        </a:rPr>
                        <a:t>Communications</a:t>
                      </a:r>
                      <a:r>
                        <a:rPr lang="en-GB" sz="1600">
                          <a:solidFill>
                            <a:schemeClr val="bg1"/>
                          </a:solidFill>
                          <a:effectLst/>
                        </a:rPr>
                        <a:t> service review</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sz="1200">
                          <a:solidFill>
                            <a:schemeClr val="bg1"/>
                          </a:solidFill>
                        </a:rPr>
                        <a:t>Consideration of a business case as per budget challenge proposal</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endParaRPr lang="en-GB" sz="1200">
                        <a:solidFill>
                          <a:schemeClr val="accent4"/>
                        </a:solidFill>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4"/>
                    </a:solidFill>
                  </a:tcPr>
                </a:tc>
                <a:tc>
                  <a:txBody>
                    <a:bodyPr/>
                    <a:lstStyle/>
                    <a:p>
                      <a:pPr algn="l"/>
                      <a:endParaRPr lang="en-GB" sz="1200" dirty="0">
                        <a:solidFill>
                          <a:schemeClr val="accent4"/>
                        </a:solidFill>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4"/>
                    </a:solidFill>
                  </a:tcPr>
                </a:tc>
                <a:tc>
                  <a:txBody>
                    <a:bodyPr/>
                    <a:lstStyle/>
                    <a:p>
                      <a:pPr lvl="0" algn="l">
                        <a:buNone/>
                      </a:pPr>
                      <a:r>
                        <a:rPr lang="en-GB" sz="1200" b="0" i="0" u="none" strike="noStrike" noProof="0" dirty="0">
                          <a:solidFill>
                            <a:schemeClr val="accent4"/>
                          </a:solidFill>
                          <a:effectLst/>
                          <a:latin typeface="Calibri"/>
                        </a:rPr>
                        <a:t>Business case and proposals taking account of the </a:t>
                      </a:r>
                      <a:r>
                        <a:rPr lang="en-GB" sz="1200" b="0" i="0" u="none" strike="noStrike" noProof="0" dirty="0" err="1">
                          <a:solidFill>
                            <a:schemeClr val="accent4"/>
                          </a:solidFill>
                          <a:effectLst/>
                          <a:latin typeface="Calibri"/>
                        </a:rPr>
                        <a:t>SoF</a:t>
                      </a:r>
                      <a:r>
                        <a:rPr lang="en-GB" sz="1200" b="0" i="0" u="none" strike="noStrike" noProof="0" dirty="0">
                          <a:solidFill>
                            <a:schemeClr val="accent4"/>
                          </a:solidFill>
                          <a:effectLst/>
                          <a:latin typeface="Calibri"/>
                        </a:rPr>
                        <a:t> programme are awaiting sign off by Executive Board. Budget challenge for 21/22 re salary savings has been met due to vacancy savings.</a:t>
                      </a:r>
                      <a:endParaRPr lang="en-US" sz="1600" dirty="0">
                        <a:solidFill>
                          <a:schemeClr val="accent4"/>
                        </a:solidFill>
                      </a:endParaRPr>
                    </a:p>
                  </a:txBody>
                  <a:tcPr marB="11430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000" dirty="0">
                        <a:highlight>
                          <a:srgbClr val="FFFF00"/>
                        </a:highligh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val="4165365871"/>
                  </a:ext>
                </a:extLst>
              </a:tr>
            </a:tbl>
          </a:graphicData>
        </a:graphic>
      </p:graphicFrame>
      <p:graphicFrame>
        <p:nvGraphicFramePr>
          <p:cNvPr id="20" name="Table 14">
            <a:extLst>
              <a:ext uri="{FF2B5EF4-FFF2-40B4-BE49-F238E27FC236}">
                <a16:creationId xmlns:a16="http://schemas.microsoft.com/office/drawing/2014/main" id="{E37C0161-6341-4BCC-9942-64C3EE13F89D}"/>
              </a:ext>
            </a:extLst>
          </p:cNvPr>
          <p:cNvGraphicFramePr>
            <a:graphicFrameLocks noGrp="1"/>
          </p:cNvGraphicFramePr>
          <p:nvPr>
            <p:extLst>
              <p:ext uri="{D42A27DB-BD31-4B8C-83A1-F6EECF244321}">
                <p14:modId xmlns:p14="http://schemas.microsoft.com/office/powerpoint/2010/main" val="1021362884"/>
              </p:ext>
            </p:extLst>
          </p:nvPr>
        </p:nvGraphicFramePr>
        <p:xfrm>
          <a:off x="4449171" y="5892729"/>
          <a:ext cx="7444712" cy="731520"/>
        </p:xfrm>
        <a:graphic>
          <a:graphicData uri="http://schemas.openxmlformats.org/drawingml/2006/table">
            <a:tbl>
              <a:tblPr firstRow="1" bandRow="1">
                <a:tableStyleId>{9D7B26C5-4107-4FEC-AEDC-1716B250A1EF}</a:tableStyleId>
              </a:tblPr>
              <a:tblGrid>
                <a:gridCol w="3494113">
                  <a:extLst>
                    <a:ext uri="{9D8B030D-6E8A-4147-A177-3AD203B41FA5}">
                      <a16:colId xmlns:a16="http://schemas.microsoft.com/office/drawing/2014/main" val="1632953638"/>
                    </a:ext>
                  </a:extLst>
                </a:gridCol>
                <a:gridCol w="771513">
                  <a:extLst>
                    <a:ext uri="{9D8B030D-6E8A-4147-A177-3AD203B41FA5}">
                      <a16:colId xmlns:a16="http://schemas.microsoft.com/office/drawing/2014/main" val="3276194889"/>
                    </a:ext>
                  </a:extLst>
                </a:gridCol>
                <a:gridCol w="1029704">
                  <a:extLst>
                    <a:ext uri="{9D8B030D-6E8A-4147-A177-3AD203B41FA5}">
                      <a16:colId xmlns:a16="http://schemas.microsoft.com/office/drawing/2014/main" val="3436727633"/>
                    </a:ext>
                  </a:extLst>
                </a:gridCol>
                <a:gridCol w="1038709">
                  <a:extLst>
                    <a:ext uri="{9D8B030D-6E8A-4147-A177-3AD203B41FA5}">
                      <a16:colId xmlns:a16="http://schemas.microsoft.com/office/drawing/2014/main" val="1311100031"/>
                    </a:ext>
                  </a:extLst>
                </a:gridCol>
                <a:gridCol w="1110673">
                  <a:extLst>
                    <a:ext uri="{9D8B030D-6E8A-4147-A177-3AD203B41FA5}">
                      <a16:colId xmlns:a16="http://schemas.microsoft.com/office/drawing/2014/main" val="2443507462"/>
                    </a:ext>
                  </a:extLst>
                </a:gridCol>
              </a:tblGrid>
              <a:tr h="251485">
                <a:tc>
                  <a:txBody>
                    <a:bodyPr/>
                    <a:lstStyle/>
                    <a:p>
                      <a:r>
                        <a:rPr lang="en-GB">
                          <a:solidFill>
                            <a:schemeClr val="bg1"/>
                          </a:solidFill>
                        </a:rPr>
                        <a:t>Indicator</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a:r>
                        <a:rPr lang="en-GB">
                          <a:solidFill>
                            <a:schemeClr val="bg1"/>
                          </a:solidFill>
                        </a:rPr>
                        <a:t>Target</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a:r>
                        <a:rPr lang="en-GB">
                          <a:solidFill>
                            <a:schemeClr val="bg1"/>
                          </a:solidFill>
                        </a:rPr>
                        <a:t>Q1</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a:r>
                        <a:rPr lang="en-GB">
                          <a:solidFill>
                            <a:schemeClr val="bg1"/>
                          </a:solidFill>
                        </a:rPr>
                        <a:t>Q2</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a:r>
                        <a:rPr lang="en-GB" dirty="0">
                          <a:solidFill>
                            <a:schemeClr val="bg1"/>
                          </a:solidFill>
                        </a:rPr>
                        <a:t>Q3</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2704123125"/>
                  </a:ext>
                </a:extLst>
              </a:tr>
              <a:tr h="351270">
                <a:tc>
                  <a:txBody>
                    <a:bodyPr/>
                    <a:lstStyle/>
                    <a:p>
                      <a:pPr algn="l" fontAlgn="ctr"/>
                      <a:r>
                        <a:rPr lang="en-GB" sz="1200" u="none" strike="noStrike" dirty="0">
                          <a:solidFill>
                            <a:schemeClr val="bg1"/>
                          </a:solidFill>
                          <a:effectLst/>
                        </a:rPr>
                        <a:t>Number of website visits</a:t>
                      </a:r>
                      <a:endParaRPr lang="en-GB" sz="1200" b="0" i="0" u="none" strike="noStrike" dirty="0">
                        <a:solidFill>
                          <a:schemeClr val="bg1"/>
                        </a:solidFill>
                        <a:effectLst/>
                        <a:latin typeface="Calibri" panose="020F0502020204030204" pitchFamily="34" charset="0"/>
                      </a:endParaRP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fontAlgn="ctr"/>
                      <a:r>
                        <a:rPr lang="en-GB" sz="1200" u="none" strike="noStrike">
                          <a:solidFill>
                            <a:schemeClr val="bg1"/>
                          </a:solidFill>
                          <a:effectLst/>
                        </a:rPr>
                        <a:t>N/A</a:t>
                      </a:r>
                      <a:endParaRPr lang="en-GB" sz="1200" b="0" i="0" u="none" strike="noStrike">
                        <a:solidFill>
                          <a:schemeClr val="bg1"/>
                        </a:solidFill>
                        <a:effectLst/>
                        <a:latin typeface="Calibri" panose="020F0502020204030204" pitchFamily="34" charset="0"/>
                      </a:endParaRP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a:r>
                        <a:rPr lang="en-GB" sz="1800" b="0" dirty="0">
                          <a:solidFill>
                            <a:schemeClr val="bg1"/>
                          </a:solidFill>
                        </a:rPr>
                        <a:t>113,000</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a:r>
                        <a:rPr lang="en-GB" sz="1800" b="0" dirty="0">
                          <a:solidFill>
                            <a:schemeClr val="bg1"/>
                          </a:solidFill>
                        </a:rPr>
                        <a:t>155,000</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a:r>
                        <a:rPr lang="en-GB" sz="1800" b="1" dirty="0">
                          <a:solidFill>
                            <a:schemeClr val="bg1"/>
                          </a:solidFill>
                        </a:rPr>
                        <a:t>115,000</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1916505141"/>
                  </a:ext>
                </a:extLst>
              </a:tr>
            </a:tbl>
          </a:graphicData>
        </a:graphic>
      </p:graphicFrame>
      <p:sp>
        <p:nvSpPr>
          <p:cNvPr id="22" name="Title 3">
            <a:extLst>
              <a:ext uri="{FF2B5EF4-FFF2-40B4-BE49-F238E27FC236}">
                <a16:creationId xmlns:a16="http://schemas.microsoft.com/office/drawing/2014/main" id="{2B0AA3A3-2469-4E58-83E2-F09D06F54152}"/>
              </a:ext>
            </a:extLst>
          </p:cNvPr>
          <p:cNvSpPr txBox="1">
            <a:spLocks/>
          </p:cNvSpPr>
          <p:nvPr/>
        </p:nvSpPr>
        <p:spPr>
          <a:xfrm>
            <a:off x="5063775" y="5105452"/>
            <a:ext cx="5548213" cy="702719"/>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GB" sz="2800">
                <a:solidFill>
                  <a:schemeClr val="bg1"/>
                </a:solidFill>
              </a:rPr>
              <a:t>Key Performance Indicators</a:t>
            </a:r>
          </a:p>
        </p:txBody>
      </p:sp>
      <p:pic>
        <p:nvPicPr>
          <p:cNvPr id="23" name="Graphic 22" descr="Upward trend">
            <a:extLst>
              <a:ext uri="{FF2B5EF4-FFF2-40B4-BE49-F238E27FC236}">
                <a16:creationId xmlns:a16="http://schemas.microsoft.com/office/drawing/2014/main" id="{3A730C3F-096D-402C-B2EB-4A8A9E98BAA1}"/>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4312154" y="5017148"/>
            <a:ext cx="914400" cy="914400"/>
          </a:xfrm>
          <a:prstGeom prst="rect">
            <a:avLst/>
          </a:prstGeom>
        </p:spPr>
      </p:pic>
    </p:spTree>
    <p:extLst>
      <p:ext uri="{BB962C8B-B14F-4D97-AF65-F5344CB8AC3E}">
        <p14:creationId xmlns:p14="http://schemas.microsoft.com/office/powerpoint/2010/main" val="19581167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24043343D9E224287479A749D1187A2" ma:contentTypeVersion="7" ma:contentTypeDescription="Create a new document." ma:contentTypeScope="" ma:versionID="a3d17fb375171ccca68849e304cbe74d">
  <xsd:schema xmlns:xsd="http://www.w3.org/2001/XMLSchema" xmlns:xs="http://www.w3.org/2001/XMLSchema" xmlns:p="http://schemas.microsoft.com/office/2006/metadata/properties" xmlns:ns3="16156b5d-db03-4563-a0d3-aceeaaad8bfb" xmlns:ns4="ca620cc9-60b6-48f5-8539-7780245ea368" targetNamespace="http://schemas.microsoft.com/office/2006/metadata/properties" ma:root="true" ma:fieldsID="cd255052ba1bbd2d1b50523b14dee16b" ns3:_="" ns4:_="">
    <xsd:import namespace="16156b5d-db03-4563-a0d3-aceeaaad8bfb"/>
    <xsd:import namespace="ca620cc9-60b6-48f5-8539-7780245ea368"/>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6156b5d-db03-4563-a0d3-aceeaaad8bfb"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a620cc9-60b6-48f5-8539-7780245ea368"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70332F81-1259-4749-B10C-BB8CD11EBFB4}">
  <ds:schemaRefs>
    <ds:schemaRef ds:uri="http://schemas.microsoft.com/sharepoint/v3/contenttype/forms"/>
  </ds:schemaRefs>
</ds:datastoreItem>
</file>

<file path=customXml/itemProps2.xml><?xml version="1.0" encoding="utf-8"?>
<ds:datastoreItem xmlns:ds="http://schemas.openxmlformats.org/officeDocument/2006/customXml" ds:itemID="{5B514D1F-2719-4B08-BDE0-AAEACCAC1C0F}">
  <ds:schemaRefs>
    <ds:schemaRef ds:uri="16156b5d-db03-4563-a0d3-aceeaaad8bfb"/>
    <ds:schemaRef ds:uri="ca620cc9-60b6-48f5-8539-7780245ea368"/>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4F12AE5D-4B4F-4F55-ADEE-FCC6727F35F4}">
  <ds:schemaRefs>
    <ds:schemaRef ds:uri="16156b5d-db03-4563-a0d3-aceeaaad8bfb"/>
    <ds:schemaRef ds:uri="ca620cc9-60b6-48f5-8539-7780245ea368"/>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Office Theme</Template>
  <TotalTime>1754</TotalTime>
  <Words>4961</Words>
  <Application>Microsoft Office PowerPoint</Application>
  <PresentationFormat>Widescreen</PresentationFormat>
  <Paragraphs>821</Paragraphs>
  <Slides>25</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25</vt:i4>
      </vt:variant>
    </vt:vector>
  </HeadingPairs>
  <TitlesOfParts>
    <vt:vector size="29" baseType="lpstr">
      <vt:lpstr>Arial</vt:lpstr>
      <vt:lpstr>Calibri</vt:lpstr>
      <vt:lpstr>Calibri Light</vt:lpstr>
      <vt:lpstr>Office Theme</vt:lpstr>
      <vt:lpstr>PowerPoint Presentation</vt:lpstr>
      <vt:lpstr>Contents</vt:lpstr>
      <vt:lpstr>Headline achievements in Q3</vt:lpstr>
      <vt:lpstr>People – key statistics for Q3</vt:lpstr>
      <vt:lpstr>Finance – revenue budget outturn in Q3</vt:lpstr>
      <vt:lpstr>Corporate governance – key statistics for Q3</vt:lpstr>
      <vt:lpstr>Risks currently scoring above 16 on the corporate risk register</vt:lpstr>
      <vt:lpstr>Strategy Unit dashboards</vt:lpstr>
      <vt:lpstr>Organisational Development Head of Service: Caroline Tickner</vt:lpstr>
      <vt:lpstr>Programmes, Redesign &amp; Quality Head of Service: Sue Parker</vt:lpstr>
      <vt:lpstr>Corporate Services dashboards</vt:lpstr>
      <vt:lpstr>Customer Services Head of Service: Brian Wood</vt:lpstr>
      <vt:lpstr>Finance Head of Service: Matthew Tiller</vt:lpstr>
      <vt:lpstr>Legal Head of Service: Daniel Toohey</vt:lpstr>
      <vt:lpstr>Strategic Commissioning Head of Service: Trevor Pugh (ES)</vt:lpstr>
      <vt:lpstr>Regeneration &amp; Place dashboards</vt:lpstr>
      <vt:lpstr>Coastal Partners Head of Service:  Lyall Cairns</vt:lpstr>
      <vt:lpstr>Housing &amp; Communities Head of Service: Tracey Wood</vt:lpstr>
      <vt:lpstr>Neighbourhood Support Head of Service: Natalie Meagher</vt:lpstr>
      <vt:lpstr>Neighbourhood Support</vt:lpstr>
      <vt:lpstr>Planning Interim Heads of Service: Julia Mansi and David Hayward</vt:lpstr>
      <vt:lpstr>Planning</vt:lpstr>
      <vt:lpstr>Planning</vt:lpstr>
      <vt:lpstr>Property Head of Service: Clare Chester</vt:lpstr>
      <vt:lpstr>Regeneration &amp; Economy Head of Service: Clare Chester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Thurlby, Georgie</dc:creator>
  <cp:lastModifiedBy>Jackson, William</cp:lastModifiedBy>
  <cp:revision>32</cp:revision>
  <dcterms:created xsi:type="dcterms:W3CDTF">2020-07-09T13:35:10Z</dcterms:created>
  <dcterms:modified xsi:type="dcterms:W3CDTF">2022-06-30T10:54:30Z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0x010100724043343D9E224287479A749D1187A2</vt:lpwstr>
  </property>
</Properties>
</file>