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4.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5.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6.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7.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8"/>
  </p:notesMasterIdLst>
  <p:sldIdLst>
    <p:sldId id="256" r:id="rId5"/>
    <p:sldId id="272" r:id="rId6"/>
    <p:sldId id="261" r:id="rId7"/>
    <p:sldId id="258" r:id="rId8"/>
    <p:sldId id="262" r:id="rId9"/>
    <p:sldId id="263" r:id="rId10"/>
    <p:sldId id="293" r:id="rId11"/>
    <p:sldId id="259" r:id="rId12"/>
    <p:sldId id="268" r:id="rId13"/>
    <p:sldId id="273" r:id="rId14"/>
    <p:sldId id="277" r:id="rId15"/>
    <p:sldId id="271" r:id="rId16"/>
    <p:sldId id="257" r:id="rId17"/>
    <p:sldId id="276" r:id="rId18"/>
    <p:sldId id="278" r:id="rId19"/>
    <p:sldId id="285" r:id="rId20"/>
    <p:sldId id="281" r:id="rId21"/>
    <p:sldId id="283" r:id="rId22"/>
    <p:sldId id="284" r:id="rId23"/>
    <p:sldId id="260" r:id="rId24"/>
    <p:sldId id="289" r:id="rId25"/>
    <p:sldId id="267" r:id="rId26"/>
    <p:sldId id="280"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26" autoAdjust="0"/>
    <p:restoredTop sz="94249" autoAdjust="0"/>
  </p:normalViewPr>
  <p:slideViewPr>
    <p:cSldViewPr snapToGrid="0">
      <p:cViewPr varScale="1">
        <p:scale>
          <a:sx n="57" d="100"/>
          <a:sy n="57" d="100"/>
        </p:scale>
        <p:origin x="950"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1.372761048348428E-2"/>
          <c:y val="8.0879457752348463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5.4910441933937373E-3"/>
                  <c:y val="9.7418981313774994E-2"/>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r>
                      <a:rPr lang="en-US" dirty="0">
                        <a:solidFill>
                          <a:schemeClr val="bg1"/>
                        </a:solidFill>
                      </a:rPr>
                      <a:t>Budget </a:t>
                    </a:r>
                    <a:br>
                      <a:rPr lang="en-US" dirty="0">
                        <a:solidFill>
                          <a:schemeClr val="bg1"/>
                        </a:solidFill>
                      </a:rPr>
                    </a:br>
                    <a:r>
                      <a:rPr lang="en-US" dirty="0">
                        <a:solidFill>
                          <a:schemeClr val="bg1"/>
                        </a:solidFill>
                      </a:rPr>
                      <a:t>£3,231,000</a:t>
                    </a: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4197-4413-88AE-20A75BB5984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-3231</c:v>
                </c:pt>
              </c:numCache>
            </c:numRef>
          </c:val>
          <c:extLst>
            <c:ext xmlns:c16="http://schemas.microsoft.com/office/drawing/2014/chart" uri="{C3380CC4-5D6E-409C-BE32-E72D297353CC}">
              <c16:uniqueId val="{00000001-4197-4413-88AE-20A75BB5984E}"/>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8.8930032463375424E-3"/>
                  <c:y val="9.3323262171453633E-2"/>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£3,231,000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4197-4413-88AE-20A75BB5984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-3231</c:v>
                </c:pt>
              </c:numCache>
            </c:numRef>
          </c:val>
          <c:extLst>
            <c:ext xmlns:c16="http://schemas.microsoft.com/office/drawing/2014/chart" uri="{C3380CC4-5D6E-409C-BE32-E72D297353CC}">
              <c16:uniqueId val="{00000003-4197-4413-88AE-20A75BB5984E}"/>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6.0401435586639463E-2"/>
          <c:y val="0"/>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8.0936109694213672E-3"/>
                  <c:y val="0.22473554725544309"/>
                </c:manualLayout>
              </c:layout>
              <c:tx>
                <c:rich>
                  <a:bodyPr/>
                  <a:lstStyle/>
                  <a:p>
                    <a:r>
                      <a:rPr lang="en-US" dirty="0"/>
                      <a:t>Budget </a:t>
                    </a:r>
                    <a:br>
                      <a:rPr lang="en-US" dirty="0"/>
                    </a:br>
                    <a:r>
                      <a:rPr lang="en-US" dirty="0"/>
                      <a:t>£560,000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8FC2-4D55-B963-1D8BFBFC2E7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-560</c:v>
                </c:pt>
              </c:numCache>
            </c:numRef>
          </c:val>
          <c:extLst>
            <c:ext xmlns:c16="http://schemas.microsoft.com/office/drawing/2014/chart" uri="{C3380CC4-5D6E-409C-BE32-E72D297353CC}">
              <c16:uniqueId val="{00000001-8FC2-4D55-B963-1D8BFBFC2E76}"/>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4.5840065156627373E-4"/>
                  <c:y val="0.28087978824150317"/>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£675,000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8FC2-4D55-B963-1D8BFBFC2E7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-675</c:v>
                </c:pt>
              </c:numCache>
            </c:numRef>
          </c:val>
          <c:extLst>
            <c:ext xmlns:c16="http://schemas.microsoft.com/office/drawing/2014/chart" uri="{C3380CC4-5D6E-409C-BE32-E72D297353CC}">
              <c16:uniqueId val="{00000003-8FC2-4D55-B963-1D8BFBFC2E76}"/>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0.1315976272338438"/>
          <c:y val="0"/>
          <c:w val="0.83648686631481639"/>
          <c:h val="1"/>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5.0815440223280963E-3"/>
                  <c:y val="0.20932531269476667"/>
                </c:manualLayout>
              </c:layout>
              <c:tx>
                <c:rich>
                  <a:bodyPr/>
                  <a:lstStyle/>
                  <a:p>
                    <a:r>
                      <a:rPr lang="en-US" dirty="0">
                        <a:solidFill>
                          <a:schemeClr val="bg1"/>
                        </a:solidFill>
                      </a:rPr>
                      <a:t>Budget </a:t>
                    </a:r>
                    <a:br>
                      <a:rPr lang="en-US" dirty="0">
                        <a:solidFill>
                          <a:schemeClr val="bg1"/>
                        </a:solidFill>
                      </a:rPr>
                    </a:br>
                    <a:r>
                      <a:rPr lang="en-US" dirty="0">
                        <a:solidFill>
                          <a:schemeClr val="bg1"/>
                        </a:solidFill>
                      </a:rPr>
                      <a:t>-£1,858,000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E96C-4CA5-ACF3-4C728A6615E1}"/>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1858</c:v>
                </c:pt>
              </c:numCache>
            </c:numRef>
          </c:val>
          <c:extLst>
            <c:ext xmlns:c16="http://schemas.microsoft.com/office/drawing/2014/chart" uri="{C3380CC4-5D6E-409C-BE32-E72D297353CC}">
              <c16:uniqueId val="{00000001-E96C-4CA5-ACF3-4C728A6615E1}"/>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2.4956340901684517E-3"/>
                  <c:y val="0.2408655716905112"/>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r>
                      <a:rPr lang="en-US" sz="1400" dirty="0">
                        <a:solidFill>
                          <a:schemeClr val="bg1"/>
                        </a:solidFill>
                        <a:latin typeface="+mn-lt"/>
                        <a:ea typeface="+mn-ea"/>
                        <a:cs typeface="+mn-cs"/>
                      </a:rPr>
                      <a:t>Estimated outturn</a:t>
                    </a:r>
                    <a:r>
                      <a:rPr lang="en-US" sz="1400" baseline="0" dirty="0">
                        <a:solidFill>
                          <a:schemeClr val="bg1"/>
                        </a:solidFill>
                        <a:latin typeface="+mn-lt"/>
                        <a:ea typeface="+mn-ea"/>
                        <a:cs typeface="+mn-cs"/>
                      </a:rPr>
                      <a:t> </a:t>
                    </a:r>
                    <a:br>
                      <a:rPr lang="en-US" sz="1400" baseline="0" dirty="0">
                        <a:solidFill>
                          <a:schemeClr val="bg1"/>
                        </a:solidFill>
                        <a:latin typeface="+mn-lt"/>
                        <a:ea typeface="+mn-ea"/>
                        <a:cs typeface="+mn-cs"/>
                      </a:rPr>
                    </a:br>
                    <a:r>
                      <a:rPr lang="en-US" sz="1400" baseline="0" dirty="0">
                        <a:solidFill>
                          <a:schemeClr val="bg1"/>
                        </a:solidFill>
                        <a:latin typeface="+mn-lt"/>
                        <a:ea typeface="+mn-ea"/>
                        <a:cs typeface="+mn-cs"/>
                      </a:rPr>
                      <a:t>-£1,858,000</a:t>
                    </a:r>
                    <a:endParaRPr lang="en-US" sz="1400" dirty="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E96C-4CA5-ACF3-4C728A6615E1}"/>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1858</c:v>
                </c:pt>
              </c:numCache>
            </c:numRef>
          </c:val>
          <c:extLst>
            <c:ext xmlns:c16="http://schemas.microsoft.com/office/drawing/2014/chart" uri="{C3380CC4-5D6E-409C-BE32-E72D297353CC}">
              <c16:uniqueId val="{00000003-E96C-4CA5-ACF3-4C728A6615E1}"/>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200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6.0401435586639463E-2"/>
          <c:y val="0"/>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1.3282281446151916E-2"/>
                  <c:y val="0.21405087397492231"/>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r>
                      <a:rPr lang="en-US" dirty="0">
                        <a:solidFill>
                          <a:schemeClr val="bg1"/>
                        </a:solidFill>
                      </a:rPr>
                      <a:t>Budget </a:t>
                    </a:r>
                    <a:br>
                      <a:rPr lang="en-US" dirty="0">
                        <a:solidFill>
                          <a:schemeClr val="bg1"/>
                        </a:solidFill>
                      </a:rPr>
                    </a:br>
                    <a:r>
                      <a:rPr lang="en-US" dirty="0">
                        <a:solidFill>
                          <a:schemeClr val="bg1"/>
                        </a:solidFill>
                      </a:rPr>
                      <a:t>£562,000</a:t>
                    </a: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6B2F-4708-B810-30390FBA343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-562</c:v>
                </c:pt>
              </c:numCache>
            </c:numRef>
          </c:val>
          <c:extLst>
            <c:ext xmlns:c16="http://schemas.microsoft.com/office/drawing/2014/chart" uri="{C3380CC4-5D6E-409C-BE32-E72D297353CC}">
              <c16:uniqueId val="{00000001-6B2F-4708-B810-30390FBA3436}"/>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5.6470711282968229E-3"/>
                  <c:y val="0.18115878830572171"/>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£562,000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6B2F-4708-B810-30390FBA343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-562</c:v>
                </c:pt>
              </c:numCache>
            </c:numRef>
          </c:val>
          <c:extLst>
            <c:ext xmlns:c16="http://schemas.microsoft.com/office/drawing/2014/chart" uri="{C3380CC4-5D6E-409C-BE32-E72D297353CC}">
              <c16:uniqueId val="{00000003-6B2F-4708-B810-30390FBA3436}"/>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1.9218654676877993E-2"/>
          <c:y val="7.7203066354110519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1.372761048348428E-2"/>
                  <c:y val="0.14542539968336554"/>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r>
                      <a:rPr lang="en-US" dirty="0">
                        <a:solidFill>
                          <a:schemeClr val="bg1"/>
                        </a:solidFill>
                      </a:rPr>
                      <a:t>Budget </a:t>
                    </a:r>
                    <a:br>
                      <a:rPr lang="en-US" dirty="0">
                        <a:solidFill>
                          <a:schemeClr val="bg1"/>
                        </a:solidFill>
                      </a:rPr>
                    </a:br>
                    <a:r>
                      <a:rPr lang="en-US" dirty="0">
                        <a:solidFill>
                          <a:schemeClr val="bg1"/>
                        </a:solidFill>
                      </a:rPr>
                      <a:t>£1,040,000</a:t>
                    </a: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D3F7-467C-8A1B-7A636B1D2D8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-1040</c:v>
                </c:pt>
              </c:numCache>
            </c:numRef>
          </c:val>
          <c:extLst>
            <c:ext xmlns:c16="http://schemas.microsoft.com/office/drawing/2014/chart" uri="{C3380CC4-5D6E-409C-BE32-E72D297353CC}">
              <c16:uniqueId val="{00000001-D3F7-467C-8A1B-7A636B1D2D86}"/>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3.4018532057970867E-3"/>
                  <c:y val="0.15451604245901424"/>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r>
                      <a:rPr lang="en-US" sz="1400" dirty="0">
                        <a:solidFill>
                          <a:schemeClr val="bg1"/>
                        </a:solidFill>
                        <a:latin typeface="+mn-lt"/>
                        <a:ea typeface="+mn-ea"/>
                        <a:cs typeface="+mn-cs"/>
                      </a:rPr>
                      <a:t>Estimated outturn</a:t>
                    </a:r>
                    <a:r>
                      <a:rPr lang="en-US" sz="1400" baseline="0" dirty="0">
                        <a:solidFill>
                          <a:schemeClr val="bg1"/>
                        </a:solidFill>
                        <a:latin typeface="+mn-lt"/>
                        <a:ea typeface="+mn-ea"/>
                        <a:cs typeface="+mn-cs"/>
                      </a:rPr>
                      <a:t> </a:t>
                    </a:r>
                    <a:br>
                      <a:rPr lang="en-US" sz="1400" baseline="0" dirty="0">
                        <a:solidFill>
                          <a:schemeClr val="bg1"/>
                        </a:solidFill>
                        <a:latin typeface="+mn-lt"/>
                        <a:ea typeface="+mn-ea"/>
                        <a:cs typeface="+mn-cs"/>
                      </a:rPr>
                    </a:br>
                    <a:r>
                      <a:rPr lang="en-US" sz="1400" baseline="0" dirty="0">
                        <a:solidFill>
                          <a:schemeClr val="bg1"/>
                        </a:solidFill>
                        <a:latin typeface="+mn-lt"/>
                        <a:ea typeface="+mn-ea"/>
                        <a:cs typeface="+mn-cs"/>
                      </a:rPr>
                      <a:t>£1,040,000</a:t>
                    </a:r>
                    <a:endParaRPr lang="en-US" sz="1400" dirty="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D3F7-467C-8A1B-7A636B1D2D8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-1040</c:v>
                </c:pt>
              </c:numCache>
            </c:numRef>
          </c:val>
          <c:extLst>
            <c:ext xmlns:c16="http://schemas.microsoft.com/office/drawing/2014/chart" uri="{C3380CC4-5D6E-409C-BE32-E72D297353CC}">
              <c16:uniqueId val="{00000003-D3F7-467C-8A1B-7A636B1D2D86}"/>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1.9218654676877993E-2"/>
          <c:y val="7.7203066354110519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8.2365662900905669E-3"/>
                  <c:y val="0.16542736526180316"/>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r>
                      <a:rPr lang="en-US" dirty="0">
                        <a:solidFill>
                          <a:schemeClr val="bg1"/>
                        </a:solidFill>
                      </a:rPr>
                      <a:t>Budget </a:t>
                    </a:r>
                    <a:br>
                      <a:rPr lang="en-US" dirty="0">
                        <a:solidFill>
                          <a:schemeClr val="bg1"/>
                        </a:solidFill>
                      </a:rPr>
                    </a:br>
                    <a:r>
                      <a:rPr lang="en-US" dirty="0">
                        <a:solidFill>
                          <a:schemeClr val="bg1"/>
                        </a:solidFill>
                      </a:rPr>
                      <a:t>£913,000</a:t>
                    </a: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A1E7-41BD-A666-21A59B141FC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-913</c:v>
                </c:pt>
              </c:numCache>
            </c:numRef>
          </c:val>
          <c:extLst>
            <c:ext xmlns:c16="http://schemas.microsoft.com/office/drawing/2014/chart" uri="{C3380CC4-5D6E-409C-BE32-E72D297353CC}">
              <c16:uniqueId val="{00000001-A1E7-41BD-A666-21A59B141FC0}"/>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3.4018532057970867E-3"/>
                  <c:y val="9.8510286842153336E-2"/>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r>
                      <a:rPr lang="en-US" sz="1400" dirty="0">
                        <a:solidFill>
                          <a:schemeClr val="bg1"/>
                        </a:solidFill>
                        <a:latin typeface="+mn-lt"/>
                        <a:ea typeface="+mn-ea"/>
                        <a:cs typeface="+mn-cs"/>
                      </a:rPr>
                      <a:t>Estimated outturn</a:t>
                    </a:r>
                    <a:r>
                      <a:rPr lang="en-US" sz="1400" baseline="0" dirty="0">
                        <a:solidFill>
                          <a:schemeClr val="bg1"/>
                        </a:solidFill>
                        <a:latin typeface="+mn-lt"/>
                        <a:ea typeface="+mn-ea"/>
                        <a:cs typeface="+mn-cs"/>
                      </a:rPr>
                      <a:t> </a:t>
                    </a:r>
                    <a:br>
                      <a:rPr lang="en-US" sz="1400" baseline="0" dirty="0">
                        <a:solidFill>
                          <a:schemeClr val="bg1"/>
                        </a:solidFill>
                        <a:latin typeface="+mn-lt"/>
                        <a:ea typeface="+mn-ea"/>
                        <a:cs typeface="+mn-cs"/>
                      </a:rPr>
                    </a:br>
                    <a:r>
                      <a:rPr lang="en-US" sz="1400" baseline="0" dirty="0">
                        <a:solidFill>
                          <a:schemeClr val="bg1"/>
                        </a:solidFill>
                        <a:latin typeface="+mn-lt"/>
                        <a:ea typeface="+mn-ea"/>
                        <a:cs typeface="+mn-cs"/>
                      </a:rPr>
                      <a:t>£913,000</a:t>
                    </a:r>
                    <a:endParaRPr lang="en-US" sz="1400" dirty="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A1E7-41BD-A666-21A59B141FC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-913</c:v>
                </c:pt>
              </c:numCache>
            </c:numRef>
          </c:val>
          <c:extLst>
            <c:ext xmlns:c16="http://schemas.microsoft.com/office/drawing/2014/chart" uri="{C3380CC4-5D6E-409C-BE32-E72D297353CC}">
              <c16:uniqueId val="{00000003-A1E7-41BD-A666-21A59B141FC0}"/>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5.4910441933937119E-2"/>
          <c:y val="5.1468710902740349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0"/>
                  <c:y val="0.17646458587950994"/>
                </c:manualLayout>
              </c:layout>
              <c:tx>
                <c:rich>
                  <a:bodyPr/>
                  <a:lstStyle/>
                  <a:p>
                    <a:r>
                      <a:rPr lang="en-US" dirty="0"/>
                      <a:t>Budget </a:t>
                    </a:r>
                    <a:br>
                      <a:rPr lang="en-US" dirty="0"/>
                    </a:br>
                    <a:r>
                      <a:rPr lang="en-US" dirty="0"/>
                      <a:t>£724,000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BA36-424C-A0F7-41E57DB879FB}"/>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-724</c:v>
                </c:pt>
              </c:numCache>
            </c:numRef>
          </c:val>
          <c:extLst>
            <c:ext xmlns:c16="http://schemas.microsoft.com/office/drawing/2014/chart" uri="{C3380CC4-5D6E-409C-BE32-E72D297353CC}">
              <c16:uniqueId val="{00000001-BA36-424C-A0F7-41E57DB879FB}"/>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9.755464394860254E-3"/>
                  <c:y val="0.11615707790588371"/>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£724,000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BA36-424C-A0F7-41E57DB879FB}"/>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-724</c:v>
                </c:pt>
              </c:numCache>
            </c:numRef>
          </c:val>
          <c:extLst>
            <c:ext xmlns:c16="http://schemas.microsoft.com/office/drawing/2014/chart" uri="{C3380CC4-5D6E-409C-BE32-E72D297353CC}">
              <c16:uniqueId val="{00000003-BA36-424C-A0F7-41E57DB879FB}"/>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4.5068943639119882E-2"/>
          <c:y val="3.8814307586276181E-3"/>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8.5012227303785798E-4"/>
                  <c:y val="0.233115010260943"/>
                </c:manualLayout>
              </c:layout>
              <c:tx>
                <c:rich>
                  <a:bodyPr/>
                  <a:lstStyle/>
                  <a:p>
                    <a:r>
                      <a:rPr lang="en-US" dirty="0"/>
                      <a:t>Budget </a:t>
                    </a:r>
                    <a:br>
                      <a:rPr lang="en-US" dirty="0"/>
                    </a:br>
                    <a:r>
                      <a:rPr lang="en-US" dirty="0"/>
                      <a:t>£3,039,000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05BB-40E6-A3A6-8501A9F1EAEC}"/>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-3039</c:v>
                </c:pt>
              </c:numCache>
            </c:numRef>
          </c:val>
          <c:extLst>
            <c:ext xmlns:c16="http://schemas.microsoft.com/office/drawing/2014/chart" uri="{C3380CC4-5D6E-409C-BE32-E72D297353CC}">
              <c16:uniqueId val="{00000001-05BB-40E6-A3A6-8501A9F1EAEC}"/>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2.5463279875082047E-3"/>
                  <c:y val="0.25423630901948713"/>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r>
                      <a:rPr lang="en-US" sz="1400" dirty="0">
                        <a:solidFill>
                          <a:schemeClr val="bg1"/>
                        </a:solidFill>
                        <a:latin typeface="+mn-lt"/>
                        <a:ea typeface="+mn-ea"/>
                        <a:cs typeface="+mn-cs"/>
                      </a:rPr>
                      <a:t>Estimated outturn</a:t>
                    </a:r>
                    <a:r>
                      <a:rPr lang="en-US" sz="1400" baseline="0" dirty="0">
                        <a:solidFill>
                          <a:schemeClr val="bg1"/>
                        </a:solidFill>
                        <a:latin typeface="+mn-lt"/>
                        <a:ea typeface="+mn-ea"/>
                        <a:cs typeface="+mn-cs"/>
                      </a:rPr>
                      <a:t> </a:t>
                    </a:r>
                    <a:br>
                      <a:rPr lang="en-US" sz="1400" baseline="0" dirty="0">
                        <a:solidFill>
                          <a:schemeClr val="bg1"/>
                        </a:solidFill>
                        <a:latin typeface="+mn-lt"/>
                        <a:ea typeface="+mn-ea"/>
                        <a:cs typeface="+mn-cs"/>
                      </a:rPr>
                    </a:br>
                    <a:r>
                      <a:rPr lang="en-US" sz="1400" baseline="0" dirty="0">
                        <a:solidFill>
                          <a:schemeClr val="bg1"/>
                        </a:solidFill>
                        <a:latin typeface="+mn-lt"/>
                        <a:ea typeface="+mn-ea"/>
                        <a:cs typeface="+mn-cs"/>
                      </a:rPr>
                      <a:t>£3,065,000</a:t>
                    </a:r>
                    <a:endParaRPr lang="en-US" sz="1400" dirty="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56608056661"/>
                      <c:h val="0.32268129762987846"/>
                    </c:manualLayout>
                  </c15:layout>
                  <c15:showDataLabelsRange val="0"/>
                </c:ext>
                <c:ext xmlns:c16="http://schemas.microsoft.com/office/drawing/2014/chart" uri="{C3380CC4-5D6E-409C-BE32-E72D297353CC}">
                  <c16:uniqueId val="{00000002-05BB-40E6-A3A6-8501A9F1EAEC}"/>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Q1</c:v>
                </c:pt>
              </c:strCache>
            </c:strRef>
          </c:cat>
          <c:val>
            <c:numRef>
              <c:f>Sheet1!$C$2</c:f>
              <c:numCache>
                <c:formatCode>General</c:formatCode>
                <c:ptCount val="1"/>
                <c:pt idx="0">
                  <c:v>-3065</c:v>
                </c:pt>
              </c:numCache>
            </c:numRef>
          </c:val>
          <c:extLst>
            <c:ext xmlns:c16="http://schemas.microsoft.com/office/drawing/2014/chart" uri="{C3380CC4-5D6E-409C-BE32-E72D297353CC}">
              <c16:uniqueId val="{00000003-05BB-40E6-A3A6-8501A9F1EAEC}"/>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5.2284304266209981E-2"/>
          <c:y val="6.6427385793147206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2.2836495439687477E-3"/>
                  <c:y val="0.20479848551638113"/>
                </c:manualLayout>
              </c:layout>
              <c:tx>
                <c:rich>
                  <a:bodyPr/>
                  <a:lstStyle/>
                  <a:p>
                    <a:r>
                      <a:rPr lang="en-US" dirty="0"/>
                      <a:t>Budget </a:t>
                    </a:r>
                    <a:br>
                      <a:rPr lang="en-US" dirty="0"/>
                    </a:br>
                    <a:r>
                      <a:rPr lang="en-US" dirty="0"/>
                      <a:t>£3,855,000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B7D7-41FC-AD53-50AD2A798A7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-3855</c:v>
                </c:pt>
              </c:numCache>
            </c:numRef>
          </c:val>
          <c:extLst>
            <c:ext xmlns:c16="http://schemas.microsoft.com/office/drawing/2014/chart" uri="{C3380CC4-5D6E-409C-BE32-E72D297353CC}">
              <c16:uniqueId val="{00000001-B7D7-41FC-AD53-50AD2A798A70}"/>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7.4917256030911485E-4"/>
                  <c:y val="0.15729419445001477"/>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£3,865,000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B7D7-41FC-AD53-50AD2A798A7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-3865</c:v>
                </c:pt>
              </c:numCache>
            </c:numRef>
          </c:val>
          <c:extLst>
            <c:ext xmlns:c16="http://schemas.microsoft.com/office/drawing/2014/chart" uri="{C3380CC4-5D6E-409C-BE32-E72D297353CC}">
              <c16:uniqueId val="{00000003-B7D7-41FC-AD53-50AD2A798A70}"/>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5.4910441933937119E-2"/>
          <c:y val="5.1468710902740349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2.2836495439687477E-3"/>
                  <c:y val="0.20479848551638113"/>
                </c:manualLayout>
              </c:layout>
              <c:tx>
                <c:rich>
                  <a:bodyPr/>
                  <a:lstStyle/>
                  <a:p>
                    <a:r>
                      <a:rPr lang="en-US" dirty="0"/>
                      <a:t>Budget </a:t>
                    </a:r>
                    <a:br>
                      <a:rPr lang="en-US" dirty="0"/>
                    </a:br>
                    <a:r>
                      <a:rPr lang="en-US" dirty="0"/>
                      <a:t>£417,000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D454-4067-99DC-7497A29F6969}"/>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-145</c:v>
                </c:pt>
              </c:numCache>
            </c:numRef>
          </c:val>
          <c:extLst>
            <c:ext xmlns:c16="http://schemas.microsoft.com/office/drawing/2014/chart" uri="{C3380CC4-5D6E-409C-BE32-E72D297353CC}">
              <c16:uniqueId val="{00000001-D454-4067-99DC-7497A29F6969}"/>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1.2813576055286668E-2"/>
                  <c:y val="0.15355421614018103"/>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£417,000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D454-4067-99DC-7497A29F6969}"/>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-155</c:v>
                </c:pt>
              </c:numCache>
            </c:numRef>
          </c:val>
          <c:extLst>
            <c:ext xmlns:c16="http://schemas.microsoft.com/office/drawing/2014/chart" uri="{C3380CC4-5D6E-409C-BE32-E72D297353CC}">
              <c16:uniqueId val="{00000003-D454-4067-99DC-7497A29F6969}"/>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6.0401497457778161E-2"/>
          <c:y val="0"/>
          <c:w val="0.93959851387266913"/>
          <c:h val="0.86305950072810678"/>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2.6265050645327289E-3"/>
                  <c:y val="0.25538915209990937"/>
                </c:manualLayout>
              </c:layout>
              <c:tx>
                <c:rich>
                  <a:bodyPr/>
                  <a:lstStyle/>
                  <a:p>
                    <a:r>
                      <a:rPr lang="en-US" dirty="0"/>
                      <a:t>Budget </a:t>
                    </a:r>
                    <a:br>
                      <a:rPr lang="en-US" dirty="0"/>
                    </a:br>
                    <a:r>
                      <a:rPr lang="en-US" dirty="0"/>
                      <a:t>£1,038,000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8461-4CCB-8A5E-AF3C204993B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-1038</c:v>
                </c:pt>
              </c:numCache>
            </c:numRef>
          </c:val>
          <c:extLst>
            <c:ext xmlns:c16="http://schemas.microsoft.com/office/drawing/2014/chart" uri="{C3380CC4-5D6E-409C-BE32-E72D297353CC}">
              <c16:uniqueId val="{00000001-8461-4CCB-8A5E-AF3C204993BE}"/>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3.903511648050599E-3"/>
                  <c:y val="0.3141273750533195"/>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r>
                      <a:rPr lang="en-US" sz="1400" dirty="0">
                        <a:solidFill>
                          <a:schemeClr val="bg1"/>
                        </a:solidFill>
                        <a:latin typeface="+mn-lt"/>
                        <a:ea typeface="+mn-ea"/>
                        <a:cs typeface="+mn-cs"/>
                      </a:rPr>
                      <a:t>Estimated outturn</a:t>
                    </a:r>
                    <a:r>
                      <a:rPr lang="en-US" sz="1400" baseline="0" dirty="0">
                        <a:solidFill>
                          <a:schemeClr val="bg1"/>
                        </a:solidFill>
                        <a:latin typeface="+mn-lt"/>
                        <a:ea typeface="+mn-ea"/>
                        <a:cs typeface="+mn-cs"/>
                      </a:rPr>
                      <a:t> </a:t>
                    </a:r>
                    <a:br>
                      <a:rPr lang="en-US" sz="1400" baseline="0" dirty="0">
                        <a:solidFill>
                          <a:schemeClr val="bg1"/>
                        </a:solidFill>
                        <a:latin typeface="+mn-lt"/>
                        <a:ea typeface="+mn-ea"/>
                        <a:cs typeface="+mn-cs"/>
                      </a:rPr>
                    </a:br>
                    <a:r>
                      <a:rPr lang="en-US" sz="1400" baseline="0" dirty="0">
                        <a:solidFill>
                          <a:schemeClr val="bg1"/>
                        </a:solidFill>
                        <a:latin typeface="+mn-lt"/>
                        <a:ea typeface="+mn-ea"/>
                        <a:cs typeface="+mn-cs"/>
                      </a:rPr>
                      <a:t>£1,038,000</a:t>
                    </a:r>
                    <a:endParaRPr lang="en-US" sz="1400" dirty="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8461-4CCB-8A5E-AF3C204993B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-1038</c:v>
                </c:pt>
              </c:numCache>
            </c:numRef>
          </c:val>
          <c:extLst>
            <c:ext xmlns:c16="http://schemas.microsoft.com/office/drawing/2014/chart" uri="{C3380CC4-5D6E-409C-BE32-E72D297353CC}">
              <c16:uniqueId val="{00000003-8461-4CCB-8A5E-AF3C204993BE}"/>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5.0605199920134937E-2"/>
          <c:y val="6.8357574705544363E-2"/>
          <c:w val="0.93959851387266913"/>
          <c:h val="0.93164242529445573"/>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7.0266707581878437E-3"/>
                  <c:y val="0.1983557177478063"/>
                </c:manualLayout>
              </c:layout>
              <c:tx>
                <c:rich>
                  <a:bodyPr/>
                  <a:lstStyle/>
                  <a:p>
                    <a:r>
                      <a:rPr lang="en-US" dirty="0"/>
                      <a:t>Budget </a:t>
                    </a:r>
                    <a:br>
                      <a:rPr lang="en-US" dirty="0"/>
                    </a:br>
                    <a:r>
                      <a:rPr lang="en-US" dirty="0"/>
                      <a:t>-£486,000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053A-42A6-A90E-02B547D3471D}"/>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486</c:v>
                </c:pt>
              </c:numCache>
            </c:numRef>
          </c:val>
          <c:extLst>
            <c:ext xmlns:c16="http://schemas.microsoft.com/office/drawing/2014/chart" uri="{C3380CC4-5D6E-409C-BE32-E72D297353CC}">
              <c16:uniqueId val="{00000001-053A-42A6-A90E-02B547D3471D}"/>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4.7501718572895407E-3"/>
                  <c:y val="9.2389254225138488E-3"/>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-£127,000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053A-42A6-A90E-02B547D3471D}"/>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127</c:v>
                </c:pt>
              </c:numCache>
            </c:numRef>
          </c:val>
          <c:extLst>
            <c:ext xmlns:c16="http://schemas.microsoft.com/office/drawing/2014/chart" uri="{C3380CC4-5D6E-409C-BE32-E72D297353CC}">
              <c16:uniqueId val="{00000003-053A-42A6-A90E-02B547D3471D}"/>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60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6">
  <a:schemeClr val="accent3"/>
</cs:colorStyle>
</file>

<file path=ppt/charts/colors10.xml><?xml version="1.0" encoding="utf-8"?>
<cs:colorStyle xmlns:cs="http://schemas.microsoft.com/office/drawing/2012/chartStyle" xmlns:a="http://schemas.openxmlformats.org/drawingml/2006/main" meth="withinLinear" id="16">
  <a:schemeClr val="accent3"/>
</cs:colorStyle>
</file>

<file path=ppt/charts/colors11.xml><?xml version="1.0" encoding="utf-8"?>
<cs:colorStyle xmlns:cs="http://schemas.microsoft.com/office/drawing/2012/chartStyle" xmlns:a="http://schemas.openxmlformats.org/drawingml/2006/main" meth="withinLinear" id="16">
  <a:schemeClr val="accent3"/>
</cs:colorStyle>
</file>

<file path=ppt/charts/colors12.xml><?xml version="1.0" encoding="utf-8"?>
<cs:colorStyle xmlns:cs="http://schemas.microsoft.com/office/drawing/2012/chartStyle" xmlns:a="http://schemas.openxmlformats.org/drawingml/2006/main" meth="withinLinear" id="16">
  <a:schemeClr val="accent3"/>
</cs:colorStyle>
</file>

<file path=ppt/charts/colors2.xml><?xml version="1.0" encoding="utf-8"?>
<cs:colorStyle xmlns:cs="http://schemas.microsoft.com/office/drawing/2012/chartStyle" xmlns:a="http://schemas.openxmlformats.org/drawingml/2006/main" meth="withinLinear" id="16">
  <a:schemeClr val="accent3"/>
</cs:colorStyle>
</file>

<file path=ppt/charts/colors3.xml><?xml version="1.0" encoding="utf-8"?>
<cs:colorStyle xmlns:cs="http://schemas.microsoft.com/office/drawing/2012/chartStyle" xmlns:a="http://schemas.openxmlformats.org/drawingml/2006/main" meth="withinLinear" id="16">
  <a:schemeClr val="accent3"/>
</cs:colorStyle>
</file>

<file path=ppt/charts/colors4.xml><?xml version="1.0" encoding="utf-8"?>
<cs:colorStyle xmlns:cs="http://schemas.microsoft.com/office/drawing/2012/chartStyle" xmlns:a="http://schemas.openxmlformats.org/drawingml/2006/main" meth="withinLinear" id="16">
  <a:schemeClr val="accent3"/>
</cs:colorStyle>
</file>

<file path=ppt/charts/colors5.xml><?xml version="1.0" encoding="utf-8"?>
<cs:colorStyle xmlns:cs="http://schemas.microsoft.com/office/drawing/2012/chartStyle" xmlns:a="http://schemas.openxmlformats.org/drawingml/2006/main" meth="withinLinear" id="16">
  <a:schemeClr val="accent3"/>
</cs:colorStyle>
</file>

<file path=ppt/charts/colors6.xml><?xml version="1.0" encoding="utf-8"?>
<cs:colorStyle xmlns:cs="http://schemas.microsoft.com/office/drawing/2012/chartStyle" xmlns:a="http://schemas.openxmlformats.org/drawingml/2006/main" meth="withinLinear" id="16">
  <a:schemeClr val="accent3"/>
</cs:colorStyle>
</file>

<file path=ppt/charts/colors7.xml><?xml version="1.0" encoding="utf-8"?>
<cs:colorStyle xmlns:cs="http://schemas.microsoft.com/office/drawing/2012/chartStyle" xmlns:a="http://schemas.openxmlformats.org/drawingml/2006/main" meth="withinLinear" id="16">
  <a:schemeClr val="accent3"/>
</cs:colorStyle>
</file>

<file path=ppt/charts/colors8.xml><?xml version="1.0" encoding="utf-8"?>
<cs:colorStyle xmlns:cs="http://schemas.microsoft.com/office/drawing/2012/chartStyle" xmlns:a="http://schemas.openxmlformats.org/drawingml/2006/main" meth="withinLinear" id="16">
  <a:schemeClr val="accent3"/>
</cs:colorStyle>
</file>

<file path=ppt/charts/colors9.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5B9C07-D454-4B7B-92EB-6875DA09C7BF}" type="datetimeFigureOut">
              <a:rPr lang="en-GB" smtClean="0"/>
              <a:t>22/09/2021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F5D62C-2BA7-49A7-99B4-E6F3381AB996}" type="slidenum">
              <a:rPr lang="en-GB" smtClean="0"/>
              <a:t>‹#›</a:t>
            </a:fld>
            <a:endParaRPr lang="en-GB"/>
          </a:p>
        </p:txBody>
      </p:sp>
    </p:spTree>
    <p:extLst>
      <p:ext uri="{BB962C8B-B14F-4D97-AF65-F5344CB8AC3E}">
        <p14:creationId xmlns:p14="http://schemas.microsoft.com/office/powerpoint/2010/main" val="2151592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The 2 new starters were in the Comms/Community Engagement team and the Executive Team</a:t>
            </a:r>
          </a:p>
          <a:p>
            <a:endParaRPr lang="en-GB"/>
          </a:p>
          <a:p>
            <a:r>
              <a:rPr lang="en-GB"/>
              <a:t>The 1 leaver was from the Development Management team</a:t>
            </a:r>
            <a:endParaRPr lang="en-GB">
              <a:cs typeface="Calibri"/>
            </a:endParaRPr>
          </a:p>
          <a:p>
            <a:endParaRPr lang="en-GB"/>
          </a:p>
          <a:p>
            <a:r>
              <a:rPr lang="en-GB"/>
              <a:t>Turnover rate is calculated as the number of leavers as a % of the total FTE</a:t>
            </a:r>
          </a:p>
          <a:p>
            <a:endParaRPr lang="en-GB"/>
          </a:p>
          <a:p>
            <a:pPr marL="0" marR="0" lvl="0" indent="0" algn="l" defTabSz="914400" rtl="0" eaLnBrk="1" fontAlgn="auto" latinLnBrk="0" hangingPunct="1">
              <a:lnSpc>
                <a:spcPct val="100000"/>
              </a:lnSpc>
              <a:spcBef>
                <a:spcPts val="0"/>
              </a:spcBef>
              <a:spcAft>
                <a:spcPts val="0"/>
              </a:spcAft>
              <a:buClrTx/>
              <a:buSzTx/>
              <a:buFontTx/>
              <a:buNone/>
              <a:tabLst/>
              <a:defRPr/>
            </a:pPr>
            <a:r>
              <a:rPr lang="en-GB"/>
              <a:t>We are now separating short term and long term sickness to be able to understand the most common reasons for sickness without the data being skewed by a small number of staff being off for a large number of days (e.g. for operation/recovery). </a:t>
            </a:r>
            <a:r>
              <a:rPr lang="en-GB" sz="1100"/>
              <a:t>Short term sickness is defined by the HR team as less than 21 days</a:t>
            </a:r>
            <a:endParaRPr lang="en-GB" sz="1100">
              <a:cs typeface="Calibri"/>
            </a:endParaRPr>
          </a:p>
          <a:p>
            <a:r>
              <a:rPr lang="en-GB"/>
              <a:t>Average number of sick days per FTE still includes both short and long term sickness</a:t>
            </a:r>
          </a:p>
          <a:p>
            <a:endParaRPr lang="en-GB"/>
          </a:p>
          <a:p>
            <a:r>
              <a:rPr lang="en-GB"/>
              <a:t>It should also be noted that these figures relate to those staff who are employed by HBC and therefore may not provide an accurate picture when comparing to the EHDC figures given that many staff are shared across both organisations and which authority they are employed by is largely a matter of chance. This will be addressed as we implement the One Workforce programme</a:t>
            </a:r>
          </a:p>
          <a:p>
            <a:endParaRPr lang="en-GB"/>
          </a:p>
        </p:txBody>
      </p:sp>
      <p:sp>
        <p:nvSpPr>
          <p:cNvPr id="4" name="Slide Number Placeholder 3"/>
          <p:cNvSpPr>
            <a:spLocks noGrp="1"/>
          </p:cNvSpPr>
          <p:nvPr>
            <p:ph type="sldNum" sz="quarter" idx="5"/>
          </p:nvPr>
        </p:nvSpPr>
        <p:spPr/>
        <p:txBody>
          <a:bodyPr/>
          <a:lstStyle/>
          <a:p>
            <a:fld id="{DAF5D62C-2BA7-49A7-99B4-E6F3381AB996}" type="slidenum">
              <a:rPr lang="en-GB" smtClean="0"/>
              <a:t>4</a:t>
            </a:fld>
            <a:endParaRPr lang="en-GB"/>
          </a:p>
        </p:txBody>
      </p:sp>
    </p:spTree>
    <p:extLst>
      <p:ext uri="{BB962C8B-B14F-4D97-AF65-F5344CB8AC3E}">
        <p14:creationId xmlns:p14="http://schemas.microsoft.com/office/powerpoint/2010/main" val="1583187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Most common areas for complaints in Q2 were: </a:t>
            </a:r>
          </a:p>
          <a:p>
            <a:endParaRPr lang="en-GB"/>
          </a:p>
          <a:p>
            <a:pPr marL="0" marR="0" lvl="0" indent="0" algn="l" defTabSz="914400" rtl="0" eaLnBrk="1" fontAlgn="auto" latinLnBrk="0" hangingPunct="1">
              <a:lnSpc>
                <a:spcPct val="100000"/>
              </a:lnSpc>
              <a:spcBef>
                <a:spcPts val="0"/>
              </a:spcBef>
              <a:spcAft>
                <a:spcPts val="0"/>
              </a:spcAft>
              <a:buClrTx/>
              <a:buSzTx/>
              <a:buFontTx/>
              <a:buNone/>
              <a:tabLst/>
              <a:defRPr/>
            </a:pPr>
            <a:r>
              <a:rPr lang="en-GB"/>
              <a:t>Number of information requests has increased by 45% compared to Q1 – this is perhaps due to the easing of lockdown leading to more activity in economy, housing market, local politics etc</a:t>
            </a:r>
          </a:p>
        </p:txBody>
      </p:sp>
      <p:sp>
        <p:nvSpPr>
          <p:cNvPr id="4" name="Slide Number Placeholder 3"/>
          <p:cNvSpPr>
            <a:spLocks noGrp="1"/>
          </p:cNvSpPr>
          <p:nvPr>
            <p:ph type="sldNum" sz="quarter" idx="5"/>
          </p:nvPr>
        </p:nvSpPr>
        <p:spPr/>
        <p:txBody>
          <a:bodyPr/>
          <a:lstStyle/>
          <a:p>
            <a:fld id="{DAF5D62C-2BA7-49A7-99B4-E6F3381AB996}" type="slidenum">
              <a:rPr lang="en-GB" smtClean="0"/>
              <a:t>6</a:t>
            </a:fld>
            <a:endParaRPr lang="en-GB"/>
          </a:p>
        </p:txBody>
      </p:sp>
    </p:spTree>
    <p:extLst>
      <p:ext uri="{BB962C8B-B14F-4D97-AF65-F5344CB8AC3E}">
        <p14:creationId xmlns:p14="http://schemas.microsoft.com/office/powerpoint/2010/main" val="1633911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Council tax cash collection rate remains slightly below same time last year (47.97%) due to </a:t>
            </a:r>
            <a:r>
              <a:rPr lang="en-GB" err="1"/>
              <a:t>Covid</a:t>
            </a:r>
            <a:r>
              <a:rPr lang="en-GB"/>
              <a:t> 19</a:t>
            </a:r>
          </a:p>
          <a:p>
            <a:r>
              <a:rPr lang="en-GB"/>
              <a:t>NNDR cash collection rate is significantly below same time last year (47.06%) due to </a:t>
            </a:r>
            <a:r>
              <a:rPr lang="en-GB" err="1"/>
              <a:t>Covid</a:t>
            </a:r>
            <a:r>
              <a:rPr lang="en-GB"/>
              <a:t> 19</a:t>
            </a:r>
          </a:p>
        </p:txBody>
      </p:sp>
      <p:sp>
        <p:nvSpPr>
          <p:cNvPr id="4" name="Slide Number Placeholder 3"/>
          <p:cNvSpPr>
            <a:spLocks noGrp="1"/>
          </p:cNvSpPr>
          <p:nvPr>
            <p:ph type="sldNum" sz="quarter" idx="5"/>
          </p:nvPr>
        </p:nvSpPr>
        <p:spPr/>
        <p:txBody>
          <a:bodyPr/>
          <a:lstStyle/>
          <a:p>
            <a:fld id="{DAF5D62C-2BA7-49A7-99B4-E6F3381AB996}" type="slidenum">
              <a:rPr lang="en-GB" smtClean="0"/>
              <a:t>9</a:t>
            </a:fld>
            <a:endParaRPr lang="en-GB"/>
          </a:p>
        </p:txBody>
      </p:sp>
    </p:spTree>
    <p:extLst>
      <p:ext uri="{BB962C8B-B14F-4D97-AF65-F5344CB8AC3E}">
        <p14:creationId xmlns:p14="http://schemas.microsoft.com/office/powerpoint/2010/main" val="29374508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AF5D62C-2BA7-49A7-99B4-E6F3381AB996}" type="slidenum">
              <a:rPr lang="en-GB" smtClean="0"/>
              <a:t>16</a:t>
            </a:fld>
            <a:endParaRPr lang="en-GB"/>
          </a:p>
        </p:txBody>
      </p:sp>
    </p:spTree>
    <p:extLst>
      <p:ext uri="{BB962C8B-B14F-4D97-AF65-F5344CB8AC3E}">
        <p14:creationId xmlns:p14="http://schemas.microsoft.com/office/powerpoint/2010/main" val="17950726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AF5D62C-2BA7-49A7-99B4-E6F3381AB996}" type="slidenum">
              <a:rPr lang="en-GB" smtClean="0"/>
              <a:t>18</a:t>
            </a:fld>
            <a:endParaRPr lang="en-GB"/>
          </a:p>
        </p:txBody>
      </p:sp>
    </p:spTree>
    <p:extLst>
      <p:ext uri="{BB962C8B-B14F-4D97-AF65-F5344CB8AC3E}">
        <p14:creationId xmlns:p14="http://schemas.microsoft.com/office/powerpoint/2010/main" val="19003748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Building Control claims: complaint regarding wrong foundation advice which led to additional costs. Currently with Local Government Ombudsman to decide</a:t>
            </a:r>
          </a:p>
        </p:txBody>
      </p:sp>
      <p:sp>
        <p:nvSpPr>
          <p:cNvPr id="4" name="Slide Number Placeholder 3"/>
          <p:cNvSpPr>
            <a:spLocks noGrp="1"/>
          </p:cNvSpPr>
          <p:nvPr>
            <p:ph type="sldNum" sz="quarter" idx="5"/>
          </p:nvPr>
        </p:nvSpPr>
        <p:spPr/>
        <p:txBody>
          <a:bodyPr/>
          <a:lstStyle/>
          <a:p>
            <a:fld id="{DAF5D62C-2BA7-49A7-99B4-E6F3381AB996}" type="slidenum">
              <a:rPr lang="en-GB" smtClean="0"/>
              <a:t>20</a:t>
            </a:fld>
            <a:endParaRPr lang="en-GB"/>
          </a:p>
        </p:txBody>
      </p:sp>
    </p:spTree>
    <p:extLst>
      <p:ext uri="{BB962C8B-B14F-4D97-AF65-F5344CB8AC3E}">
        <p14:creationId xmlns:p14="http://schemas.microsoft.com/office/powerpoint/2010/main" val="19611885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a:solidFill>
                  <a:schemeClr val="tx1"/>
                </a:solidFill>
                <a:effectLst/>
                <a:latin typeface="+mn-lt"/>
                <a:ea typeface="+mn-ea"/>
                <a:cs typeface="+mn-cs"/>
              </a:rPr>
              <a:t>Meridian and rest of HBC portfolio reported separately on weekly basis. At end of Q2, total debt less than 3% on HBC estate (</a:t>
            </a:r>
            <a:r>
              <a:rPr lang="en-GB" sz="1200" b="0" i="0" u="none" strike="noStrike" kern="1200" err="1">
                <a:solidFill>
                  <a:schemeClr val="tx1"/>
                </a:solidFill>
                <a:effectLst/>
                <a:latin typeface="+mn-lt"/>
                <a:ea typeface="+mn-ea"/>
                <a:cs typeface="+mn-cs"/>
              </a:rPr>
              <a:t>exc</a:t>
            </a:r>
            <a:r>
              <a:rPr lang="en-GB" sz="1200" b="0" i="0" u="none" strike="noStrike" kern="1200">
                <a:solidFill>
                  <a:schemeClr val="tx1"/>
                </a:solidFill>
                <a:effectLst/>
                <a:latin typeface="+mn-lt"/>
                <a:ea typeface="+mn-ea"/>
                <a:cs typeface="+mn-cs"/>
              </a:rPr>
              <a:t> Meridian). Rent recovery at Meridian = </a:t>
            </a:r>
            <a:r>
              <a:rPr lang="en-GB" sz="1200" b="0" i="0" u="none" strike="noStrike" kern="1200" err="1">
                <a:solidFill>
                  <a:schemeClr val="tx1"/>
                </a:solidFill>
                <a:effectLst/>
                <a:latin typeface="+mn-lt"/>
                <a:ea typeface="+mn-ea"/>
                <a:cs typeface="+mn-cs"/>
              </a:rPr>
              <a:t>approx</a:t>
            </a:r>
            <a:r>
              <a:rPr lang="en-GB" sz="1200" b="0" i="0" u="none" strike="noStrike" kern="1200">
                <a:solidFill>
                  <a:schemeClr val="tx1"/>
                </a:solidFill>
                <a:effectLst/>
                <a:latin typeface="+mn-lt"/>
                <a:ea typeface="+mn-ea"/>
                <a:cs typeface="+mn-cs"/>
              </a:rPr>
              <a:t> 67%. Parking income down &gt; 70%</a:t>
            </a:r>
            <a:r>
              <a:rPr lang="en-GB"/>
              <a:t> </a:t>
            </a:r>
          </a:p>
        </p:txBody>
      </p:sp>
      <p:sp>
        <p:nvSpPr>
          <p:cNvPr id="4" name="Slide Number Placeholder 3"/>
          <p:cNvSpPr>
            <a:spLocks noGrp="1"/>
          </p:cNvSpPr>
          <p:nvPr>
            <p:ph type="sldNum" sz="quarter" idx="5"/>
          </p:nvPr>
        </p:nvSpPr>
        <p:spPr/>
        <p:txBody>
          <a:bodyPr/>
          <a:lstStyle/>
          <a:p>
            <a:fld id="{DAF5D62C-2BA7-49A7-99B4-E6F3381AB996}" type="slidenum">
              <a:rPr lang="en-GB" smtClean="0"/>
              <a:t>22</a:t>
            </a:fld>
            <a:endParaRPr lang="en-GB"/>
          </a:p>
        </p:txBody>
      </p:sp>
    </p:spTree>
    <p:extLst>
      <p:ext uri="{BB962C8B-B14F-4D97-AF65-F5344CB8AC3E}">
        <p14:creationId xmlns:p14="http://schemas.microsoft.com/office/powerpoint/2010/main" val="811740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A32D12F-BF91-40FB-A1B8-F28419B9B560}" type="datetimeFigureOut">
              <a:rPr lang="en-GB" smtClean="0"/>
              <a:t>22/09/2021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4253450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32D12F-BF91-40FB-A1B8-F28419B9B560}" type="datetimeFigureOut">
              <a:rPr lang="en-GB" smtClean="0"/>
              <a:t>22/09/2021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2564491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32D12F-BF91-40FB-A1B8-F28419B9B560}" type="datetimeFigureOut">
              <a:rPr lang="en-GB" smtClean="0"/>
              <a:t>22/09/2021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632760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32D12F-BF91-40FB-A1B8-F28419B9B560}" type="datetimeFigureOut">
              <a:rPr lang="en-GB" smtClean="0"/>
              <a:t>22/09/2021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347002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32D12F-BF91-40FB-A1B8-F28419B9B560}" type="datetimeFigureOut">
              <a:rPr lang="en-GB" smtClean="0"/>
              <a:t>22/09/2021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626601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A32D12F-BF91-40FB-A1B8-F28419B9B560}" type="datetimeFigureOut">
              <a:rPr lang="en-GB" smtClean="0"/>
              <a:t>22/09/2021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860847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A32D12F-BF91-40FB-A1B8-F28419B9B560}" type="datetimeFigureOut">
              <a:rPr lang="en-GB" smtClean="0"/>
              <a:t>22/09/2021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776774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A32D12F-BF91-40FB-A1B8-F28419B9B560}" type="datetimeFigureOut">
              <a:rPr lang="en-GB" smtClean="0"/>
              <a:t>22/09/2021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121621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32D12F-BF91-40FB-A1B8-F28419B9B560}" type="datetimeFigureOut">
              <a:rPr lang="en-GB" smtClean="0"/>
              <a:t>22/09/2021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1460155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2D12F-BF91-40FB-A1B8-F28419B9B560}" type="datetimeFigureOut">
              <a:rPr lang="en-GB" smtClean="0"/>
              <a:t>22/09/2021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478766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2D12F-BF91-40FB-A1B8-F28419B9B560}" type="datetimeFigureOut">
              <a:rPr lang="en-GB" smtClean="0"/>
              <a:t>22/09/2021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4239144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1">
                <a:lumMod val="95000"/>
              </a:schemeClr>
            </a:gs>
            <a:gs pos="50000">
              <a:schemeClr val="tx1">
                <a:lumMod val="95000"/>
              </a:schemeClr>
            </a:gs>
            <a:gs pos="100000">
              <a:schemeClr val="tx1">
                <a:lumMod val="95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32D12F-BF91-40FB-A1B8-F28419B9B560}" type="datetimeFigureOut">
              <a:rPr lang="en-GB" smtClean="0"/>
              <a:t>22/09/2021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DC009A-7980-4A19-839D-E91541AB6054}" type="slidenum">
              <a:rPr lang="en-GB" smtClean="0"/>
              <a:t>‹#›</a:t>
            </a:fld>
            <a:endParaRPr lang="en-GB"/>
          </a:p>
        </p:txBody>
      </p:sp>
    </p:spTree>
    <p:extLst>
      <p:ext uri="{BB962C8B-B14F-4D97-AF65-F5344CB8AC3E}">
        <p14:creationId xmlns:p14="http://schemas.microsoft.com/office/powerpoint/2010/main" val="410433903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8.xml"/><Relationship Id="rId6" Type="http://schemas.openxmlformats.org/officeDocument/2006/relationships/chart" Target="../charts/chart2.xml"/><Relationship Id="rId5" Type="http://schemas.openxmlformats.org/officeDocument/2006/relationships/image" Target="../media/image25.svg"/><Relationship Id="rId4" Type="http://schemas.openxmlformats.org/officeDocument/2006/relationships/image" Target="../media/image23.png"/></Relationships>
</file>

<file path=ppt/slides/_rels/slide11.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8.xml"/><Relationship Id="rId4" Type="http://schemas.openxmlformats.org/officeDocument/2006/relationships/chart" Target="../charts/chart3.xml"/></Relationships>
</file>

<file path=ppt/slides/_rels/slide12.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2.svg"/><Relationship Id="rId7" Type="http://schemas.openxmlformats.org/officeDocument/2006/relationships/image" Target="../media/image19.png"/><Relationship Id="rId2" Type="http://schemas.openxmlformats.org/officeDocument/2006/relationships/image" Target="../media/image21.png"/><Relationship Id="rId1" Type="http://schemas.openxmlformats.org/officeDocument/2006/relationships/slideLayout" Target="../slideLayouts/slideLayout8.xml"/><Relationship Id="rId6" Type="http://schemas.openxmlformats.org/officeDocument/2006/relationships/chart" Target="../charts/chart4.xml"/><Relationship Id="rId5" Type="http://schemas.openxmlformats.org/officeDocument/2006/relationships/image" Target="../media/image24.svg"/><Relationship Id="rId4" Type="http://schemas.openxmlformats.org/officeDocument/2006/relationships/image" Target="../media/image23.png"/></Relationships>
</file>

<file path=ppt/slides/_rels/slide13.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20.svg"/><Relationship Id="rId7" Type="http://schemas.openxmlformats.org/officeDocument/2006/relationships/image" Target="../media/image23.png"/><Relationship Id="rId2" Type="http://schemas.openxmlformats.org/officeDocument/2006/relationships/image" Target="../media/image19.png"/><Relationship Id="rId1" Type="http://schemas.openxmlformats.org/officeDocument/2006/relationships/slideLayout" Target="../slideLayouts/slideLayout8.xml"/><Relationship Id="rId6" Type="http://schemas.openxmlformats.org/officeDocument/2006/relationships/chart" Target="../charts/chart5.xml"/><Relationship Id="rId5" Type="http://schemas.openxmlformats.org/officeDocument/2006/relationships/image" Target="../media/image27.svg"/><Relationship Id="rId4" Type="http://schemas.openxmlformats.org/officeDocument/2006/relationships/image" Target="../media/image21.png"/></Relationships>
</file>

<file path=ppt/slides/_rels/slide14.xml.rels><?xml version="1.0" encoding="UTF-8" standalone="yes"?>
<Relationships xmlns="http://schemas.openxmlformats.org/package/2006/relationships"><Relationship Id="rId8" Type="http://schemas.openxmlformats.org/officeDocument/2006/relationships/chart" Target="../charts/chart6.xml"/><Relationship Id="rId3" Type="http://schemas.openxmlformats.org/officeDocument/2006/relationships/image" Target="../media/image20.svg"/><Relationship Id="rId7" Type="http://schemas.openxmlformats.org/officeDocument/2006/relationships/image" Target="../media/image25.svg"/><Relationship Id="rId2" Type="http://schemas.openxmlformats.org/officeDocument/2006/relationships/image" Target="../media/image19.png"/><Relationship Id="rId1" Type="http://schemas.openxmlformats.org/officeDocument/2006/relationships/slideLayout" Target="../slideLayouts/slideLayout8.xml"/><Relationship Id="rId6" Type="http://schemas.openxmlformats.org/officeDocument/2006/relationships/image" Target="../media/image23.png"/><Relationship Id="rId5" Type="http://schemas.openxmlformats.org/officeDocument/2006/relationships/image" Target="../media/image22.svg"/><Relationship Id="rId4" Type="http://schemas.openxmlformats.org/officeDocument/2006/relationships/image" Target="../media/image21.png"/></Relationships>
</file>

<file path=ppt/slides/_rels/slide15.xml.rels><?xml version="1.0" encoding="UTF-8" standalone="yes"?>
<Relationships xmlns="http://schemas.openxmlformats.org/package/2006/relationships"><Relationship Id="rId3" Type="http://schemas.openxmlformats.org/officeDocument/2006/relationships/slide" Target="slide17.xml"/><Relationship Id="rId7" Type="http://schemas.openxmlformats.org/officeDocument/2006/relationships/slide" Target="slide23.xml"/><Relationship Id="rId2" Type="http://schemas.openxmlformats.org/officeDocument/2006/relationships/slide" Target="slide16.xml"/><Relationship Id="rId1" Type="http://schemas.openxmlformats.org/officeDocument/2006/relationships/slideLayout" Target="../slideLayouts/slideLayout3.xml"/><Relationship Id="rId6" Type="http://schemas.openxmlformats.org/officeDocument/2006/relationships/slide" Target="slide22.xml"/><Relationship Id="rId5" Type="http://schemas.openxmlformats.org/officeDocument/2006/relationships/slide" Target="slide20.xml"/><Relationship Id="rId4" Type="http://schemas.openxmlformats.org/officeDocument/2006/relationships/slide" Target="slide18.xml"/></Relationships>
</file>

<file path=ppt/slides/_rels/slide16.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chart" Target="../charts/chart7.xml"/><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image" Target="../media/image25.svg"/><Relationship Id="rId5" Type="http://schemas.openxmlformats.org/officeDocument/2006/relationships/image" Target="../media/image23.png"/><Relationship Id="rId4" Type="http://schemas.openxmlformats.org/officeDocument/2006/relationships/image" Target="../media/image22.svg"/></Relationships>
</file>

<file path=ppt/slides/_rels/slide17.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20.svg"/><Relationship Id="rId7" Type="http://schemas.openxmlformats.org/officeDocument/2006/relationships/image" Target="../media/image23.png"/><Relationship Id="rId2" Type="http://schemas.openxmlformats.org/officeDocument/2006/relationships/image" Target="../media/image19.png"/><Relationship Id="rId1" Type="http://schemas.openxmlformats.org/officeDocument/2006/relationships/slideLayout" Target="../slideLayouts/slideLayout8.xml"/><Relationship Id="rId6" Type="http://schemas.openxmlformats.org/officeDocument/2006/relationships/chart" Target="../charts/chart8.xml"/><Relationship Id="rId5" Type="http://schemas.openxmlformats.org/officeDocument/2006/relationships/image" Target="../media/image22.svg"/><Relationship Id="rId4" Type="http://schemas.openxmlformats.org/officeDocument/2006/relationships/image" Target="../media/image21.png"/></Relationships>
</file>

<file path=ppt/slides/_rels/slide18.xml.rels><?xml version="1.0" encoding="UTF-8" standalone="yes"?>
<Relationships xmlns="http://schemas.openxmlformats.org/package/2006/relationships"><Relationship Id="rId3" Type="http://schemas.openxmlformats.org/officeDocument/2006/relationships/chart" Target="../charts/chart9.xml"/><Relationship Id="rId7" Type="http://schemas.openxmlformats.org/officeDocument/2006/relationships/image" Target="../media/image22.svg"/><Relationship Id="rId2" Type="http://schemas.openxmlformats.org/officeDocument/2006/relationships/notesSlide" Target="../notesSlides/notesSlide5.xml"/><Relationship Id="rId1" Type="http://schemas.openxmlformats.org/officeDocument/2006/relationships/slideLayout" Target="../slideLayouts/slideLayout8.xml"/><Relationship Id="rId6" Type="http://schemas.openxmlformats.org/officeDocument/2006/relationships/image" Target="../media/image21.png"/><Relationship Id="rId5" Type="http://schemas.openxmlformats.org/officeDocument/2006/relationships/image" Target="../media/image20.svg"/><Relationship Id="rId4" Type="http://schemas.openxmlformats.org/officeDocument/2006/relationships/image" Target="../media/image19.png"/></Relationships>
</file>

<file path=ppt/slides/_rels/slide19.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3.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7" Type="http://schemas.openxmlformats.org/officeDocument/2006/relationships/slide" Target="slide15.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8.xml"/><Relationship Id="rId5" Type="http://schemas.openxmlformats.org/officeDocument/2006/relationships/slide" Target="slide6.xml"/><Relationship Id="rId4" Type="http://schemas.openxmlformats.org/officeDocument/2006/relationships/slide" Target="slide5.xml"/></Relationships>
</file>

<file path=ppt/slides/_rels/slide20.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chart" Target="../charts/chart10.xml"/><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image" Target="../media/image26.svg"/><Relationship Id="rId5" Type="http://schemas.openxmlformats.org/officeDocument/2006/relationships/image" Target="../media/image19.png"/><Relationship Id="rId4" Type="http://schemas.openxmlformats.org/officeDocument/2006/relationships/image" Target="../media/image22.svg"/></Relationships>
</file>

<file path=ppt/slides/_rels/slide21.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19.png"/><Relationship Id="rId1" Type="http://schemas.openxmlformats.org/officeDocument/2006/relationships/slideLayout" Target="../slideLayouts/slideLayout8.xml"/><Relationship Id="rId5" Type="http://schemas.openxmlformats.org/officeDocument/2006/relationships/image" Target="../media/image24.svg"/><Relationship Id="rId4" Type="http://schemas.openxmlformats.org/officeDocument/2006/relationships/image" Target="../media/image23.png"/></Relationships>
</file>

<file path=ppt/slides/_rels/slide22.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chart" Target="../charts/chart11.xml"/><Relationship Id="rId7" Type="http://schemas.openxmlformats.org/officeDocument/2006/relationships/image" Target="../media/image22.sv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21.png"/><Relationship Id="rId5" Type="http://schemas.openxmlformats.org/officeDocument/2006/relationships/image" Target="../media/image20.svg"/><Relationship Id="rId4" Type="http://schemas.openxmlformats.org/officeDocument/2006/relationships/image" Target="../media/image19.png"/><Relationship Id="rId9" Type="http://schemas.openxmlformats.org/officeDocument/2006/relationships/image" Target="../media/image25.svg"/></Relationships>
</file>

<file path=ppt/slides/_rels/slide23.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8.xml"/><Relationship Id="rId6" Type="http://schemas.openxmlformats.org/officeDocument/2006/relationships/chart" Target="../charts/chart12.xml"/><Relationship Id="rId5" Type="http://schemas.openxmlformats.org/officeDocument/2006/relationships/image" Target="../media/image25.svg"/><Relationship Id="rId4" Type="http://schemas.openxmlformats.org/officeDocument/2006/relationships/image" Target="../media/image2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10.xml"/><Relationship Id="rId7" Type="http://schemas.openxmlformats.org/officeDocument/2006/relationships/slide" Target="slide14.xml"/><Relationship Id="rId2" Type="http://schemas.openxmlformats.org/officeDocument/2006/relationships/slide" Target="slide9.xml"/><Relationship Id="rId1" Type="http://schemas.openxmlformats.org/officeDocument/2006/relationships/slideLayout" Target="../slideLayouts/slideLayout3.xml"/><Relationship Id="rId6" Type="http://schemas.openxmlformats.org/officeDocument/2006/relationships/slide" Target="slide13.xml"/><Relationship Id="rId5" Type="http://schemas.openxmlformats.org/officeDocument/2006/relationships/slide" Target="slide12.xml"/><Relationship Id="rId4" Type="http://schemas.openxmlformats.org/officeDocument/2006/relationships/slide" Target="slide11.xml"/></Relationships>
</file>

<file path=ppt/slides/_rels/slide9.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9.png"/><Relationship Id="rId7"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 Id="rId9" Type="http://schemas.openxmlformats.org/officeDocument/2006/relationships/image" Target="../media/image2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A7DBD-4368-4297-9B67-93A21CF962AB}"/>
              </a:ext>
            </a:extLst>
          </p:cNvPr>
          <p:cNvSpPr>
            <a:spLocks noGrp="1"/>
          </p:cNvSpPr>
          <p:nvPr>
            <p:ph type="ctrTitle"/>
          </p:nvPr>
        </p:nvSpPr>
        <p:spPr>
          <a:xfrm>
            <a:off x="1524000" y="1448934"/>
            <a:ext cx="9144000" cy="2387600"/>
          </a:xfrm>
        </p:spPr>
        <p:txBody>
          <a:bodyPr>
            <a:normAutofit/>
          </a:bodyPr>
          <a:lstStyle/>
          <a:p>
            <a:r>
              <a:rPr lang="en-GB" sz="4000" dirty="0">
                <a:solidFill>
                  <a:schemeClr val="bg1"/>
                </a:solidFill>
              </a:rPr>
              <a:t>Havant Borough Council</a:t>
            </a:r>
            <a:br>
              <a:rPr lang="en-GB" dirty="0">
                <a:solidFill>
                  <a:schemeClr val="bg1"/>
                </a:solidFill>
              </a:rPr>
            </a:br>
            <a:r>
              <a:rPr lang="en-GB" sz="7200" dirty="0">
                <a:solidFill>
                  <a:schemeClr val="bg1"/>
                </a:solidFill>
              </a:rPr>
              <a:t>Performance report </a:t>
            </a:r>
            <a:endParaRPr lang="en-GB" dirty="0">
              <a:solidFill>
                <a:schemeClr val="bg1"/>
              </a:solidFill>
            </a:endParaRPr>
          </a:p>
        </p:txBody>
      </p:sp>
      <p:sp>
        <p:nvSpPr>
          <p:cNvPr id="3" name="Subtitle 2">
            <a:extLst>
              <a:ext uri="{FF2B5EF4-FFF2-40B4-BE49-F238E27FC236}">
                <a16:creationId xmlns:a16="http://schemas.microsoft.com/office/drawing/2014/main" id="{66B98902-830D-47D7-AAF7-DCF2F45C398B}"/>
              </a:ext>
            </a:extLst>
          </p:cNvPr>
          <p:cNvSpPr>
            <a:spLocks noGrp="1"/>
          </p:cNvSpPr>
          <p:nvPr>
            <p:ph type="subTitle" idx="1"/>
          </p:nvPr>
        </p:nvSpPr>
        <p:spPr>
          <a:xfrm>
            <a:off x="1524000" y="3836534"/>
            <a:ext cx="9144000" cy="1655762"/>
          </a:xfrm>
        </p:spPr>
        <p:txBody>
          <a:bodyPr vert="horz" lIns="91440" tIns="45720" rIns="91440" bIns="45720" rtlCol="0" anchor="t">
            <a:normAutofit/>
          </a:bodyPr>
          <a:lstStyle/>
          <a:p>
            <a:r>
              <a:rPr lang="en-GB" sz="4000" dirty="0">
                <a:solidFill>
                  <a:schemeClr val="tx1">
                    <a:lumMod val="50000"/>
                  </a:schemeClr>
                </a:solidFill>
              </a:rPr>
              <a:t>Q1 2021-22</a:t>
            </a:r>
          </a:p>
          <a:p>
            <a:r>
              <a:rPr lang="en-GB" sz="4000">
                <a:solidFill>
                  <a:schemeClr val="tx1">
                    <a:lumMod val="50000"/>
                  </a:schemeClr>
                </a:solidFill>
              </a:rPr>
              <a:t>v4</a:t>
            </a:r>
            <a:endParaRPr lang="en-GB" sz="4000" dirty="0">
              <a:solidFill>
                <a:schemeClr val="tx1">
                  <a:lumMod val="50000"/>
                </a:schemeClr>
              </a:solidFill>
            </a:endParaRPr>
          </a:p>
        </p:txBody>
      </p:sp>
    </p:spTree>
    <p:extLst>
      <p:ext uri="{BB962C8B-B14F-4D97-AF65-F5344CB8AC3E}">
        <p14:creationId xmlns:p14="http://schemas.microsoft.com/office/powerpoint/2010/main" val="3067272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44505" y="397934"/>
            <a:ext cx="3641521" cy="761167"/>
          </a:xfrm>
        </p:spPr>
        <p:txBody>
          <a:bodyPr>
            <a:normAutofit fontScale="90000"/>
          </a:bodyPr>
          <a:lstStyle/>
          <a:p>
            <a:r>
              <a:rPr lang="en-GB" sz="4400" dirty="0">
                <a:solidFill>
                  <a:schemeClr val="bg1"/>
                </a:solidFill>
              </a:rPr>
              <a:t>Finance</a:t>
            </a:r>
            <a:br>
              <a:rPr lang="en-GB" sz="3600" dirty="0">
                <a:solidFill>
                  <a:schemeClr val="bg1"/>
                </a:solidFill>
              </a:rPr>
            </a:br>
            <a:r>
              <a:rPr lang="en-GB" sz="2200" i="1" dirty="0">
                <a:solidFill>
                  <a:schemeClr val="bg1"/>
                </a:solidFill>
              </a:rPr>
              <a:t>Head of Service: Matthew Tiller</a:t>
            </a:r>
            <a:endParaRPr lang="en-GB" sz="3600" i="1" dirty="0">
              <a:solidFill>
                <a:schemeClr val="bg1"/>
              </a:solidFill>
            </a:endParaRPr>
          </a:p>
        </p:txBody>
      </p:sp>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4505" y="2044952"/>
            <a:ext cx="914400" cy="914400"/>
          </a:xfrm>
          <a:prstGeom prst="rect">
            <a:avLst/>
          </a:prstGeom>
        </p:spPr>
      </p:pic>
      <p:pic>
        <p:nvPicPr>
          <p:cNvPr id="15" name="Graphic 14" descr="Bullseye">
            <a:extLst>
              <a:ext uri="{FF2B5EF4-FFF2-40B4-BE49-F238E27FC236}">
                <a16:creationId xmlns:a16="http://schemas.microsoft.com/office/drawing/2014/main" id="{C94248B7-E8DD-47F0-8FF9-B0C38C1C48A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95748" y="1067387"/>
            <a:ext cx="783459" cy="786209"/>
          </a:xfrm>
          <a:prstGeom prst="rect">
            <a:avLst/>
          </a:prstGeom>
        </p:spPr>
      </p:pic>
      <p:sp>
        <p:nvSpPr>
          <p:cNvPr id="17" name="Title 3">
            <a:extLst>
              <a:ext uri="{FF2B5EF4-FFF2-40B4-BE49-F238E27FC236}">
                <a16:creationId xmlns:a16="http://schemas.microsoft.com/office/drawing/2014/main" id="{3DB0FF70-73D5-4E06-91A2-247BBE9915D4}"/>
              </a:ext>
            </a:extLst>
          </p:cNvPr>
          <p:cNvSpPr txBox="1">
            <a:spLocks/>
          </p:cNvSpPr>
          <p:nvPr/>
        </p:nvSpPr>
        <p:spPr>
          <a:xfrm>
            <a:off x="5766913" y="861413"/>
            <a:ext cx="5166182" cy="91440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2021-22</a:t>
            </a:r>
          </a:p>
        </p:txBody>
      </p:sp>
      <p:sp>
        <p:nvSpPr>
          <p:cNvPr id="11" name="TextBox 10">
            <a:extLst>
              <a:ext uri="{FF2B5EF4-FFF2-40B4-BE49-F238E27FC236}">
                <a16:creationId xmlns:a16="http://schemas.microsoft.com/office/drawing/2014/main" id="{67222504-4230-4BC6-B2CF-A00ADF552D85}"/>
              </a:ext>
            </a:extLst>
          </p:cNvPr>
          <p:cNvSpPr txBox="1"/>
          <p:nvPr/>
        </p:nvSpPr>
        <p:spPr>
          <a:xfrm>
            <a:off x="634065" y="2912570"/>
            <a:ext cx="4443768" cy="369332"/>
          </a:xfrm>
          <a:prstGeom prst="rect">
            <a:avLst/>
          </a:prstGeom>
          <a:noFill/>
        </p:spPr>
        <p:txBody>
          <a:bodyPr wrap="square" rtlCol="0">
            <a:spAutoFit/>
          </a:bodyPr>
          <a:lstStyle/>
          <a:p>
            <a:r>
              <a:rPr lang="en-GB" dirty="0">
                <a:solidFill>
                  <a:schemeClr val="accent6"/>
                </a:solidFill>
              </a:rPr>
              <a:t>No variance</a:t>
            </a:r>
          </a:p>
        </p:txBody>
      </p:sp>
      <p:sp>
        <p:nvSpPr>
          <p:cNvPr id="12" name="Title 3">
            <a:extLst>
              <a:ext uri="{FF2B5EF4-FFF2-40B4-BE49-F238E27FC236}">
                <a16:creationId xmlns:a16="http://schemas.microsoft.com/office/drawing/2014/main" id="{ECB300B8-4EA5-465F-9CB7-91BCE45B5C52}"/>
              </a:ext>
            </a:extLst>
          </p:cNvPr>
          <p:cNvSpPr txBox="1">
            <a:spLocks/>
          </p:cNvSpPr>
          <p:nvPr/>
        </p:nvSpPr>
        <p:spPr>
          <a:xfrm>
            <a:off x="1258905" y="2172250"/>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Q1</a:t>
            </a:r>
          </a:p>
        </p:txBody>
      </p:sp>
      <p:graphicFrame>
        <p:nvGraphicFramePr>
          <p:cNvPr id="13" name="Chart 12">
            <a:extLst>
              <a:ext uri="{FF2B5EF4-FFF2-40B4-BE49-F238E27FC236}">
                <a16:creationId xmlns:a16="http://schemas.microsoft.com/office/drawing/2014/main" id="{1001BFB6-CE4F-4C74-8C19-938407C5AD03}"/>
              </a:ext>
            </a:extLst>
          </p:cNvPr>
          <p:cNvGraphicFramePr/>
          <p:nvPr>
            <p:extLst>
              <p:ext uri="{D42A27DB-BD31-4B8C-83A1-F6EECF244321}">
                <p14:modId xmlns:p14="http://schemas.microsoft.com/office/powerpoint/2010/main" val="930499146"/>
              </p:ext>
            </p:extLst>
          </p:nvPr>
        </p:nvGraphicFramePr>
        <p:xfrm>
          <a:off x="162559" y="3327855"/>
          <a:ext cx="4625714" cy="3174638"/>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4" name="Table 7">
            <a:extLst>
              <a:ext uri="{FF2B5EF4-FFF2-40B4-BE49-F238E27FC236}">
                <a16:creationId xmlns:a16="http://schemas.microsoft.com/office/drawing/2014/main" id="{2221B2DF-DB97-4801-BD4F-2B8C2ADDBF7C}"/>
              </a:ext>
            </a:extLst>
          </p:cNvPr>
          <p:cNvGraphicFramePr>
            <a:graphicFrameLocks/>
          </p:cNvGraphicFramePr>
          <p:nvPr>
            <p:extLst>
              <p:ext uri="{D42A27DB-BD31-4B8C-83A1-F6EECF244321}">
                <p14:modId xmlns:p14="http://schemas.microsoft.com/office/powerpoint/2010/main" val="1856681320"/>
              </p:ext>
            </p:extLst>
          </p:nvPr>
        </p:nvGraphicFramePr>
        <p:xfrm>
          <a:off x="5095748" y="2031144"/>
          <a:ext cx="6827862" cy="1544955"/>
        </p:xfrm>
        <a:graphic>
          <a:graphicData uri="http://schemas.openxmlformats.org/drawingml/2006/table">
            <a:tbl>
              <a:tblPr firstRow="1" bandRow="1">
                <a:tableStyleId>{5940675A-B579-460E-94D1-54222C63F5DA}</a:tableStyleId>
              </a:tblPr>
              <a:tblGrid>
                <a:gridCol w="1523628">
                  <a:extLst>
                    <a:ext uri="{9D8B030D-6E8A-4147-A177-3AD203B41FA5}">
                      <a16:colId xmlns:a16="http://schemas.microsoft.com/office/drawing/2014/main" val="326531481"/>
                    </a:ext>
                  </a:extLst>
                </a:gridCol>
                <a:gridCol w="1551214">
                  <a:extLst>
                    <a:ext uri="{9D8B030D-6E8A-4147-A177-3AD203B41FA5}">
                      <a16:colId xmlns:a16="http://schemas.microsoft.com/office/drawing/2014/main" val="4248586171"/>
                    </a:ext>
                  </a:extLst>
                </a:gridCol>
                <a:gridCol w="3308262">
                  <a:extLst>
                    <a:ext uri="{9D8B030D-6E8A-4147-A177-3AD203B41FA5}">
                      <a16:colId xmlns:a16="http://schemas.microsoft.com/office/drawing/2014/main" val="3033096753"/>
                    </a:ext>
                  </a:extLst>
                </a:gridCol>
                <a:gridCol w="444758">
                  <a:extLst>
                    <a:ext uri="{9D8B030D-6E8A-4147-A177-3AD203B41FA5}">
                      <a16:colId xmlns:a16="http://schemas.microsoft.com/office/drawing/2014/main" val="4161796994"/>
                    </a:ext>
                  </a:extLst>
                </a:gridCol>
              </a:tblGrid>
              <a:tr h="331946">
                <a:tc>
                  <a:txBody>
                    <a:bodyPr/>
                    <a:lstStyle/>
                    <a:p>
                      <a:pPr algn="l"/>
                      <a:r>
                        <a:rPr lang="en-GB" sz="1600" b="1" dirty="0">
                          <a:solidFill>
                            <a:schemeClr val="bg1"/>
                          </a:solidFill>
                        </a:rPr>
                        <a:t>Project/strategy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dirty="0">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dirty="0">
                          <a:solidFill>
                            <a:schemeClr val="bg1"/>
                          </a:solidFill>
                        </a:rPr>
                        <a:t>Q1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dirty="0">
                          <a:solidFill>
                            <a:schemeClr val="bg1"/>
                          </a:solidFill>
                        </a:rPr>
                        <a:t>Q1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955991">
                <a:tc>
                  <a:txBody>
                    <a:bodyPr/>
                    <a:lstStyle/>
                    <a:p>
                      <a:pPr algn="l" fontAlgn="base"/>
                      <a:r>
                        <a:rPr lang="en-GB" sz="1400" dirty="0">
                          <a:solidFill>
                            <a:schemeClr val="bg1"/>
                          </a:solidFill>
                          <a:effectLst/>
                        </a:rPr>
                        <a:t>Finance service improvement</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400" dirty="0">
                          <a:solidFill>
                            <a:schemeClr val="bg1"/>
                          </a:solidFill>
                          <a:effectLst/>
                        </a:rPr>
                        <a:t>Service improvement work following return inhouse</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600" b="0" dirty="0">
                          <a:solidFill>
                            <a:schemeClr val="accent4"/>
                          </a:solidFill>
                          <a:effectLst/>
                        </a:rPr>
                        <a:t>Exchequer function now successfully in-housed. Work commenced on the service improvement plan</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3387995111"/>
                  </a:ext>
                </a:extLst>
              </a:tr>
            </a:tbl>
          </a:graphicData>
        </a:graphic>
      </p:graphicFrame>
    </p:spTree>
    <p:extLst>
      <p:ext uri="{BB962C8B-B14F-4D97-AF65-F5344CB8AC3E}">
        <p14:creationId xmlns:p14="http://schemas.microsoft.com/office/powerpoint/2010/main" val="2036077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Legal</a:t>
            </a:r>
            <a:br>
              <a:rPr lang="en-GB" sz="3600" dirty="0">
                <a:solidFill>
                  <a:schemeClr val="bg1"/>
                </a:solidFill>
              </a:rPr>
            </a:br>
            <a:r>
              <a:rPr lang="en-GB" sz="2200" i="1" dirty="0">
                <a:solidFill>
                  <a:schemeClr val="bg1"/>
                </a:solidFill>
              </a:rPr>
              <a:t>Head of Service: Daniel Toohey</a:t>
            </a:r>
            <a:endParaRPr lang="en-GB" sz="3600" i="1" dirty="0">
              <a:solidFill>
                <a:schemeClr val="bg1"/>
              </a:solidFill>
            </a:endParaRPr>
          </a:p>
        </p:txBody>
      </p:sp>
      <p:sp>
        <p:nvSpPr>
          <p:cNvPr id="19" name="Text Placeholder 5">
            <a:extLst>
              <a:ext uri="{FF2B5EF4-FFF2-40B4-BE49-F238E27FC236}">
                <a16:creationId xmlns:a16="http://schemas.microsoft.com/office/drawing/2014/main" id="{A4D211D4-B8BA-4C36-8FCE-EACAD3FB5312}"/>
              </a:ext>
            </a:extLst>
          </p:cNvPr>
          <p:cNvSpPr>
            <a:spLocks noGrp="1"/>
          </p:cNvSpPr>
          <p:nvPr>
            <p:ph type="body" sz="half" idx="2"/>
          </p:nvPr>
        </p:nvSpPr>
        <p:spPr>
          <a:xfrm>
            <a:off x="317639" y="1199263"/>
            <a:ext cx="5286802" cy="761166"/>
          </a:xfrm>
        </p:spPr>
        <p:txBody>
          <a:bodyPr>
            <a:normAutofit/>
          </a:bodyPr>
          <a:lstStyle/>
          <a:p>
            <a:r>
              <a:rPr lang="en-GB" dirty="0">
                <a:solidFill>
                  <a:schemeClr val="bg1"/>
                </a:solidFill>
              </a:rPr>
              <a:t>Incorporating:</a:t>
            </a:r>
            <a:br>
              <a:rPr lang="en-GB" sz="1800" dirty="0">
                <a:solidFill>
                  <a:schemeClr val="bg1"/>
                </a:solidFill>
              </a:rPr>
            </a:br>
            <a:r>
              <a:rPr lang="en-GB" sz="1400" dirty="0">
                <a:solidFill>
                  <a:schemeClr val="bg1"/>
                </a:solidFill>
              </a:rPr>
              <a:t>Legal Services, Democratic Services</a:t>
            </a:r>
          </a:p>
        </p:txBody>
      </p:sp>
      <p:pic>
        <p:nvPicPr>
          <p:cNvPr id="12" name="Graphic 11" descr="Coins">
            <a:extLst>
              <a:ext uri="{FF2B5EF4-FFF2-40B4-BE49-F238E27FC236}">
                <a16:creationId xmlns:a16="http://schemas.microsoft.com/office/drawing/2014/main" id="{EC26AA0A-5669-4C0C-8F9F-589A74B6E28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600079" y="1296839"/>
            <a:ext cx="914400" cy="914400"/>
          </a:xfrm>
          <a:prstGeom prst="rect">
            <a:avLst/>
          </a:prstGeom>
        </p:spPr>
      </p:pic>
      <p:sp>
        <p:nvSpPr>
          <p:cNvPr id="14" name="TextBox 13">
            <a:extLst>
              <a:ext uri="{FF2B5EF4-FFF2-40B4-BE49-F238E27FC236}">
                <a16:creationId xmlns:a16="http://schemas.microsoft.com/office/drawing/2014/main" id="{A31FB8B5-607A-481A-B135-810AD4942187}"/>
              </a:ext>
            </a:extLst>
          </p:cNvPr>
          <p:cNvSpPr txBox="1"/>
          <p:nvPr/>
        </p:nvSpPr>
        <p:spPr>
          <a:xfrm>
            <a:off x="5519354" y="1998736"/>
            <a:ext cx="4443768" cy="338554"/>
          </a:xfrm>
          <a:prstGeom prst="rect">
            <a:avLst/>
          </a:prstGeom>
          <a:noFill/>
        </p:spPr>
        <p:txBody>
          <a:bodyPr wrap="square" rtlCol="0">
            <a:spAutoFit/>
          </a:bodyPr>
          <a:lstStyle/>
          <a:p>
            <a:r>
              <a:rPr lang="en-GB" sz="1600" dirty="0">
                <a:solidFill>
                  <a:schemeClr val="accent6"/>
                </a:solidFill>
              </a:rPr>
              <a:t>No variance</a:t>
            </a:r>
          </a:p>
        </p:txBody>
      </p:sp>
      <p:sp>
        <p:nvSpPr>
          <p:cNvPr id="16" name="Title 3">
            <a:extLst>
              <a:ext uri="{FF2B5EF4-FFF2-40B4-BE49-F238E27FC236}">
                <a16:creationId xmlns:a16="http://schemas.microsoft.com/office/drawing/2014/main" id="{B4E50E37-32D6-4157-8F0C-0BC4C286865C}"/>
              </a:ext>
            </a:extLst>
          </p:cNvPr>
          <p:cNvSpPr txBox="1">
            <a:spLocks/>
          </p:cNvSpPr>
          <p:nvPr/>
        </p:nvSpPr>
        <p:spPr>
          <a:xfrm>
            <a:off x="5494078" y="1296839"/>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400" dirty="0">
                <a:solidFill>
                  <a:schemeClr val="bg1"/>
                </a:solidFill>
              </a:rPr>
              <a:t>Budget variance in Q1</a:t>
            </a:r>
          </a:p>
        </p:txBody>
      </p:sp>
      <p:graphicFrame>
        <p:nvGraphicFramePr>
          <p:cNvPr id="13" name="Chart 12">
            <a:extLst>
              <a:ext uri="{FF2B5EF4-FFF2-40B4-BE49-F238E27FC236}">
                <a16:creationId xmlns:a16="http://schemas.microsoft.com/office/drawing/2014/main" id="{61A3A9EB-3497-492F-8E09-707FB92A2A25}"/>
              </a:ext>
            </a:extLst>
          </p:cNvPr>
          <p:cNvGraphicFramePr/>
          <p:nvPr>
            <p:extLst>
              <p:ext uri="{D42A27DB-BD31-4B8C-83A1-F6EECF244321}">
                <p14:modId xmlns:p14="http://schemas.microsoft.com/office/powerpoint/2010/main" val="4194193469"/>
              </p:ext>
            </p:extLst>
          </p:nvPr>
        </p:nvGraphicFramePr>
        <p:xfrm>
          <a:off x="4282440" y="2331572"/>
          <a:ext cx="4625714" cy="317463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098318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256314" y="417570"/>
            <a:ext cx="7046232" cy="761167"/>
          </a:xfrm>
        </p:spPr>
        <p:txBody>
          <a:bodyPr>
            <a:normAutofit fontScale="90000"/>
          </a:bodyPr>
          <a:lstStyle/>
          <a:p>
            <a:r>
              <a:rPr lang="en-GB" sz="4400" dirty="0">
                <a:solidFill>
                  <a:schemeClr val="bg1"/>
                </a:solidFill>
              </a:rPr>
              <a:t>Organisational Development</a:t>
            </a:r>
            <a:br>
              <a:rPr lang="en-GB" sz="3600" dirty="0">
                <a:solidFill>
                  <a:schemeClr val="bg1"/>
                </a:solidFill>
              </a:rPr>
            </a:br>
            <a:r>
              <a:rPr lang="en-GB" sz="2200" i="1" dirty="0">
                <a:solidFill>
                  <a:schemeClr val="bg1"/>
                </a:solidFill>
              </a:rPr>
              <a:t>Head of Service: Caroline Tickner</a:t>
            </a:r>
            <a:endParaRPr lang="en-GB" sz="3600" i="1" dirty="0">
              <a:solidFill>
                <a:schemeClr val="bg1"/>
              </a:solidFill>
            </a:endParaRPr>
          </a:p>
        </p:txBody>
      </p:sp>
      <p:sp>
        <p:nvSpPr>
          <p:cNvPr id="32" name="Text Placeholder 5">
            <a:extLst>
              <a:ext uri="{FF2B5EF4-FFF2-40B4-BE49-F238E27FC236}">
                <a16:creationId xmlns:a16="http://schemas.microsoft.com/office/drawing/2014/main" id="{CF8B328D-CDCC-464C-A503-E96EA0B3B05E}"/>
              </a:ext>
            </a:extLst>
          </p:cNvPr>
          <p:cNvSpPr txBox="1">
            <a:spLocks/>
          </p:cNvSpPr>
          <p:nvPr/>
        </p:nvSpPr>
        <p:spPr>
          <a:xfrm>
            <a:off x="1132707" y="2231349"/>
            <a:ext cx="5283978" cy="2395301"/>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endParaRPr lang="en-GB" sz="1400"/>
          </a:p>
        </p:txBody>
      </p:sp>
      <p:sp>
        <p:nvSpPr>
          <p:cNvPr id="11" name="Text Placeholder 5">
            <a:extLst>
              <a:ext uri="{FF2B5EF4-FFF2-40B4-BE49-F238E27FC236}">
                <a16:creationId xmlns:a16="http://schemas.microsoft.com/office/drawing/2014/main" id="{04C77C09-DD76-44E8-956B-B7EBA5561855}"/>
              </a:ext>
            </a:extLst>
          </p:cNvPr>
          <p:cNvSpPr>
            <a:spLocks noGrp="1"/>
          </p:cNvSpPr>
          <p:nvPr>
            <p:ph type="body" sz="half" idx="2"/>
          </p:nvPr>
        </p:nvSpPr>
        <p:spPr>
          <a:xfrm>
            <a:off x="256313" y="1316348"/>
            <a:ext cx="5778361" cy="761166"/>
          </a:xfrm>
        </p:spPr>
        <p:txBody>
          <a:bodyPr>
            <a:normAutofit/>
          </a:bodyPr>
          <a:lstStyle/>
          <a:p>
            <a:r>
              <a:rPr lang="en-GB" sz="1800" dirty="0">
                <a:solidFill>
                  <a:schemeClr val="bg1"/>
                </a:solidFill>
              </a:rPr>
              <a:t>Incorporating:</a:t>
            </a:r>
            <a:br>
              <a:rPr lang="en-GB" sz="1800" dirty="0">
                <a:solidFill>
                  <a:schemeClr val="bg1"/>
                </a:solidFill>
              </a:rPr>
            </a:br>
            <a:r>
              <a:rPr lang="en-GB" sz="1400" dirty="0">
                <a:solidFill>
                  <a:schemeClr val="bg1"/>
                </a:solidFill>
              </a:rPr>
              <a:t>Human Resources, Communications &amp; Marketing, Emergency Planning &amp; Business Continuity, Health &amp; Safety</a:t>
            </a:r>
          </a:p>
        </p:txBody>
      </p:sp>
      <p:pic>
        <p:nvPicPr>
          <p:cNvPr id="12" name="Graphic 11" descr="Coins">
            <a:extLst>
              <a:ext uri="{FF2B5EF4-FFF2-40B4-BE49-F238E27FC236}">
                <a16:creationId xmlns:a16="http://schemas.microsoft.com/office/drawing/2014/main" id="{E7B79CA9-6716-4441-9913-D9B51B23C6C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57514" y="233751"/>
            <a:ext cx="914400" cy="914400"/>
          </a:xfrm>
          <a:prstGeom prst="rect">
            <a:avLst/>
          </a:prstGeom>
        </p:spPr>
      </p:pic>
      <p:sp>
        <p:nvSpPr>
          <p:cNvPr id="14" name="TextBox 13">
            <a:extLst>
              <a:ext uri="{FF2B5EF4-FFF2-40B4-BE49-F238E27FC236}">
                <a16:creationId xmlns:a16="http://schemas.microsoft.com/office/drawing/2014/main" id="{1F4D9C6A-454E-46BD-A72A-5BA5241F641D}"/>
              </a:ext>
            </a:extLst>
          </p:cNvPr>
          <p:cNvSpPr txBox="1"/>
          <p:nvPr/>
        </p:nvSpPr>
        <p:spPr>
          <a:xfrm>
            <a:off x="8692315" y="790765"/>
            <a:ext cx="4443768" cy="369332"/>
          </a:xfrm>
          <a:prstGeom prst="rect">
            <a:avLst/>
          </a:prstGeom>
          <a:noFill/>
        </p:spPr>
        <p:txBody>
          <a:bodyPr wrap="square" rtlCol="0">
            <a:spAutoFit/>
          </a:bodyPr>
          <a:lstStyle/>
          <a:p>
            <a:r>
              <a:rPr lang="en-GB" dirty="0">
                <a:solidFill>
                  <a:schemeClr val="accent6"/>
                </a:solidFill>
              </a:rPr>
              <a:t>No variance</a:t>
            </a:r>
          </a:p>
        </p:txBody>
      </p:sp>
      <p:sp>
        <p:nvSpPr>
          <p:cNvPr id="15" name="Title 3">
            <a:extLst>
              <a:ext uri="{FF2B5EF4-FFF2-40B4-BE49-F238E27FC236}">
                <a16:creationId xmlns:a16="http://schemas.microsoft.com/office/drawing/2014/main" id="{EB07AE67-3D52-44B4-ABA2-671A44A5A5E9}"/>
              </a:ext>
            </a:extLst>
          </p:cNvPr>
          <p:cNvSpPr txBox="1">
            <a:spLocks/>
          </p:cNvSpPr>
          <p:nvPr/>
        </p:nvSpPr>
        <p:spPr>
          <a:xfrm>
            <a:off x="8671914" y="168626"/>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Q1</a:t>
            </a:r>
          </a:p>
        </p:txBody>
      </p:sp>
      <p:pic>
        <p:nvPicPr>
          <p:cNvPr id="13" name="Graphic 12" descr="Bullseye">
            <a:extLst>
              <a:ext uri="{FF2B5EF4-FFF2-40B4-BE49-F238E27FC236}">
                <a16:creationId xmlns:a16="http://schemas.microsoft.com/office/drawing/2014/main" id="{50D107AD-FEDB-4064-BCE9-1B395B82200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90283" y="2099286"/>
            <a:ext cx="782798" cy="786209"/>
          </a:xfrm>
          <a:prstGeom prst="rect">
            <a:avLst/>
          </a:prstGeom>
        </p:spPr>
      </p:pic>
      <p:sp>
        <p:nvSpPr>
          <p:cNvPr id="17" name="Title 3">
            <a:extLst>
              <a:ext uri="{FF2B5EF4-FFF2-40B4-BE49-F238E27FC236}">
                <a16:creationId xmlns:a16="http://schemas.microsoft.com/office/drawing/2014/main" id="{28BE1CB8-B69E-43DC-A291-E2A93E839A81}"/>
              </a:ext>
            </a:extLst>
          </p:cNvPr>
          <p:cNvSpPr txBox="1">
            <a:spLocks/>
          </p:cNvSpPr>
          <p:nvPr/>
        </p:nvSpPr>
        <p:spPr>
          <a:xfrm>
            <a:off x="1021067" y="2275611"/>
            <a:ext cx="5161825" cy="57517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2021-22</a:t>
            </a:r>
          </a:p>
        </p:txBody>
      </p:sp>
      <p:graphicFrame>
        <p:nvGraphicFramePr>
          <p:cNvPr id="19" name="Chart 18">
            <a:extLst>
              <a:ext uri="{FF2B5EF4-FFF2-40B4-BE49-F238E27FC236}">
                <a16:creationId xmlns:a16="http://schemas.microsoft.com/office/drawing/2014/main" id="{FBF283BE-D129-4E64-9EC9-36401F25212D}"/>
              </a:ext>
            </a:extLst>
          </p:cNvPr>
          <p:cNvGraphicFramePr/>
          <p:nvPr>
            <p:extLst>
              <p:ext uri="{D42A27DB-BD31-4B8C-83A1-F6EECF244321}">
                <p14:modId xmlns:p14="http://schemas.microsoft.com/office/powerpoint/2010/main" val="3077178368"/>
              </p:ext>
            </p:extLst>
          </p:nvPr>
        </p:nvGraphicFramePr>
        <p:xfrm>
          <a:off x="7653600" y="1122634"/>
          <a:ext cx="5161825" cy="3909525"/>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6" name="Table 7">
            <a:extLst>
              <a:ext uri="{FF2B5EF4-FFF2-40B4-BE49-F238E27FC236}">
                <a16:creationId xmlns:a16="http://schemas.microsoft.com/office/drawing/2014/main" id="{4EC63D7E-57DE-4466-AF97-0DD4F4DD0866}"/>
              </a:ext>
            </a:extLst>
          </p:cNvPr>
          <p:cNvGraphicFramePr>
            <a:graphicFrameLocks/>
          </p:cNvGraphicFramePr>
          <p:nvPr>
            <p:extLst>
              <p:ext uri="{D42A27DB-BD31-4B8C-83A1-F6EECF244321}">
                <p14:modId xmlns:p14="http://schemas.microsoft.com/office/powerpoint/2010/main" val="2682098447"/>
              </p:ext>
            </p:extLst>
          </p:nvPr>
        </p:nvGraphicFramePr>
        <p:xfrm>
          <a:off x="256313" y="2968418"/>
          <a:ext cx="8389140" cy="2059138"/>
        </p:xfrm>
        <a:graphic>
          <a:graphicData uri="http://schemas.openxmlformats.org/drawingml/2006/table">
            <a:tbl>
              <a:tblPr firstRow="1" bandRow="1">
                <a:tableStyleId>{5940675A-B579-460E-94D1-54222C63F5DA}</a:tableStyleId>
              </a:tblPr>
              <a:tblGrid>
                <a:gridCol w="2137806">
                  <a:extLst>
                    <a:ext uri="{9D8B030D-6E8A-4147-A177-3AD203B41FA5}">
                      <a16:colId xmlns:a16="http://schemas.microsoft.com/office/drawing/2014/main" val="326531481"/>
                    </a:ext>
                  </a:extLst>
                </a:gridCol>
                <a:gridCol w="2039499">
                  <a:extLst>
                    <a:ext uri="{9D8B030D-6E8A-4147-A177-3AD203B41FA5}">
                      <a16:colId xmlns:a16="http://schemas.microsoft.com/office/drawing/2014/main" val="3995465828"/>
                    </a:ext>
                  </a:extLst>
                </a:gridCol>
                <a:gridCol w="3810712">
                  <a:extLst>
                    <a:ext uri="{9D8B030D-6E8A-4147-A177-3AD203B41FA5}">
                      <a16:colId xmlns:a16="http://schemas.microsoft.com/office/drawing/2014/main" val="3033096753"/>
                    </a:ext>
                  </a:extLst>
                </a:gridCol>
                <a:gridCol w="401123">
                  <a:extLst>
                    <a:ext uri="{9D8B030D-6E8A-4147-A177-3AD203B41FA5}">
                      <a16:colId xmlns:a16="http://schemas.microsoft.com/office/drawing/2014/main" val="4161796994"/>
                    </a:ext>
                  </a:extLst>
                </a:gridCol>
              </a:tblGrid>
              <a:tr h="275210">
                <a:tc>
                  <a:txBody>
                    <a:bodyPr/>
                    <a:lstStyle/>
                    <a:p>
                      <a:pPr algn="l"/>
                      <a:r>
                        <a:rPr lang="en-GB" sz="1400" b="1" dirty="0">
                          <a:solidFill>
                            <a:schemeClr val="bg1"/>
                          </a:solidFill>
                        </a:rPr>
                        <a:t>Project/strategy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dirty="0">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dirty="0">
                          <a:solidFill>
                            <a:schemeClr val="bg1"/>
                          </a:solidFill>
                        </a:rPr>
                        <a:t>Q1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700" b="1" dirty="0">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839391">
                <a:tc>
                  <a:txBody>
                    <a:bodyPr/>
                    <a:lstStyle/>
                    <a:p>
                      <a:pPr algn="l" fontAlgn="base"/>
                      <a:r>
                        <a:rPr lang="en-GB" sz="1600" dirty="0">
                          <a:solidFill>
                            <a:schemeClr val="bg1"/>
                          </a:solidFill>
                          <a:effectLst/>
                        </a:rPr>
                        <a:t>Interim workstyle solutions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200" dirty="0">
                          <a:solidFill>
                            <a:schemeClr val="bg1"/>
                          </a:solidFill>
                          <a:effectLst/>
                        </a:rPr>
                        <a:t>Approach to co-ordinate next steps for new ways of working for reception and back office in </a:t>
                      </a:r>
                      <a:r>
                        <a:rPr lang="en-GB" sz="1200" dirty="0" err="1">
                          <a:solidFill>
                            <a:schemeClr val="bg1"/>
                          </a:solidFill>
                          <a:effectLst/>
                        </a:rPr>
                        <a:t>Penns</a:t>
                      </a:r>
                      <a:r>
                        <a:rPr lang="en-GB" sz="1200" dirty="0">
                          <a:solidFill>
                            <a:schemeClr val="bg1"/>
                          </a:solidFill>
                          <a:effectLst/>
                        </a:rPr>
                        <a:t> and Plaza</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dirty="0">
                          <a:solidFill>
                            <a:schemeClr val="accent6"/>
                          </a:solidFill>
                          <a:effectLst/>
                        </a:rPr>
                        <a:t>Future Working Styles trial will go live from 19</a:t>
                      </a:r>
                      <a:r>
                        <a:rPr lang="en-GB" sz="1100" baseline="30000" dirty="0">
                          <a:solidFill>
                            <a:schemeClr val="accent6"/>
                          </a:solidFill>
                          <a:effectLst/>
                        </a:rPr>
                        <a:t>th</a:t>
                      </a:r>
                      <a:r>
                        <a:rPr lang="en-GB" sz="1100" dirty="0">
                          <a:solidFill>
                            <a:schemeClr val="accent6"/>
                          </a:solidFill>
                          <a:effectLst/>
                        </a:rPr>
                        <a:t> July, delayed slightly due to the UK roadmap. All aspects of the project are complete to enable the trial to commence. Performance measures are set with regular reporting to Executive Board on progress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597708292"/>
                  </a:ext>
                </a:extLst>
              </a:tr>
              <a:tr h="824698">
                <a:tc>
                  <a:txBody>
                    <a:bodyPr/>
                    <a:lstStyle/>
                    <a:p>
                      <a:pPr algn="l" fontAlgn="base"/>
                      <a:r>
                        <a:rPr lang="en-GB" sz="1600" dirty="0">
                          <a:solidFill>
                            <a:schemeClr val="bg1"/>
                          </a:solidFill>
                          <a:effectLst/>
                        </a:rPr>
                        <a:t>Communications service review</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200" dirty="0">
                          <a:solidFill>
                            <a:schemeClr val="bg1"/>
                          </a:solidFill>
                        </a:rPr>
                        <a:t>Consideration of a business case as per budget challenge proposal</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200" dirty="0">
                          <a:solidFill>
                            <a:schemeClr val="accent4"/>
                          </a:solidFill>
                        </a:rPr>
                        <a:t>Business case is in draft and will be finalised Q2 21/22. There has been a slight delay due to competing priorities and resources to support transformation and other associated OD activity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4165365871"/>
                  </a:ext>
                </a:extLst>
              </a:tr>
            </a:tbl>
          </a:graphicData>
        </a:graphic>
      </p:graphicFrame>
      <p:graphicFrame>
        <p:nvGraphicFramePr>
          <p:cNvPr id="20" name="Table 14">
            <a:extLst>
              <a:ext uri="{FF2B5EF4-FFF2-40B4-BE49-F238E27FC236}">
                <a16:creationId xmlns:a16="http://schemas.microsoft.com/office/drawing/2014/main" id="{E37C0161-6341-4BCC-9942-64C3EE13F89D}"/>
              </a:ext>
            </a:extLst>
          </p:cNvPr>
          <p:cNvGraphicFramePr>
            <a:graphicFrameLocks noGrp="1"/>
          </p:cNvGraphicFramePr>
          <p:nvPr>
            <p:extLst>
              <p:ext uri="{D42A27DB-BD31-4B8C-83A1-F6EECF244321}">
                <p14:modId xmlns:p14="http://schemas.microsoft.com/office/powerpoint/2010/main" val="2224245400"/>
              </p:ext>
            </p:extLst>
          </p:nvPr>
        </p:nvGraphicFramePr>
        <p:xfrm>
          <a:off x="5490745" y="5892729"/>
          <a:ext cx="6403139" cy="731520"/>
        </p:xfrm>
        <a:graphic>
          <a:graphicData uri="http://schemas.openxmlformats.org/drawingml/2006/table">
            <a:tbl>
              <a:tblPr firstRow="1" bandRow="1">
                <a:tableStyleId>{9D7B26C5-4107-4FEC-AEDC-1716B250A1EF}</a:tableStyleId>
              </a:tblPr>
              <a:tblGrid>
                <a:gridCol w="4338739">
                  <a:extLst>
                    <a:ext uri="{9D8B030D-6E8A-4147-A177-3AD203B41FA5}">
                      <a16:colId xmlns:a16="http://schemas.microsoft.com/office/drawing/2014/main" val="1632953638"/>
                    </a:ext>
                  </a:extLst>
                </a:gridCol>
                <a:gridCol w="1038032">
                  <a:extLst>
                    <a:ext uri="{9D8B030D-6E8A-4147-A177-3AD203B41FA5}">
                      <a16:colId xmlns:a16="http://schemas.microsoft.com/office/drawing/2014/main" val="3276194889"/>
                    </a:ext>
                  </a:extLst>
                </a:gridCol>
                <a:gridCol w="1026368">
                  <a:extLst>
                    <a:ext uri="{9D8B030D-6E8A-4147-A177-3AD203B41FA5}">
                      <a16:colId xmlns:a16="http://schemas.microsoft.com/office/drawing/2014/main" val="3436727633"/>
                    </a:ext>
                  </a:extLst>
                </a:gridCol>
              </a:tblGrid>
              <a:tr h="251485">
                <a:tc>
                  <a:txBody>
                    <a:bodyPr/>
                    <a:lstStyle/>
                    <a:p>
                      <a:r>
                        <a:rPr lang="en-GB" dirty="0">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351270">
                <a:tc>
                  <a:txBody>
                    <a:bodyPr/>
                    <a:lstStyle/>
                    <a:p>
                      <a:pPr algn="l" fontAlgn="ctr"/>
                      <a:r>
                        <a:rPr lang="en-GB" sz="1200" u="none" strike="noStrike" dirty="0">
                          <a:solidFill>
                            <a:schemeClr val="bg1"/>
                          </a:solidFill>
                          <a:effectLst/>
                        </a:rPr>
                        <a:t>Number of unique website visitors</a:t>
                      </a:r>
                      <a:endParaRPr lang="en-GB" sz="12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200" u="none" strike="noStrike" dirty="0">
                          <a:solidFill>
                            <a:schemeClr val="bg1"/>
                          </a:solidFill>
                          <a:effectLst/>
                        </a:rPr>
                        <a:t>N/A</a:t>
                      </a:r>
                      <a:endParaRPr lang="en-GB" sz="12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800" b="1" dirty="0">
                          <a:solidFill>
                            <a:schemeClr val="bg1"/>
                          </a:solidFill>
                        </a:rPr>
                        <a:t>113,000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916505141"/>
                  </a:ext>
                </a:extLst>
              </a:tr>
            </a:tbl>
          </a:graphicData>
        </a:graphic>
      </p:graphicFrame>
      <p:sp>
        <p:nvSpPr>
          <p:cNvPr id="22" name="Title 3">
            <a:extLst>
              <a:ext uri="{FF2B5EF4-FFF2-40B4-BE49-F238E27FC236}">
                <a16:creationId xmlns:a16="http://schemas.microsoft.com/office/drawing/2014/main" id="{2B0AA3A3-2469-4E58-83E2-F09D06F54152}"/>
              </a:ext>
            </a:extLst>
          </p:cNvPr>
          <p:cNvSpPr txBox="1">
            <a:spLocks/>
          </p:cNvSpPr>
          <p:nvPr/>
        </p:nvSpPr>
        <p:spPr>
          <a:xfrm>
            <a:off x="6345671" y="5090331"/>
            <a:ext cx="5548213" cy="70271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23" name="Graphic 22" descr="Upward trend">
            <a:extLst>
              <a:ext uri="{FF2B5EF4-FFF2-40B4-BE49-F238E27FC236}">
                <a16:creationId xmlns:a16="http://schemas.microsoft.com/office/drawing/2014/main" id="{3A730C3F-096D-402C-B2EB-4A8A9E98BAA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431271" y="5007396"/>
            <a:ext cx="914400" cy="914400"/>
          </a:xfrm>
          <a:prstGeom prst="rect">
            <a:avLst/>
          </a:prstGeom>
        </p:spPr>
      </p:pic>
    </p:spTree>
    <p:extLst>
      <p:ext uri="{BB962C8B-B14F-4D97-AF65-F5344CB8AC3E}">
        <p14:creationId xmlns:p14="http://schemas.microsoft.com/office/powerpoint/2010/main" val="1958116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Programmes, Redesign &amp; Quality</a:t>
            </a:r>
            <a:br>
              <a:rPr lang="en-GB" sz="3600" dirty="0">
                <a:solidFill>
                  <a:schemeClr val="bg1"/>
                </a:solidFill>
              </a:rPr>
            </a:br>
            <a:r>
              <a:rPr lang="en-GB" sz="2200" i="1" dirty="0">
                <a:solidFill>
                  <a:schemeClr val="bg1"/>
                </a:solidFill>
              </a:rPr>
              <a:t>Head of Service: Sue Parker</a:t>
            </a:r>
            <a:endParaRPr lang="en-GB" sz="3600" i="1" dirty="0">
              <a:solidFill>
                <a:schemeClr val="bg1"/>
              </a:solidFill>
            </a:endParaRPr>
          </a:p>
        </p:txBody>
      </p:sp>
      <p:sp>
        <p:nvSpPr>
          <p:cNvPr id="6" name="Text Placeholder 5">
            <a:extLst>
              <a:ext uri="{FF2B5EF4-FFF2-40B4-BE49-F238E27FC236}">
                <a16:creationId xmlns:a16="http://schemas.microsoft.com/office/drawing/2014/main" id="{253DE121-556D-4D85-8FA9-50005F1DF1E0}"/>
              </a:ext>
            </a:extLst>
          </p:cNvPr>
          <p:cNvSpPr>
            <a:spLocks noGrp="1"/>
          </p:cNvSpPr>
          <p:nvPr>
            <p:ph type="body" sz="half" idx="2"/>
          </p:nvPr>
        </p:nvSpPr>
        <p:spPr>
          <a:xfrm>
            <a:off x="317639" y="1169081"/>
            <a:ext cx="6815360" cy="761166"/>
          </a:xfrm>
        </p:spPr>
        <p:txBody>
          <a:bodyPr>
            <a:normAutofit/>
          </a:bodyPr>
          <a:lstStyle/>
          <a:p>
            <a:r>
              <a:rPr lang="en-GB" sz="1800" dirty="0">
                <a:solidFill>
                  <a:schemeClr val="bg1"/>
                </a:solidFill>
              </a:rPr>
              <a:t>Incorporating:</a:t>
            </a:r>
            <a:br>
              <a:rPr lang="en-GB" sz="1800" dirty="0">
                <a:solidFill>
                  <a:schemeClr val="bg1"/>
                </a:solidFill>
              </a:rPr>
            </a:br>
            <a:r>
              <a:rPr lang="en-GB" sz="1400" dirty="0">
                <a:solidFill>
                  <a:schemeClr val="bg1"/>
                </a:solidFill>
              </a:rPr>
              <a:t>Business Solutions Unit, Digital Design, Information Governance, Governance Hub, Effective Working, Facilities Management</a:t>
            </a:r>
          </a:p>
        </p:txBody>
      </p:sp>
      <p:graphicFrame>
        <p:nvGraphicFramePr>
          <p:cNvPr id="14" name="Table 14">
            <a:extLst>
              <a:ext uri="{FF2B5EF4-FFF2-40B4-BE49-F238E27FC236}">
                <a16:creationId xmlns:a16="http://schemas.microsoft.com/office/drawing/2014/main" id="{334408DE-5A57-4A9C-8447-611B88A4D4EF}"/>
              </a:ext>
            </a:extLst>
          </p:cNvPr>
          <p:cNvGraphicFramePr>
            <a:graphicFrameLocks noGrp="1"/>
          </p:cNvGraphicFramePr>
          <p:nvPr>
            <p:extLst>
              <p:ext uri="{D42A27DB-BD31-4B8C-83A1-F6EECF244321}">
                <p14:modId xmlns:p14="http://schemas.microsoft.com/office/powerpoint/2010/main" val="1459015316"/>
              </p:ext>
            </p:extLst>
          </p:nvPr>
        </p:nvGraphicFramePr>
        <p:xfrm>
          <a:off x="334585" y="2885850"/>
          <a:ext cx="5453758" cy="2689258"/>
        </p:xfrm>
        <a:graphic>
          <a:graphicData uri="http://schemas.openxmlformats.org/drawingml/2006/table">
            <a:tbl>
              <a:tblPr firstRow="1" bandRow="1">
                <a:tableStyleId>{9D7B26C5-4107-4FEC-AEDC-1716B250A1EF}</a:tableStyleId>
              </a:tblPr>
              <a:tblGrid>
                <a:gridCol w="3882066">
                  <a:extLst>
                    <a:ext uri="{9D8B030D-6E8A-4147-A177-3AD203B41FA5}">
                      <a16:colId xmlns:a16="http://schemas.microsoft.com/office/drawing/2014/main" val="1632953638"/>
                    </a:ext>
                  </a:extLst>
                </a:gridCol>
                <a:gridCol w="775455">
                  <a:extLst>
                    <a:ext uri="{9D8B030D-6E8A-4147-A177-3AD203B41FA5}">
                      <a16:colId xmlns:a16="http://schemas.microsoft.com/office/drawing/2014/main" val="3276194889"/>
                    </a:ext>
                  </a:extLst>
                </a:gridCol>
                <a:gridCol w="796237">
                  <a:extLst>
                    <a:ext uri="{9D8B030D-6E8A-4147-A177-3AD203B41FA5}">
                      <a16:colId xmlns:a16="http://schemas.microsoft.com/office/drawing/2014/main" val="3436727633"/>
                    </a:ext>
                  </a:extLst>
                </a:gridCol>
              </a:tblGrid>
              <a:tr h="371578">
                <a:tc>
                  <a:txBody>
                    <a:bodyPr/>
                    <a:lstStyle/>
                    <a:p>
                      <a:r>
                        <a:rPr lang="en-GB" dirty="0">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371578">
                <a:tc>
                  <a:txBody>
                    <a:bodyPr/>
                    <a:lstStyle/>
                    <a:p>
                      <a:pPr algn="l" fontAlgn="ctr"/>
                      <a:r>
                        <a:rPr lang="en-GB" sz="1100" u="none" strike="noStrike" dirty="0">
                          <a:solidFill>
                            <a:schemeClr val="bg1"/>
                          </a:solidFill>
                          <a:effectLst/>
                        </a:rPr>
                        <a:t>Freedom of Information - number of requests received</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N/A</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1" dirty="0">
                          <a:solidFill>
                            <a:schemeClr val="bg1"/>
                          </a:solidFill>
                        </a:rPr>
                        <a:t>126</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306574853"/>
                  </a:ext>
                </a:extLst>
              </a:tr>
              <a:tr h="371578">
                <a:tc>
                  <a:txBody>
                    <a:bodyPr/>
                    <a:lstStyle/>
                    <a:p>
                      <a:pPr algn="l" fontAlgn="ctr"/>
                      <a:r>
                        <a:rPr lang="en-GB" sz="1100" u="none" strike="noStrike" dirty="0">
                          <a:solidFill>
                            <a:schemeClr val="bg1"/>
                          </a:solidFill>
                          <a:effectLst/>
                        </a:rPr>
                        <a:t>Freedom of Information - requests completed within 20 day statutory deadline (%)</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a:solidFill>
                            <a:schemeClr val="bg1"/>
                          </a:solidFill>
                          <a:effectLst/>
                        </a:rPr>
                        <a:t>above 95%</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1" dirty="0">
                          <a:solidFill>
                            <a:schemeClr val="accent6"/>
                          </a:solidFill>
                        </a:rPr>
                        <a:t>95%</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39508258"/>
                  </a:ext>
                </a:extLst>
              </a:tr>
              <a:tr h="371578">
                <a:tc>
                  <a:txBody>
                    <a:bodyPr/>
                    <a:lstStyle/>
                    <a:p>
                      <a:pPr algn="l" fontAlgn="ctr"/>
                      <a:r>
                        <a:rPr lang="en-GB" sz="1100" u="none" strike="noStrike" dirty="0">
                          <a:solidFill>
                            <a:schemeClr val="bg1"/>
                          </a:solidFill>
                          <a:effectLst/>
                        </a:rPr>
                        <a:t>Environmental Information Regulations - number of requests received</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a:solidFill>
                            <a:schemeClr val="bg1"/>
                          </a:solidFill>
                          <a:effectLst/>
                        </a:rPr>
                        <a:t>N/A</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1" dirty="0">
                          <a:solidFill>
                            <a:schemeClr val="bg1"/>
                          </a:solidFill>
                        </a:rPr>
                        <a:t>26</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66022579"/>
                  </a:ext>
                </a:extLst>
              </a:tr>
              <a:tr h="396737">
                <a:tc>
                  <a:txBody>
                    <a:bodyPr/>
                    <a:lstStyle/>
                    <a:p>
                      <a:pPr algn="l" fontAlgn="ctr"/>
                      <a:r>
                        <a:rPr lang="en-GB" sz="1100" u="none" strike="noStrike" dirty="0">
                          <a:solidFill>
                            <a:schemeClr val="bg1"/>
                          </a:solidFill>
                          <a:effectLst/>
                        </a:rPr>
                        <a:t>Environmental Information Regulations - requests completed within 20 day statutory deadline (%)</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a:solidFill>
                            <a:schemeClr val="bg1"/>
                          </a:solidFill>
                          <a:effectLst/>
                        </a:rPr>
                        <a:t>above 95%</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1" dirty="0">
                          <a:solidFill>
                            <a:schemeClr val="accent6"/>
                          </a:solidFill>
                        </a:rPr>
                        <a:t>100%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115514069"/>
                  </a:ext>
                </a:extLst>
              </a:tr>
              <a:tr h="371578">
                <a:tc>
                  <a:txBody>
                    <a:bodyPr/>
                    <a:lstStyle/>
                    <a:p>
                      <a:pPr algn="l" fontAlgn="ctr"/>
                      <a:r>
                        <a:rPr lang="en-GB" sz="1100" u="none" strike="noStrike" dirty="0">
                          <a:solidFill>
                            <a:schemeClr val="bg1"/>
                          </a:solidFill>
                          <a:effectLst/>
                        </a:rPr>
                        <a:t>Subject Access Requests - number of requests received</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a:solidFill>
                            <a:schemeClr val="bg1"/>
                          </a:solidFill>
                          <a:effectLst/>
                        </a:rPr>
                        <a:t>N/A</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1" dirty="0">
                          <a:solidFill>
                            <a:schemeClr val="bg1"/>
                          </a:solidFill>
                        </a:rPr>
                        <a:t>4</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654311373"/>
                  </a:ext>
                </a:extLst>
              </a:tr>
              <a:tr h="396737">
                <a:tc>
                  <a:txBody>
                    <a:bodyPr/>
                    <a:lstStyle/>
                    <a:p>
                      <a:pPr algn="l" fontAlgn="ctr"/>
                      <a:r>
                        <a:rPr lang="en-GB" sz="1100" u="none" strike="noStrike" dirty="0">
                          <a:solidFill>
                            <a:schemeClr val="bg1"/>
                          </a:solidFill>
                          <a:effectLst/>
                        </a:rPr>
                        <a:t>Subject Access Requests - requests completed within statutory deadline of one month (%)</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above 95%</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1" dirty="0">
                          <a:solidFill>
                            <a:schemeClr val="accent4"/>
                          </a:solidFill>
                        </a:rPr>
                        <a:t>75%</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174364672"/>
                  </a:ext>
                </a:extLst>
              </a:tr>
            </a:tbl>
          </a:graphicData>
        </a:graphic>
      </p:graphicFrame>
      <p:sp>
        <p:nvSpPr>
          <p:cNvPr id="16" name="Title 3">
            <a:extLst>
              <a:ext uri="{FF2B5EF4-FFF2-40B4-BE49-F238E27FC236}">
                <a16:creationId xmlns:a16="http://schemas.microsoft.com/office/drawing/2014/main" id="{717368DC-B5D9-49D4-BFFB-042C9856ED44}"/>
              </a:ext>
            </a:extLst>
          </p:cNvPr>
          <p:cNvSpPr txBox="1">
            <a:spLocks/>
          </p:cNvSpPr>
          <p:nvPr/>
        </p:nvSpPr>
        <p:spPr>
          <a:xfrm>
            <a:off x="1055822" y="1759536"/>
            <a:ext cx="4376607" cy="88682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9335" y="1855968"/>
            <a:ext cx="914400" cy="914400"/>
          </a:xfrm>
          <a:prstGeom prst="rect">
            <a:avLst/>
          </a:prstGeom>
        </p:spPr>
      </p:pic>
      <p:pic>
        <p:nvPicPr>
          <p:cNvPr id="13" name="Graphic 12" descr="Coins">
            <a:extLst>
              <a:ext uri="{FF2B5EF4-FFF2-40B4-BE49-F238E27FC236}">
                <a16:creationId xmlns:a16="http://schemas.microsoft.com/office/drawing/2014/main" id="{B41577B8-1AA5-41F7-8CB6-D967BA0AAEC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687818" y="35520"/>
            <a:ext cx="914400" cy="914400"/>
          </a:xfrm>
          <a:prstGeom prst="rect">
            <a:avLst/>
          </a:prstGeom>
        </p:spPr>
      </p:pic>
      <p:sp>
        <p:nvSpPr>
          <p:cNvPr id="20" name="TextBox 19">
            <a:extLst>
              <a:ext uri="{FF2B5EF4-FFF2-40B4-BE49-F238E27FC236}">
                <a16:creationId xmlns:a16="http://schemas.microsoft.com/office/drawing/2014/main" id="{1D45AA92-A2C6-41B6-A4D7-7A90C44CE6FE}"/>
              </a:ext>
            </a:extLst>
          </p:cNvPr>
          <p:cNvSpPr txBox="1"/>
          <p:nvPr/>
        </p:nvSpPr>
        <p:spPr>
          <a:xfrm>
            <a:off x="8698046" y="683570"/>
            <a:ext cx="3477008" cy="338554"/>
          </a:xfrm>
          <a:prstGeom prst="rect">
            <a:avLst/>
          </a:prstGeom>
          <a:noFill/>
        </p:spPr>
        <p:txBody>
          <a:bodyPr wrap="square" rtlCol="0">
            <a:spAutoFit/>
          </a:bodyPr>
          <a:lstStyle/>
          <a:p>
            <a:r>
              <a:rPr lang="en-GB" sz="1600" dirty="0">
                <a:solidFill>
                  <a:schemeClr val="accent4"/>
                </a:solidFill>
              </a:rPr>
              <a:t>Variance of £26,000</a:t>
            </a:r>
          </a:p>
        </p:txBody>
      </p:sp>
      <p:sp>
        <p:nvSpPr>
          <p:cNvPr id="22" name="Title 3">
            <a:extLst>
              <a:ext uri="{FF2B5EF4-FFF2-40B4-BE49-F238E27FC236}">
                <a16:creationId xmlns:a16="http://schemas.microsoft.com/office/drawing/2014/main" id="{4A921600-235A-45DD-A14E-835A4CA1CCEC}"/>
              </a:ext>
            </a:extLst>
          </p:cNvPr>
          <p:cNvSpPr txBox="1">
            <a:spLocks/>
          </p:cNvSpPr>
          <p:nvPr/>
        </p:nvSpPr>
        <p:spPr>
          <a:xfrm>
            <a:off x="8688883" y="57410"/>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Q1</a:t>
            </a:r>
          </a:p>
        </p:txBody>
      </p:sp>
      <p:graphicFrame>
        <p:nvGraphicFramePr>
          <p:cNvPr id="23" name="Chart 22">
            <a:extLst>
              <a:ext uri="{FF2B5EF4-FFF2-40B4-BE49-F238E27FC236}">
                <a16:creationId xmlns:a16="http://schemas.microsoft.com/office/drawing/2014/main" id="{AA2FF1AE-9279-4C76-A7C8-B6B9A5C43BF5}"/>
              </a:ext>
            </a:extLst>
          </p:cNvPr>
          <p:cNvGraphicFramePr/>
          <p:nvPr>
            <p:extLst>
              <p:ext uri="{D42A27DB-BD31-4B8C-83A1-F6EECF244321}">
                <p14:modId xmlns:p14="http://schemas.microsoft.com/office/powerpoint/2010/main" val="2706568153"/>
              </p:ext>
            </p:extLst>
          </p:nvPr>
        </p:nvGraphicFramePr>
        <p:xfrm>
          <a:off x="7442175" y="1003330"/>
          <a:ext cx="4828129" cy="2622566"/>
        </p:xfrm>
        <a:graphic>
          <a:graphicData uri="http://schemas.openxmlformats.org/drawingml/2006/chart">
            <c:chart xmlns:c="http://schemas.openxmlformats.org/drawingml/2006/chart" xmlns:r="http://schemas.openxmlformats.org/officeDocument/2006/relationships" r:id="rId6"/>
          </a:graphicData>
        </a:graphic>
      </p:graphicFrame>
      <p:pic>
        <p:nvPicPr>
          <p:cNvPr id="11" name="Graphic 10" descr="Bullseye">
            <a:extLst>
              <a:ext uri="{FF2B5EF4-FFF2-40B4-BE49-F238E27FC236}">
                <a16:creationId xmlns:a16="http://schemas.microsoft.com/office/drawing/2014/main" id="{2911E89A-E91A-49C7-A8DA-6D61EDAC2A1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003880" y="3230324"/>
            <a:ext cx="599759" cy="599759"/>
          </a:xfrm>
          <a:prstGeom prst="rect">
            <a:avLst/>
          </a:prstGeom>
        </p:spPr>
      </p:pic>
      <p:graphicFrame>
        <p:nvGraphicFramePr>
          <p:cNvPr id="12" name="Table 7">
            <a:extLst>
              <a:ext uri="{FF2B5EF4-FFF2-40B4-BE49-F238E27FC236}">
                <a16:creationId xmlns:a16="http://schemas.microsoft.com/office/drawing/2014/main" id="{76B243BB-1E3C-41C3-B368-D70CB988EAAA}"/>
              </a:ext>
            </a:extLst>
          </p:cNvPr>
          <p:cNvGraphicFramePr>
            <a:graphicFrameLocks noGrp="1"/>
          </p:cNvGraphicFramePr>
          <p:nvPr>
            <p:ph idx="1"/>
            <p:extLst>
              <p:ext uri="{D42A27DB-BD31-4B8C-83A1-F6EECF244321}">
                <p14:modId xmlns:p14="http://schemas.microsoft.com/office/powerpoint/2010/main" val="460835684"/>
              </p:ext>
            </p:extLst>
          </p:nvPr>
        </p:nvGraphicFramePr>
        <p:xfrm>
          <a:off x="6003880" y="3883493"/>
          <a:ext cx="6090556" cy="2689257"/>
        </p:xfrm>
        <a:graphic>
          <a:graphicData uri="http://schemas.openxmlformats.org/drawingml/2006/table">
            <a:tbl>
              <a:tblPr firstRow="1" bandRow="1">
                <a:tableStyleId>{5940675A-B579-460E-94D1-54222C63F5DA}</a:tableStyleId>
              </a:tblPr>
              <a:tblGrid>
                <a:gridCol w="1299833">
                  <a:extLst>
                    <a:ext uri="{9D8B030D-6E8A-4147-A177-3AD203B41FA5}">
                      <a16:colId xmlns:a16="http://schemas.microsoft.com/office/drawing/2014/main" val="326531481"/>
                    </a:ext>
                  </a:extLst>
                </a:gridCol>
                <a:gridCol w="1785708">
                  <a:extLst>
                    <a:ext uri="{9D8B030D-6E8A-4147-A177-3AD203B41FA5}">
                      <a16:colId xmlns:a16="http://schemas.microsoft.com/office/drawing/2014/main" val="3995465828"/>
                    </a:ext>
                  </a:extLst>
                </a:gridCol>
                <a:gridCol w="2608147">
                  <a:extLst>
                    <a:ext uri="{9D8B030D-6E8A-4147-A177-3AD203B41FA5}">
                      <a16:colId xmlns:a16="http://schemas.microsoft.com/office/drawing/2014/main" val="3033096753"/>
                    </a:ext>
                  </a:extLst>
                </a:gridCol>
                <a:gridCol w="396868">
                  <a:extLst>
                    <a:ext uri="{9D8B030D-6E8A-4147-A177-3AD203B41FA5}">
                      <a16:colId xmlns:a16="http://schemas.microsoft.com/office/drawing/2014/main" val="4161796994"/>
                    </a:ext>
                  </a:extLst>
                </a:gridCol>
              </a:tblGrid>
              <a:tr h="511303">
                <a:tc>
                  <a:txBody>
                    <a:bodyPr/>
                    <a:lstStyle/>
                    <a:p>
                      <a:pPr algn="l"/>
                      <a:r>
                        <a:rPr lang="en-GB" sz="1400" b="1" dirty="0">
                          <a:solidFill>
                            <a:schemeClr val="bg1"/>
                          </a:solidFill>
                        </a:rPr>
                        <a:t>Project/strategy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dirty="0">
                          <a:solidFill>
                            <a:schemeClr val="bg1"/>
                          </a:solidFill>
                        </a:rPr>
                        <a:t>Outcome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dirty="0">
                          <a:solidFill>
                            <a:schemeClr val="bg1"/>
                          </a:solidFill>
                        </a:rPr>
                        <a:t>Q1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dirty="0">
                          <a:solidFill>
                            <a:schemeClr val="bg1"/>
                          </a:solidFill>
                        </a:rPr>
                        <a:t>Q1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1108867">
                <a:tc>
                  <a:txBody>
                    <a:bodyPr/>
                    <a:lstStyle/>
                    <a:p>
                      <a:pPr algn="l"/>
                      <a:r>
                        <a:rPr lang="en-GB" sz="1400" kern="1200" dirty="0">
                          <a:solidFill>
                            <a:schemeClr val="bg1"/>
                          </a:solidFill>
                          <a:effectLst/>
                        </a:rPr>
                        <a:t>Digital Strategy</a:t>
                      </a:r>
                      <a:endParaRPr lang="en-GB" sz="1400" dirty="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50" dirty="0">
                          <a:solidFill>
                            <a:schemeClr val="bg1"/>
                          </a:solidFill>
                          <a:effectLst/>
                        </a:rPr>
                        <a:t>Numerous projects to deliver the strategy including foundation initiatives such as </a:t>
                      </a:r>
                      <a:r>
                        <a:rPr lang="en-GB" sz="1050" dirty="0" err="1">
                          <a:solidFill>
                            <a:schemeClr val="bg1"/>
                          </a:solidFill>
                          <a:effectLst/>
                        </a:rPr>
                        <a:t>Sharepoint</a:t>
                      </a:r>
                      <a:r>
                        <a:rPr lang="en-GB" sz="1050" dirty="0">
                          <a:solidFill>
                            <a:schemeClr val="bg1"/>
                          </a:solidFill>
                          <a:effectLst/>
                        </a:rPr>
                        <a:t> and transformation related priorities as informed by Shaping our Future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100" dirty="0">
                          <a:solidFill>
                            <a:schemeClr val="accent6"/>
                          </a:solidFill>
                        </a:rPr>
                        <a:t>Case management high level designs have been produced, and are now going through an independent peer review. This is due to complete July 2021 and will inform solution design in preparation for implementation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597708292"/>
                  </a:ext>
                </a:extLst>
              </a:tr>
              <a:tr h="1069087">
                <a:tc>
                  <a:txBody>
                    <a:bodyPr/>
                    <a:lstStyle/>
                    <a:p>
                      <a:pPr algn="l"/>
                      <a:r>
                        <a:rPr lang="en-GB" sz="1400" dirty="0">
                          <a:solidFill>
                            <a:schemeClr val="bg1"/>
                          </a:solidFill>
                        </a:rPr>
                        <a:t>Review of Mayoral provision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dirty="0">
                          <a:solidFill>
                            <a:schemeClr val="bg1"/>
                          </a:solidFill>
                          <a:effectLst/>
                        </a:rPr>
                        <a:t>Consideration of a business case as per budget challenge proposal</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100" dirty="0">
                          <a:solidFill>
                            <a:schemeClr val="accent6"/>
                          </a:solidFill>
                        </a:rPr>
                        <a:t>Director/Leader level discussions have framed the approach to events etc early in the 21-22 Mayor's tenure. Further efficiencies to be developed during Q2 as per plan.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646563701"/>
                  </a:ext>
                </a:extLst>
              </a:tr>
            </a:tbl>
          </a:graphicData>
        </a:graphic>
      </p:graphicFrame>
      <p:sp>
        <p:nvSpPr>
          <p:cNvPr id="15" name="Title 3">
            <a:extLst>
              <a:ext uri="{FF2B5EF4-FFF2-40B4-BE49-F238E27FC236}">
                <a16:creationId xmlns:a16="http://schemas.microsoft.com/office/drawing/2014/main" id="{2D371800-506D-40BF-ADAD-83A28D5724E4}"/>
              </a:ext>
            </a:extLst>
          </p:cNvPr>
          <p:cNvSpPr txBox="1">
            <a:spLocks/>
          </p:cNvSpPr>
          <p:nvPr/>
        </p:nvSpPr>
        <p:spPr>
          <a:xfrm>
            <a:off x="6534156" y="3221718"/>
            <a:ext cx="6090557" cy="59025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2021-22</a:t>
            </a:r>
          </a:p>
        </p:txBody>
      </p:sp>
      <p:sp>
        <p:nvSpPr>
          <p:cNvPr id="17" name="Speech Bubble: Rectangle with Corners Rounded 16">
            <a:extLst>
              <a:ext uri="{FF2B5EF4-FFF2-40B4-BE49-F238E27FC236}">
                <a16:creationId xmlns:a16="http://schemas.microsoft.com/office/drawing/2014/main" id="{1EF32521-1FD1-42B5-8BC8-579FE87C4E09}"/>
              </a:ext>
            </a:extLst>
          </p:cNvPr>
          <p:cNvSpPr/>
          <p:nvPr/>
        </p:nvSpPr>
        <p:spPr>
          <a:xfrm>
            <a:off x="3195586" y="5548214"/>
            <a:ext cx="1940293" cy="997642"/>
          </a:xfrm>
          <a:prstGeom prst="wedgeRoundRectCallout">
            <a:avLst>
              <a:gd name="adj1" fmla="val 59630"/>
              <a:gd name="adj2" fmla="val -5742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1 request was not completed in time – this was due to the complexity and volume of information required</a:t>
            </a:r>
          </a:p>
        </p:txBody>
      </p:sp>
    </p:spTree>
    <p:extLst>
      <p:ext uri="{BB962C8B-B14F-4D97-AF65-F5344CB8AC3E}">
        <p14:creationId xmlns:p14="http://schemas.microsoft.com/office/powerpoint/2010/main" val="3145485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Strategic Commissioning</a:t>
            </a:r>
            <a:br>
              <a:rPr lang="en-GB" sz="3600" dirty="0">
                <a:solidFill>
                  <a:schemeClr val="bg1"/>
                </a:solidFill>
              </a:rPr>
            </a:br>
            <a:r>
              <a:rPr lang="en-GB" sz="2200" i="1" dirty="0">
                <a:solidFill>
                  <a:schemeClr val="bg1"/>
                </a:solidFill>
              </a:rPr>
              <a:t>Head of Service: Trevor Pugh (ES)</a:t>
            </a:r>
            <a:endParaRPr lang="en-GB" sz="3600" i="1" dirty="0">
              <a:solidFill>
                <a:schemeClr val="bg1"/>
              </a:solidFill>
            </a:endParaRPr>
          </a:p>
        </p:txBody>
      </p:sp>
      <p:graphicFrame>
        <p:nvGraphicFramePr>
          <p:cNvPr id="14" name="Table 14">
            <a:extLst>
              <a:ext uri="{FF2B5EF4-FFF2-40B4-BE49-F238E27FC236}">
                <a16:creationId xmlns:a16="http://schemas.microsoft.com/office/drawing/2014/main" id="{334408DE-5A57-4A9C-8447-611B88A4D4EF}"/>
              </a:ext>
            </a:extLst>
          </p:cNvPr>
          <p:cNvGraphicFramePr>
            <a:graphicFrameLocks noGrp="1"/>
          </p:cNvGraphicFramePr>
          <p:nvPr>
            <p:extLst>
              <p:ext uri="{D42A27DB-BD31-4B8C-83A1-F6EECF244321}">
                <p14:modId xmlns:p14="http://schemas.microsoft.com/office/powerpoint/2010/main" val="1121747531"/>
              </p:ext>
            </p:extLst>
          </p:nvPr>
        </p:nvGraphicFramePr>
        <p:xfrm>
          <a:off x="4982494" y="4420637"/>
          <a:ext cx="6841124" cy="2264781"/>
        </p:xfrm>
        <a:graphic>
          <a:graphicData uri="http://schemas.openxmlformats.org/drawingml/2006/table">
            <a:tbl>
              <a:tblPr firstRow="1" bandRow="1">
                <a:tableStyleId>{9D7B26C5-4107-4FEC-AEDC-1716B250A1EF}</a:tableStyleId>
              </a:tblPr>
              <a:tblGrid>
                <a:gridCol w="4260497">
                  <a:extLst>
                    <a:ext uri="{9D8B030D-6E8A-4147-A177-3AD203B41FA5}">
                      <a16:colId xmlns:a16="http://schemas.microsoft.com/office/drawing/2014/main" val="1632953638"/>
                    </a:ext>
                  </a:extLst>
                </a:gridCol>
                <a:gridCol w="1580757">
                  <a:extLst>
                    <a:ext uri="{9D8B030D-6E8A-4147-A177-3AD203B41FA5}">
                      <a16:colId xmlns:a16="http://schemas.microsoft.com/office/drawing/2014/main" val="3276194889"/>
                    </a:ext>
                  </a:extLst>
                </a:gridCol>
                <a:gridCol w="999870">
                  <a:extLst>
                    <a:ext uri="{9D8B030D-6E8A-4147-A177-3AD203B41FA5}">
                      <a16:colId xmlns:a16="http://schemas.microsoft.com/office/drawing/2014/main" val="3436727633"/>
                    </a:ext>
                  </a:extLst>
                </a:gridCol>
              </a:tblGrid>
              <a:tr h="446156">
                <a:tc>
                  <a:txBody>
                    <a:bodyPr/>
                    <a:lstStyle/>
                    <a:p>
                      <a:r>
                        <a:rPr lang="en-GB" dirty="0">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283316">
                <a:tc>
                  <a:txBody>
                    <a:bodyPr/>
                    <a:lstStyle/>
                    <a:p>
                      <a:pPr algn="l" fontAlgn="ctr"/>
                      <a:r>
                        <a:rPr lang="en-GB" sz="1400" b="0" i="0" u="none" strike="noStrike" dirty="0">
                          <a:solidFill>
                            <a:schemeClr val="bg1"/>
                          </a:solidFill>
                          <a:effectLst/>
                          <a:latin typeface="Calibri" panose="020F0502020204030204" pitchFamily="34" charset="0"/>
                        </a:rPr>
                        <a:t>Number of missed bins</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Less than 35 per 100,000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rgbClr val="FF0000"/>
                          </a:solidFill>
                          <a:effectLst/>
                          <a:latin typeface="Calibri" panose="020F0502020204030204" pitchFamily="34" charset="0"/>
                        </a:rPr>
                        <a:t>621</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306574853"/>
                  </a:ext>
                </a:extLst>
              </a:tr>
              <a:tr h="372730">
                <a:tc>
                  <a:txBody>
                    <a:bodyPr/>
                    <a:lstStyle/>
                    <a:p>
                      <a:pPr algn="l" fontAlgn="ctr"/>
                      <a:r>
                        <a:rPr lang="en-GB" sz="1400" b="0" i="0" u="none" strike="noStrike">
                          <a:solidFill>
                            <a:schemeClr val="bg1"/>
                          </a:solidFill>
                          <a:effectLst/>
                          <a:latin typeface="Calibri" panose="020F0502020204030204" pitchFamily="34" charset="0"/>
                        </a:rPr>
                        <a:t>Percentage of household waste recycled and composted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Above 30%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chemeClr val="accent4"/>
                          </a:solidFill>
                          <a:effectLst/>
                          <a:latin typeface="Calibri" panose="020F0502020204030204" pitchFamily="34" charset="0"/>
                        </a:rPr>
                        <a:t>25%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39508258"/>
                  </a:ext>
                </a:extLst>
              </a:tr>
              <a:tr h="347300">
                <a:tc>
                  <a:txBody>
                    <a:bodyPr/>
                    <a:lstStyle/>
                    <a:p>
                      <a:pPr algn="l" fontAlgn="ctr"/>
                      <a:r>
                        <a:rPr lang="en-GB" sz="1400" b="0" i="0" u="none" strike="noStrike" dirty="0">
                          <a:solidFill>
                            <a:schemeClr val="bg1"/>
                          </a:solidFill>
                          <a:effectLst/>
                          <a:latin typeface="Calibri" panose="020F0502020204030204" pitchFamily="34" charset="0"/>
                        </a:rPr>
                        <a:t>Contamination of recycling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Less than 10%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dirty="0">
                          <a:solidFill>
                            <a:srgbClr val="FF0000"/>
                          </a:solidFill>
                          <a:effectLst/>
                          <a:latin typeface="Calibri" panose="020F0502020204030204" pitchFamily="34" charset="0"/>
                        </a:rPr>
                        <a:t>Not reported by Norse</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66022579"/>
                  </a:ext>
                </a:extLst>
              </a:tr>
              <a:tr h="313402">
                <a:tc>
                  <a:txBody>
                    <a:bodyPr/>
                    <a:lstStyle/>
                    <a:p>
                      <a:pPr algn="l" fontAlgn="ctr"/>
                      <a:r>
                        <a:rPr lang="en-GB" sz="1400" b="0" i="0" u="none" strike="noStrike">
                          <a:solidFill>
                            <a:schemeClr val="bg1"/>
                          </a:solidFill>
                          <a:effectLst/>
                          <a:latin typeface="Calibri" panose="020F0502020204030204" pitchFamily="34" charset="0"/>
                        </a:rPr>
                        <a:t>Number of fly tips reported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dirty="0">
                          <a:solidFill>
                            <a:schemeClr val="bg1"/>
                          </a:solidFill>
                          <a:effectLst/>
                          <a:latin typeface="Calibri" panose="020F0502020204030204" pitchFamily="34" charset="0"/>
                        </a:rPr>
                        <a:t>Less than 120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rgbClr val="FF0000"/>
                          </a:solidFill>
                          <a:effectLst/>
                          <a:latin typeface="Calibri" panose="020F0502020204030204" pitchFamily="34" charset="0"/>
                        </a:rPr>
                        <a:t>337</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22282039"/>
                  </a:ext>
                </a:extLst>
              </a:tr>
            </a:tbl>
          </a:graphicData>
        </a:graphic>
      </p:graphicFrame>
      <p:sp>
        <p:nvSpPr>
          <p:cNvPr id="16" name="Title 3">
            <a:extLst>
              <a:ext uri="{FF2B5EF4-FFF2-40B4-BE49-F238E27FC236}">
                <a16:creationId xmlns:a16="http://schemas.microsoft.com/office/drawing/2014/main" id="{717368DC-B5D9-49D4-BFFB-042C9856ED44}"/>
              </a:ext>
            </a:extLst>
          </p:cNvPr>
          <p:cNvSpPr txBox="1">
            <a:spLocks/>
          </p:cNvSpPr>
          <p:nvPr/>
        </p:nvSpPr>
        <p:spPr>
          <a:xfrm>
            <a:off x="5622265" y="3701940"/>
            <a:ext cx="4650689" cy="66900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89898" y="3573346"/>
            <a:ext cx="914400" cy="914400"/>
          </a:xfrm>
          <a:prstGeom prst="rect">
            <a:avLst/>
          </a:prstGeom>
        </p:spPr>
      </p:pic>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39841" y="1884421"/>
            <a:ext cx="914400" cy="914400"/>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132708" y="2027263"/>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Q1</a:t>
            </a:r>
          </a:p>
        </p:txBody>
      </p:sp>
      <p:pic>
        <p:nvPicPr>
          <p:cNvPr id="15" name="Graphic 14" descr="Bullseye">
            <a:extLst>
              <a:ext uri="{FF2B5EF4-FFF2-40B4-BE49-F238E27FC236}">
                <a16:creationId xmlns:a16="http://schemas.microsoft.com/office/drawing/2014/main" id="{C94248B7-E8DD-47F0-8FF9-B0C38C1C48A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641332" y="81625"/>
            <a:ext cx="783459" cy="786209"/>
          </a:xfrm>
          <a:prstGeom prst="rect">
            <a:avLst/>
          </a:prstGeom>
        </p:spPr>
      </p:pic>
      <p:sp>
        <p:nvSpPr>
          <p:cNvPr id="17" name="Title 3">
            <a:extLst>
              <a:ext uri="{FF2B5EF4-FFF2-40B4-BE49-F238E27FC236}">
                <a16:creationId xmlns:a16="http://schemas.microsoft.com/office/drawing/2014/main" id="{3DB0FF70-73D5-4E06-91A2-247BBE9915D4}"/>
              </a:ext>
            </a:extLst>
          </p:cNvPr>
          <p:cNvSpPr txBox="1">
            <a:spLocks/>
          </p:cNvSpPr>
          <p:nvPr/>
        </p:nvSpPr>
        <p:spPr>
          <a:xfrm>
            <a:off x="7363871" y="79869"/>
            <a:ext cx="5166182" cy="76682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2021-22</a:t>
            </a:r>
          </a:p>
        </p:txBody>
      </p:sp>
      <p:sp>
        <p:nvSpPr>
          <p:cNvPr id="19" name="Text Placeholder 5">
            <a:extLst>
              <a:ext uri="{FF2B5EF4-FFF2-40B4-BE49-F238E27FC236}">
                <a16:creationId xmlns:a16="http://schemas.microsoft.com/office/drawing/2014/main" id="{A4D211D4-B8BA-4C36-8FCE-EACAD3FB5312}"/>
              </a:ext>
            </a:extLst>
          </p:cNvPr>
          <p:cNvSpPr>
            <a:spLocks noGrp="1"/>
          </p:cNvSpPr>
          <p:nvPr>
            <p:ph type="body" sz="half" idx="2"/>
          </p:nvPr>
        </p:nvSpPr>
        <p:spPr>
          <a:xfrm>
            <a:off x="317639" y="1202298"/>
            <a:ext cx="5286802" cy="761166"/>
          </a:xfrm>
        </p:spPr>
        <p:txBody>
          <a:bodyPr>
            <a:normAutofit/>
          </a:bodyPr>
          <a:lstStyle/>
          <a:p>
            <a:r>
              <a:rPr lang="en-GB" dirty="0">
                <a:solidFill>
                  <a:schemeClr val="bg1"/>
                </a:solidFill>
              </a:rPr>
              <a:t>Incorporating:</a:t>
            </a:r>
            <a:br>
              <a:rPr lang="en-GB" sz="1800" dirty="0">
                <a:solidFill>
                  <a:schemeClr val="bg1"/>
                </a:solidFill>
              </a:rPr>
            </a:br>
            <a:r>
              <a:rPr lang="en-GB" sz="1400" dirty="0">
                <a:solidFill>
                  <a:schemeClr val="bg1"/>
                </a:solidFill>
              </a:rPr>
              <a:t>Capita, Environmental Services (Norse), Leisure</a:t>
            </a:r>
          </a:p>
        </p:txBody>
      </p:sp>
      <p:sp>
        <p:nvSpPr>
          <p:cNvPr id="22" name="Text Placeholder 5">
            <a:extLst>
              <a:ext uri="{FF2B5EF4-FFF2-40B4-BE49-F238E27FC236}">
                <a16:creationId xmlns:a16="http://schemas.microsoft.com/office/drawing/2014/main" id="{4903B4F8-66AA-423F-A801-AD3A6642ADF2}"/>
              </a:ext>
            </a:extLst>
          </p:cNvPr>
          <p:cNvSpPr txBox="1">
            <a:spLocks/>
          </p:cNvSpPr>
          <p:nvPr/>
        </p:nvSpPr>
        <p:spPr>
          <a:xfrm>
            <a:off x="1132708" y="2055049"/>
            <a:ext cx="5283978" cy="2395301"/>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endParaRPr lang="en-GB" sz="1400"/>
          </a:p>
        </p:txBody>
      </p:sp>
      <p:sp>
        <p:nvSpPr>
          <p:cNvPr id="20" name="TextBox 19">
            <a:extLst>
              <a:ext uri="{FF2B5EF4-FFF2-40B4-BE49-F238E27FC236}">
                <a16:creationId xmlns:a16="http://schemas.microsoft.com/office/drawing/2014/main" id="{65E4BACB-89B0-4AFE-9662-BAE7391C8EDF}"/>
              </a:ext>
            </a:extLst>
          </p:cNvPr>
          <p:cNvSpPr txBox="1"/>
          <p:nvPr/>
        </p:nvSpPr>
        <p:spPr>
          <a:xfrm>
            <a:off x="697041" y="2754139"/>
            <a:ext cx="3997957" cy="369332"/>
          </a:xfrm>
          <a:prstGeom prst="rect">
            <a:avLst/>
          </a:prstGeom>
          <a:noFill/>
        </p:spPr>
        <p:txBody>
          <a:bodyPr wrap="square" rtlCol="0">
            <a:spAutoFit/>
          </a:bodyPr>
          <a:lstStyle/>
          <a:p>
            <a:r>
              <a:rPr lang="en-GB" dirty="0">
                <a:solidFill>
                  <a:schemeClr val="accent4"/>
                </a:solidFill>
              </a:rPr>
              <a:t>Variance of £10,000</a:t>
            </a:r>
          </a:p>
        </p:txBody>
      </p:sp>
      <p:graphicFrame>
        <p:nvGraphicFramePr>
          <p:cNvPr id="21" name="Chart 20">
            <a:extLst>
              <a:ext uri="{FF2B5EF4-FFF2-40B4-BE49-F238E27FC236}">
                <a16:creationId xmlns:a16="http://schemas.microsoft.com/office/drawing/2014/main" id="{A49671B2-6EED-44FF-8FA8-9A5FAD6C2F54}"/>
              </a:ext>
            </a:extLst>
          </p:cNvPr>
          <p:cNvGraphicFramePr/>
          <p:nvPr>
            <p:extLst>
              <p:ext uri="{D42A27DB-BD31-4B8C-83A1-F6EECF244321}">
                <p14:modId xmlns:p14="http://schemas.microsoft.com/office/powerpoint/2010/main" val="2366446250"/>
              </p:ext>
            </p:extLst>
          </p:nvPr>
        </p:nvGraphicFramePr>
        <p:xfrm>
          <a:off x="-396441" y="3155718"/>
          <a:ext cx="4836002" cy="3396009"/>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23" name="Table 7">
            <a:extLst>
              <a:ext uri="{FF2B5EF4-FFF2-40B4-BE49-F238E27FC236}">
                <a16:creationId xmlns:a16="http://schemas.microsoft.com/office/drawing/2014/main" id="{B1E6E393-8EE9-45E4-93CB-62D8166B7DC8}"/>
              </a:ext>
            </a:extLst>
          </p:cNvPr>
          <p:cNvGraphicFramePr>
            <a:graphicFrameLocks/>
          </p:cNvGraphicFramePr>
          <p:nvPr>
            <p:extLst>
              <p:ext uri="{D42A27DB-BD31-4B8C-83A1-F6EECF244321}">
                <p14:modId xmlns:p14="http://schemas.microsoft.com/office/powerpoint/2010/main" val="2465859972"/>
              </p:ext>
            </p:extLst>
          </p:nvPr>
        </p:nvGraphicFramePr>
        <p:xfrm>
          <a:off x="5130665" y="844291"/>
          <a:ext cx="6692952" cy="2994660"/>
        </p:xfrm>
        <a:graphic>
          <a:graphicData uri="http://schemas.openxmlformats.org/drawingml/2006/table">
            <a:tbl>
              <a:tblPr firstRow="1" bandRow="1">
                <a:tableStyleId>{5940675A-B579-460E-94D1-54222C63F5DA}</a:tableStyleId>
              </a:tblPr>
              <a:tblGrid>
                <a:gridCol w="2108334">
                  <a:extLst>
                    <a:ext uri="{9D8B030D-6E8A-4147-A177-3AD203B41FA5}">
                      <a16:colId xmlns:a16="http://schemas.microsoft.com/office/drawing/2014/main" val="326531481"/>
                    </a:ext>
                  </a:extLst>
                </a:gridCol>
                <a:gridCol w="1343025">
                  <a:extLst>
                    <a:ext uri="{9D8B030D-6E8A-4147-A177-3AD203B41FA5}">
                      <a16:colId xmlns:a16="http://schemas.microsoft.com/office/drawing/2014/main" val="3995465828"/>
                    </a:ext>
                  </a:extLst>
                </a:gridCol>
                <a:gridCol w="2878455">
                  <a:extLst>
                    <a:ext uri="{9D8B030D-6E8A-4147-A177-3AD203B41FA5}">
                      <a16:colId xmlns:a16="http://schemas.microsoft.com/office/drawing/2014/main" val="3033096753"/>
                    </a:ext>
                  </a:extLst>
                </a:gridCol>
                <a:gridCol w="363138">
                  <a:extLst>
                    <a:ext uri="{9D8B030D-6E8A-4147-A177-3AD203B41FA5}">
                      <a16:colId xmlns:a16="http://schemas.microsoft.com/office/drawing/2014/main" val="4161796994"/>
                    </a:ext>
                  </a:extLst>
                </a:gridCol>
              </a:tblGrid>
              <a:tr h="446385">
                <a:tc>
                  <a:txBody>
                    <a:bodyPr/>
                    <a:lstStyle/>
                    <a:p>
                      <a:pPr algn="l"/>
                      <a:r>
                        <a:rPr lang="en-GB" sz="1600" b="1" dirty="0">
                          <a:solidFill>
                            <a:schemeClr val="bg1"/>
                          </a:solidFill>
                        </a:rPr>
                        <a:t>Project/strategy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dirty="0">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dirty="0">
                          <a:solidFill>
                            <a:schemeClr val="bg1"/>
                          </a:solidFill>
                        </a:rPr>
                        <a:t>Q1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b="1" dirty="0">
                          <a:solidFill>
                            <a:schemeClr val="bg1"/>
                          </a:solidFill>
                        </a:rPr>
                        <a:t>Q1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1026685">
                <a:tc>
                  <a:txBody>
                    <a:bodyPr/>
                    <a:lstStyle/>
                    <a:p>
                      <a:pPr algn="l" fontAlgn="base"/>
                      <a:r>
                        <a:rPr lang="en-GB" sz="1600" dirty="0">
                          <a:solidFill>
                            <a:schemeClr val="bg1"/>
                          </a:solidFill>
                          <a:effectLst/>
                        </a:rPr>
                        <a:t>Future waste collection / HCC negotiations</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200" dirty="0">
                          <a:solidFill>
                            <a:schemeClr val="bg1"/>
                          </a:solidFill>
                          <a:effectLst/>
                        </a:rPr>
                        <a:t>Environment Bill and HCC efficiency savings implications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fontAlgn="base"/>
                      <a:r>
                        <a:rPr lang="en-GB" sz="900" kern="1200" dirty="0">
                          <a:solidFill>
                            <a:srgbClr val="FFC000"/>
                          </a:solidFill>
                          <a:effectLst/>
                          <a:latin typeface="+mn-lt"/>
                          <a:ea typeface="+mn-ea"/>
                          <a:cs typeface="+mn-cs"/>
                        </a:rPr>
                        <a:t>Government response to Env Bill consultation expected Dec/ Jan followed by further consultation on implementation. Draft Hants waste strategy received for comments, initial all Member briefing carried out and further Member engagement tba. Project Integra draft revised MoU expected Sept.</a:t>
                      </a:r>
                      <a:br>
                        <a:rPr lang="en-GB" sz="900" kern="1200" dirty="0">
                          <a:solidFill>
                            <a:srgbClr val="FFC000"/>
                          </a:solidFill>
                          <a:effectLst/>
                          <a:latin typeface="+mn-lt"/>
                          <a:ea typeface="+mn-ea"/>
                          <a:cs typeface="+mn-cs"/>
                        </a:rPr>
                      </a:br>
                      <a:r>
                        <a:rPr lang="en-GB" sz="900" kern="1200" dirty="0">
                          <a:solidFill>
                            <a:srgbClr val="FFC000"/>
                          </a:solidFill>
                          <a:effectLst/>
                          <a:latin typeface="+mn-lt"/>
                          <a:ea typeface="+mn-ea"/>
                          <a:cs typeface="+mn-cs"/>
                        </a:rPr>
                        <a:t>WRAP report received.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r>
                        <a:rPr lang="en-GB" sz="1600" b="1" i="0" u="none" strike="noStrike" dirty="0">
                          <a:solidFill>
                            <a:schemeClr val="accent4"/>
                          </a:solidFill>
                          <a:effectLst/>
                          <a:latin typeface="Calibri" panose="020F0502020204030204" pitchFamily="34" charset="0"/>
                        </a:rPr>
                        <a:t>A</a:t>
                      </a:r>
                      <a:endParaRPr lang="en-GB" sz="1600" dirty="0">
                        <a:solidFill>
                          <a:schemeClr val="accent2"/>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3387995111"/>
                  </a:ext>
                </a:extLst>
              </a:tr>
              <a:tr h="760553">
                <a:tc>
                  <a:txBody>
                    <a:bodyPr/>
                    <a:lstStyle/>
                    <a:p>
                      <a:pPr algn="l" fontAlgn="base"/>
                      <a:r>
                        <a:rPr lang="en-GB" dirty="0">
                          <a:solidFill>
                            <a:schemeClr val="bg1"/>
                          </a:solidFill>
                          <a:effectLst/>
                        </a:rPr>
                        <a:t>Review of leisure provision</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200" dirty="0">
                          <a:solidFill>
                            <a:schemeClr val="bg1"/>
                          </a:solidFill>
                          <a:effectLst/>
                        </a:rPr>
                        <a:t>Negotiations over Horizon and future leisure provision</a:t>
                      </a:r>
                    </a:p>
                    <a:p>
                      <a:pPr algn="l" fontAlgn="base"/>
                      <a:endParaRPr lang="en-GB" sz="9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900" dirty="0">
                          <a:solidFill>
                            <a:srgbClr val="FFC000"/>
                          </a:solidFill>
                          <a:effectLst/>
                        </a:rPr>
                        <a:t>Officers have set up Monthly meetings with HLT to monitor recovery and performance  post covid restrictions. HLT has developed its Medium term (5Yr) strategy to adapt and change following COVID. The Strategy now being reviewed by Officers.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r>
                        <a:rPr lang="en-GB" sz="1800" b="1" i="0" u="none" strike="noStrike" dirty="0">
                          <a:solidFill>
                            <a:schemeClr val="accent4"/>
                          </a:solidFill>
                          <a:effectLst/>
                          <a:latin typeface="Calibri" panose="020F0502020204030204" pitchFamily="34" charset="0"/>
                        </a:rPr>
                        <a:t>A</a:t>
                      </a:r>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116373149"/>
                  </a:ext>
                </a:extLst>
              </a:tr>
              <a:tr h="613229">
                <a:tc>
                  <a:txBody>
                    <a:bodyPr/>
                    <a:lstStyle/>
                    <a:p>
                      <a:pPr algn="l" fontAlgn="base"/>
                      <a:r>
                        <a:rPr lang="en-GB" dirty="0">
                          <a:solidFill>
                            <a:schemeClr val="bg1"/>
                          </a:solidFill>
                          <a:effectLst/>
                        </a:rPr>
                        <a:t>NSE commercial strategy</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200" dirty="0">
                          <a:solidFill>
                            <a:schemeClr val="bg1"/>
                          </a:solidFill>
                          <a:effectLst/>
                        </a:rPr>
                        <a:t>Oversight of Norse commercial strategy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fontAlgn="base"/>
                      <a:r>
                        <a:rPr lang="en-GB" sz="900" kern="1200" dirty="0">
                          <a:solidFill>
                            <a:srgbClr val="FF0000"/>
                          </a:solidFill>
                          <a:effectLst/>
                          <a:latin typeface="+mn-lt"/>
                          <a:ea typeface="+mn-ea"/>
                          <a:cs typeface="+mn-cs"/>
                        </a:rPr>
                        <a:t>Business Development Manager recruitment unsuccessful and to be re-run. Commercial Strategy awaits BDM appointment. Norse SE reporting significant pipeline of commercial work however.</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r>
                        <a:rPr lang="en-GB" sz="1800" b="1" i="0" u="none" strike="noStrike" dirty="0">
                          <a:solidFill>
                            <a:srgbClr val="FF0000"/>
                          </a:solidFill>
                          <a:effectLst/>
                          <a:latin typeface="Calibri" panose="020F0502020204030204" pitchFamily="34" charset="0"/>
                        </a:rPr>
                        <a:t>R</a:t>
                      </a:r>
                      <a:endParaRPr lang="en-GB" sz="1000"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240423995"/>
                  </a:ext>
                </a:extLst>
              </a:tr>
            </a:tbl>
          </a:graphicData>
        </a:graphic>
      </p:graphicFrame>
      <p:sp>
        <p:nvSpPr>
          <p:cNvPr id="25" name="Speech Bubble: Rectangle with Corners Rounded 24">
            <a:extLst>
              <a:ext uri="{FF2B5EF4-FFF2-40B4-BE49-F238E27FC236}">
                <a16:creationId xmlns:a16="http://schemas.microsoft.com/office/drawing/2014/main" id="{858EAB8B-D91E-490D-A665-A11F17E9A6B9}"/>
              </a:ext>
            </a:extLst>
          </p:cNvPr>
          <p:cNvSpPr/>
          <p:nvPr/>
        </p:nvSpPr>
        <p:spPr>
          <a:xfrm>
            <a:off x="2876550" y="2690853"/>
            <a:ext cx="1993399" cy="2280796"/>
          </a:xfrm>
          <a:prstGeom prst="wedgeRoundRectCallout">
            <a:avLst>
              <a:gd name="adj1" fmla="val 51353"/>
              <a:gd name="adj2" fmla="val 5465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t>Due to driver shortages significant parts of some waste collection rounds were not carried out to schedule and collection days were delayed. Customers were asked not to report these as missed bins, however, so that the service could focus on the individual missed collections that they were otherwise unaware of.</a:t>
            </a:r>
          </a:p>
        </p:txBody>
      </p:sp>
      <p:sp>
        <p:nvSpPr>
          <p:cNvPr id="26" name="Speech Bubble: Rectangle with Corners Rounded 25">
            <a:extLst>
              <a:ext uri="{FF2B5EF4-FFF2-40B4-BE49-F238E27FC236}">
                <a16:creationId xmlns:a16="http://schemas.microsoft.com/office/drawing/2014/main" id="{B6EE13BE-6651-419C-A44E-2B017E45F60C}"/>
              </a:ext>
            </a:extLst>
          </p:cNvPr>
          <p:cNvSpPr/>
          <p:nvPr/>
        </p:nvSpPr>
        <p:spPr>
          <a:xfrm>
            <a:off x="3767319" y="5767361"/>
            <a:ext cx="914400" cy="668132"/>
          </a:xfrm>
          <a:prstGeom prst="wedgeRoundRectCallout">
            <a:avLst>
              <a:gd name="adj1" fmla="val 81012"/>
              <a:gd name="adj2" fmla="val 6672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Fly tipping remains high</a:t>
            </a:r>
          </a:p>
        </p:txBody>
      </p:sp>
    </p:spTree>
    <p:extLst>
      <p:ext uri="{BB962C8B-B14F-4D97-AF65-F5344CB8AC3E}">
        <p14:creationId xmlns:p14="http://schemas.microsoft.com/office/powerpoint/2010/main" val="387601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F863D-8D2D-4468-B6DB-2725F73DB497}"/>
              </a:ext>
            </a:extLst>
          </p:cNvPr>
          <p:cNvSpPr>
            <a:spLocks noGrp="1"/>
          </p:cNvSpPr>
          <p:nvPr>
            <p:ph type="title"/>
          </p:nvPr>
        </p:nvSpPr>
        <p:spPr>
          <a:xfrm>
            <a:off x="838200" y="107842"/>
            <a:ext cx="10515600" cy="1982330"/>
          </a:xfrm>
        </p:spPr>
        <p:txBody>
          <a:bodyPr/>
          <a:lstStyle/>
          <a:p>
            <a:r>
              <a:rPr lang="en-GB" dirty="0">
                <a:solidFill>
                  <a:schemeClr val="bg1"/>
                </a:solidFill>
              </a:rPr>
              <a:t>Regeneration &amp; Place dashboards</a:t>
            </a:r>
          </a:p>
        </p:txBody>
      </p:sp>
      <p:sp>
        <p:nvSpPr>
          <p:cNvPr id="3" name="Text Placeholder 2">
            <a:extLst>
              <a:ext uri="{FF2B5EF4-FFF2-40B4-BE49-F238E27FC236}">
                <a16:creationId xmlns:a16="http://schemas.microsoft.com/office/drawing/2014/main" id="{5C49F4E6-E753-4B95-960E-AC4ABE69C264}"/>
              </a:ext>
            </a:extLst>
          </p:cNvPr>
          <p:cNvSpPr>
            <a:spLocks noGrp="1"/>
          </p:cNvSpPr>
          <p:nvPr>
            <p:ph type="body" idx="1"/>
          </p:nvPr>
        </p:nvSpPr>
        <p:spPr>
          <a:xfrm>
            <a:off x="838200" y="2090172"/>
            <a:ext cx="10515600" cy="1500187"/>
          </a:xfrm>
        </p:spPr>
        <p:txBody>
          <a:bodyPr/>
          <a:lstStyle/>
          <a:p>
            <a:r>
              <a:rPr lang="en-GB" b="1" dirty="0">
                <a:solidFill>
                  <a:schemeClr val="bg1"/>
                </a:solidFill>
              </a:rPr>
              <a:t>Performance information for Q1</a:t>
            </a:r>
          </a:p>
        </p:txBody>
      </p:sp>
      <p:sp>
        <p:nvSpPr>
          <p:cNvPr id="4" name="TextBox 3">
            <a:extLst>
              <a:ext uri="{FF2B5EF4-FFF2-40B4-BE49-F238E27FC236}">
                <a16:creationId xmlns:a16="http://schemas.microsoft.com/office/drawing/2014/main" id="{9D90BC29-E0CC-4001-9353-BD0BF2B9A913}"/>
              </a:ext>
            </a:extLst>
          </p:cNvPr>
          <p:cNvSpPr txBox="1"/>
          <p:nvPr/>
        </p:nvSpPr>
        <p:spPr>
          <a:xfrm>
            <a:off x="7056664" y="3264365"/>
            <a:ext cx="4539343" cy="2308324"/>
          </a:xfrm>
          <a:prstGeom prst="rect">
            <a:avLst/>
          </a:prstGeom>
          <a:noFill/>
        </p:spPr>
        <p:txBody>
          <a:bodyPr wrap="square" rtlCol="0" anchor="t">
            <a:spAutoFit/>
          </a:bodyPr>
          <a:lstStyle/>
          <a:p>
            <a:r>
              <a:rPr lang="en-GB" sz="2400" dirty="0">
                <a:cs typeface="Calibri"/>
                <a:hlinkClick r:id="rId2" action="ppaction://hlinksldjump"/>
              </a:rPr>
              <a:t>Coastal Partnership</a:t>
            </a:r>
            <a:endParaRPr lang="en-GB" sz="2400" dirty="0"/>
          </a:p>
          <a:p>
            <a:r>
              <a:rPr lang="en-GB" sz="2400" dirty="0">
                <a:hlinkClick r:id="rId3" action="ppaction://hlinksldjump"/>
              </a:rPr>
              <a:t>Housing &amp; Communities</a:t>
            </a:r>
            <a:endParaRPr lang="en-GB" dirty="0"/>
          </a:p>
          <a:p>
            <a:r>
              <a:rPr lang="en-GB" sz="2400" dirty="0">
                <a:hlinkClick r:id="rId4" action="ppaction://hlinksldjump"/>
              </a:rPr>
              <a:t>Neighbourhood Support</a:t>
            </a:r>
            <a:endParaRPr lang="en-GB" sz="2400" dirty="0"/>
          </a:p>
          <a:p>
            <a:r>
              <a:rPr lang="en-GB" sz="2400" dirty="0">
                <a:hlinkClick r:id="rId5" action="ppaction://hlinksldjump"/>
              </a:rPr>
              <a:t>Planning</a:t>
            </a:r>
            <a:endParaRPr lang="en-GB" sz="2400" dirty="0"/>
          </a:p>
          <a:p>
            <a:r>
              <a:rPr lang="en-GB" sz="2400" dirty="0">
                <a:hlinkClick r:id="rId6" action="ppaction://hlinksldjump"/>
              </a:rPr>
              <a:t>Property</a:t>
            </a:r>
            <a:endParaRPr lang="en-GB" sz="2400" dirty="0"/>
          </a:p>
          <a:p>
            <a:r>
              <a:rPr lang="en-GB" sz="2400" dirty="0">
                <a:hlinkClick r:id="rId7" action="ppaction://hlinksldjump"/>
              </a:rPr>
              <a:t>Regeneration &amp; Economy</a:t>
            </a:r>
            <a:endParaRPr lang="en-GB" sz="2400" dirty="0"/>
          </a:p>
        </p:txBody>
      </p:sp>
    </p:spTree>
    <p:extLst>
      <p:ext uri="{BB962C8B-B14F-4D97-AF65-F5344CB8AC3E}">
        <p14:creationId xmlns:p14="http://schemas.microsoft.com/office/powerpoint/2010/main" val="1952951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187984" y="579586"/>
            <a:ext cx="2575687" cy="1387822"/>
          </a:xfrm>
        </p:spPr>
        <p:txBody>
          <a:bodyPr>
            <a:normAutofit fontScale="90000"/>
          </a:bodyPr>
          <a:lstStyle/>
          <a:p>
            <a:r>
              <a:rPr lang="en-GB" sz="4400" dirty="0">
                <a:solidFill>
                  <a:schemeClr val="bg1"/>
                </a:solidFill>
              </a:rPr>
              <a:t>Coastal Partners</a:t>
            </a:r>
            <a:br>
              <a:rPr lang="en-GB" sz="3600" dirty="0">
                <a:solidFill>
                  <a:schemeClr val="bg1"/>
                </a:solidFill>
              </a:rPr>
            </a:br>
            <a:r>
              <a:rPr lang="en-GB" sz="2200" i="1" dirty="0">
                <a:solidFill>
                  <a:schemeClr val="bg1"/>
                </a:solidFill>
              </a:rPr>
              <a:t>Head of Service: </a:t>
            </a:r>
            <a:br>
              <a:rPr lang="en-GB" sz="2200" i="1" dirty="0">
                <a:solidFill>
                  <a:schemeClr val="bg1"/>
                </a:solidFill>
              </a:rPr>
            </a:br>
            <a:r>
              <a:rPr lang="en-GB" sz="2200" i="1" dirty="0">
                <a:solidFill>
                  <a:schemeClr val="bg1"/>
                </a:solidFill>
              </a:rPr>
              <a:t>Lyall Cairns</a:t>
            </a:r>
            <a:endParaRPr lang="en-GB" sz="3600" i="1" dirty="0">
              <a:solidFill>
                <a:schemeClr val="bg1"/>
              </a:solidFill>
              <a:cs typeface="Calibri Light"/>
            </a:endParaRPr>
          </a:p>
        </p:txBody>
      </p:sp>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7033" y="2399708"/>
            <a:ext cx="914400" cy="914400"/>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111047" y="2427069"/>
            <a:ext cx="1671674" cy="914400"/>
          </a:xfrm>
          <a:prstGeom prst="rect">
            <a:avLst/>
          </a:prstGeom>
        </p:spPr>
        <p:txBody>
          <a:bodyPr vert="horz" lIns="91440" tIns="45720" rIns="91440" bIns="45720" rtlCol="0" anchor="b">
            <a:normAutofit fontScale="85000" lnSpcReduction="200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Q1</a:t>
            </a:r>
          </a:p>
        </p:txBody>
      </p:sp>
      <p:pic>
        <p:nvPicPr>
          <p:cNvPr id="15" name="Graphic 14" descr="Bullseye">
            <a:extLst>
              <a:ext uri="{FF2B5EF4-FFF2-40B4-BE49-F238E27FC236}">
                <a16:creationId xmlns:a16="http://schemas.microsoft.com/office/drawing/2014/main" id="{C94248B7-E8DD-47F0-8FF9-B0C38C1C48A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40057" y="-39470"/>
            <a:ext cx="783459" cy="786209"/>
          </a:xfrm>
          <a:prstGeom prst="rect">
            <a:avLst/>
          </a:prstGeom>
        </p:spPr>
      </p:pic>
      <p:sp>
        <p:nvSpPr>
          <p:cNvPr id="17" name="Title 3">
            <a:extLst>
              <a:ext uri="{FF2B5EF4-FFF2-40B4-BE49-F238E27FC236}">
                <a16:creationId xmlns:a16="http://schemas.microsoft.com/office/drawing/2014/main" id="{3DB0FF70-73D5-4E06-91A2-247BBE9915D4}"/>
              </a:ext>
            </a:extLst>
          </p:cNvPr>
          <p:cNvSpPr txBox="1">
            <a:spLocks/>
          </p:cNvSpPr>
          <p:nvPr/>
        </p:nvSpPr>
        <p:spPr>
          <a:xfrm>
            <a:off x="7495180" y="78135"/>
            <a:ext cx="5166182" cy="597791"/>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2021-22</a:t>
            </a:r>
          </a:p>
        </p:txBody>
      </p:sp>
      <p:sp>
        <p:nvSpPr>
          <p:cNvPr id="12" name="TextBox 11">
            <a:extLst>
              <a:ext uri="{FF2B5EF4-FFF2-40B4-BE49-F238E27FC236}">
                <a16:creationId xmlns:a16="http://schemas.microsoft.com/office/drawing/2014/main" id="{1E6ED6C0-992D-4CE9-A7FF-77404A518CAB}"/>
              </a:ext>
            </a:extLst>
          </p:cNvPr>
          <p:cNvSpPr txBox="1"/>
          <p:nvPr/>
        </p:nvSpPr>
        <p:spPr>
          <a:xfrm>
            <a:off x="529530" y="3314108"/>
            <a:ext cx="1930694" cy="369332"/>
          </a:xfrm>
          <a:prstGeom prst="rect">
            <a:avLst/>
          </a:prstGeom>
          <a:noFill/>
        </p:spPr>
        <p:txBody>
          <a:bodyPr wrap="square" rtlCol="0">
            <a:spAutoFit/>
          </a:bodyPr>
          <a:lstStyle/>
          <a:p>
            <a:r>
              <a:rPr lang="en-GB" dirty="0">
                <a:solidFill>
                  <a:schemeClr val="accent6"/>
                </a:solidFill>
              </a:rPr>
              <a:t>No variance</a:t>
            </a:r>
          </a:p>
        </p:txBody>
      </p:sp>
      <p:graphicFrame>
        <p:nvGraphicFramePr>
          <p:cNvPr id="10" name="Chart 9">
            <a:extLst>
              <a:ext uri="{FF2B5EF4-FFF2-40B4-BE49-F238E27FC236}">
                <a16:creationId xmlns:a16="http://schemas.microsoft.com/office/drawing/2014/main" id="{9FBED738-DAEE-4789-9593-F59DCE146733}"/>
              </a:ext>
            </a:extLst>
          </p:cNvPr>
          <p:cNvGraphicFramePr/>
          <p:nvPr>
            <p:extLst>
              <p:ext uri="{D42A27DB-BD31-4B8C-83A1-F6EECF244321}">
                <p14:modId xmlns:p14="http://schemas.microsoft.com/office/powerpoint/2010/main" val="3535303855"/>
              </p:ext>
            </p:extLst>
          </p:nvPr>
        </p:nvGraphicFramePr>
        <p:xfrm>
          <a:off x="-723900" y="3575713"/>
          <a:ext cx="4152900" cy="3396009"/>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3" name="Table 7">
            <a:extLst>
              <a:ext uri="{FF2B5EF4-FFF2-40B4-BE49-F238E27FC236}">
                <a16:creationId xmlns:a16="http://schemas.microsoft.com/office/drawing/2014/main" id="{CE37A3A5-1595-444C-9625-452CE49FC954}"/>
              </a:ext>
            </a:extLst>
          </p:cNvPr>
          <p:cNvGraphicFramePr>
            <a:graphicFrameLocks/>
          </p:cNvGraphicFramePr>
          <p:nvPr>
            <p:extLst>
              <p:ext uri="{D42A27DB-BD31-4B8C-83A1-F6EECF244321}">
                <p14:modId xmlns:p14="http://schemas.microsoft.com/office/powerpoint/2010/main" val="4059326283"/>
              </p:ext>
            </p:extLst>
          </p:nvPr>
        </p:nvGraphicFramePr>
        <p:xfrm>
          <a:off x="2813201" y="709383"/>
          <a:ext cx="9202245" cy="6026182"/>
        </p:xfrm>
        <a:graphic>
          <a:graphicData uri="http://schemas.openxmlformats.org/drawingml/2006/table">
            <a:tbl>
              <a:tblPr firstRow="1" bandRow="1">
                <a:tableStyleId>{5940675A-B579-460E-94D1-54222C63F5DA}</a:tableStyleId>
              </a:tblPr>
              <a:tblGrid>
                <a:gridCol w="2131404">
                  <a:extLst>
                    <a:ext uri="{9D8B030D-6E8A-4147-A177-3AD203B41FA5}">
                      <a16:colId xmlns:a16="http://schemas.microsoft.com/office/drawing/2014/main" val="326531481"/>
                    </a:ext>
                  </a:extLst>
                </a:gridCol>
                <a:gridCol w="2003005">
                  <a:extLst>
                    <a:ext uri="{9D8B030D-6E8A-4147-A177-3AD203B41FA5}">
                      <a16:colId xmlns:a16="http://schemas.microsoft.com/office/drawing/2014/main" val="3995465828"/>
                    </a:ext>
                  </a:extLst>
                </a:gridCol>
                <a:gridCol w="4712199">
                  <a:extLst>
                    <a:ext uri="{9D8B030D-6E8A-4147-A177-3AD203B41FA5}">
                      <a16:colId xmlns:a16="http://schemas.microsoft.com/office/drawing/2014/main" val="3033096753"/>
                    </a:ext>
                  </a:extLst>
                </a:gridCol>
                <a:gridCol w="355637">
                  <a:extLst>
                    <a:ext uri="{9D8B030D-6E8A-4147-A177-3AD203B41FA5}">
                      <a16:colId xmlns:a16="http://schemas.microsoft.com/office/drawing/2014/main" val="4161796994"/>
                    </a:ext>
                  </a:extLst>
                </a:gridCol>
              </a:tblGrid>
              <a:tr h="417488">
                <a:tc>
                  <a:txBody>
                    <a:bodyPr/>
                    <a:lstStyle/>
                    <a:p>
                      <a:pPr algn="l"/>
                      <a:r>
                        <a:rPr lang="en-GB" sz="1600" b="1" dirty="0">
                          <a:solidFill>
                            <a:schemeClr val="bg1"/>
                          </a:solidFill>
                        </a:rPr>
                        <a:t>Project/strategy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dirty="0">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dirty="0">
                          <a:solidFill>
                            <a:schemeClr val="bg1"/>
                          </a:solidFill>
                        </a:rPr>
                        <a:t>Q1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b="1" dirty="0">
                          <a:solidFill>
                            <a:schemeClr val="bg1"/>
                          </a:solidFill>
                        </a:rPr>
                        <a:t>Q1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814102">
                <a:tc>
                  <a:txBody>
                    <a:bodyPr/>
                    <a:lstStyle/>
                    <a:p>
                      <a:pPr algn="l" fontAlgn="base"/>
                      <a:r>
                        <a:rPr lang="en-GB" sz="1400" dirty="0">
                          <a:solidFill>
                            <a:schemeClr val="bg1"/>
                          </a:solidFill>
                          <a:effectLst/>
                        </a:rPr>
                        <a:t>Langstone Flood and Coastal Erosion Risk Management Scheme</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200" dirty="0">
                          <a:solidFill>
                            <a:schemeClr val="bg1"/>
                          </a:solidFill>
                          <a:effectLst/>
                        </a:rPr>
                        <a:t>Reduce flood risk to Langstone community and protect access to Hayling Island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900" dirty="0">
                          <a:solidFill>
                            <a:schemeClr val="accent6"/>
                          </a:solidFill>
                          <a:effectLst/>
                        </a:rPr>
                        <a:t>All professional services have been appointed, including the Detailed Design Consultants, Archaeological and Heritage Support, Early Contractor Involvement and Cost Consultant. OBC Submission has required additional work from AECOM to update the economics and benefits following National Guidance changes, this has delayed the ability to submit the OBC until September. This will not impact the programme and other milestones.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387995111"/>
                  </a:ext>
                </a:extLst>
              </a:tr>
              <a:tr h="814102">
                <a:tc>
                  <a:txBody>
                    <a:bodyPr/>
                    <a:lstStyle/>
                    <a:p>
                      <a:pPr algn="l" fontAlgn="base"/>
                      <a:r>
                        <a:rPr lang="en-GB" sz="1600" dirty="0">
                          <a:solidFill>
                            <a:schemeClr val="bg1"/>
                          </a:solidFill>
                          <a:effectLst/>
                        </a:rPr>
                        <a:t>Coastal Partners governance and business model review</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200" dirty="0">
                          <a:solidFill>
                            <a:schemeClr val="bg1"/>
                          </a:solidFill>
                          <a:effectLst/>
                        </a:rPr>
                        <a:t>Review of governance arrangements for partnership to ensure the service is fit for future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400" dirty="0">
                          <a:solidFill>
                            <a:schemeClr val="accent6"/>
                          </a:solidFill>
                          <a:effectLst/>
                        </a:rPr>
                        <a:t>Review of the Service Agreement taking place currently (July 2021) in lieu of a 5th partner joining the Partnership.</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116373149"/>
                  </a:ext>
                </a:extLst>
              </a:tr>
              <a:tr h="730604">
                <a:tc>
                  <a:txBody>
                    <a:bodyPr/>
                    <a:lstStyle/>
                    <a:p>
                      <a:pPr algn="l" fontAlgn="base"/>
                      <a:r>
                        <a:rPr lang="en-GB" sz="1400" dirty="0" err="1">
                          <a:solidFill>
                            <a:schemeClr val="bg1"/>
                          </a:solidFill>
                          <a:effectLst/>
                        </a:rPr>
                        <a:t>Warblington</a:t>
                      </a:r>
                      <a:r>
                        <a:rPr lang="en-GB" sz="1400" dirty="0">
                          <a:solidFill>
                            <a:schemeClr val="bg1"/>
                          </a:solidFill>
                          <a:effectLst/>
                        </a:rPr>
                        <a:t> new pedestrian bridge (CELT led project)</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200" dirty="0">
                          <a:solidFill>
                            <a:schemeClr val="bg1"/>
                          </a:solidFill>
                          <a:effectLst/>
                        </a:rPr>
                        <a:t>Protection of pedestrians when crossing </a:t>
                      </a:r>
                      <a:r>
                        <a:rPr lang="en-GB" sz="1200" dirty="0" err="1">
                          <a:solidFill>
                            <a:schemeClr val="bg1"/>
                          </a:solidFill>
                          <a:effectLst/>
                        </a:rPr>
                        <a:t>Warblington</a:t>
                      </a:r>
                      <a:r>
                        <a:rPr lang="en-GB" sz="1200" dirty="0">
                          <a:solidFill>
                            <a:schemeClr val="bg1"/>
                          </a:solidFill>
                          <a:effectLst/>
                        </a:rPr>
                        <a:t> train line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400" dirty="0">
                          <a:solidFill>
                            <a:schemeClr val="accent6"/>
                          </a:solidFill>
                          <a:effectLst/>
                        </a:rPr>
                        <a:t>Updated Leader, Portfolio Holder and Ward Cllr </a:t>
                      </a:r>
                      <a:r>
                        <a:rPr lang="en-GB" sz="1400" dirty="0" err="1">
                          <a:solidFill>
                            <a:schemeClr val="accent6"/>
                          </a:solidFill>
                          <a:effectLst/>
                        </a:rPr>
                        <a:t>Payter</a:t>
                      </a:r>
                      <a:r>
                        <a:rPr lang="en-GB" sz="1400" dirty="0">
                          <a:solidFill>
                            <a:schemeClr val="accent6"/>
                          </a:solidFill>
                          <a:effectLst/>
                        </a:rPr>
                        <a:t> 7 July. EB report drafted with NR updates. Report now to be internally reviewed and scheduled for EB in August.</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240423995"/>
                  </a:ext>
                </a:extLst>
              </a:tr>
              <a:tr h="730604">
                <a:tc>
                  <a:txBody>
                    <a:bodyPr/>
                    <a:lstStyle/>
                    <a:p>
                      <a:pPr algn="l" fontAlgn="base"/>
                      <a:r>
                        <a:rPr lang="en-GB" sz="1400" dirty="0">
                          <a:solidFill>
                            <a:schemeClr val="bg1"/>
                          </a:solidFill>
                          <a:effectLst/>
                        </a:rPr>
                        <a:t>Hayling Island beach management activities and supporting studies</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200" dirty="0">
                          <a:solidFill>
                            <a:schemeClr val="bg1"/>
                          </a:solidFill>
                          <a:effectLst/>
                        </a:rPr>
                        <a:t>Manage flood risk to 1700 homes at </a:t>
                      </a:r>
                      <a:r>
                        <a:rPr lang="en-GB" sz="1200" dirty="0" err="1">
                          <a:solidFill>
                            <a:schemeClr val="bg1"/>
                          </a:solidFill>
                          <a:effectLst/>
                        </a:rPr>
                        <a:t>Eastoke</a:t>
                      </a:r>
                      <a:endParaRPr lang="en-GB" sz="12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400" dirty="0">
                          <a:solidFill>
                            <a:schemeClr val="accent6"/>
                          </a:solidFill>
                          <a:effectLst/>
                        </a:rPr>
                        <a:t>Term contractor procured and appointed to deliver proposed works in 2021 and spring 2022. EA Funding and approval for 2 year extension secured.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428464942"/>
                  </a:ext>
                </a:extLst>
              </a:tr>
              <a:tr h="647107">
                <a:tc>
                  <a:txBody>
                    <a:bodyPr/>
                    <a:lstStyle/>
                    <a:p>
                      <a:pPr algn="l" fontAlgn="base"/>
                      <a:r>
                        <a:rPr lang="en-GB" sz="1200" dirty="0">
                          <a:solidFill>
                            <a:schemeClr val="bg1"/>
                          </a:solidFill>
                          <a:effectLst/>
                        </a:rPr>
                        <a:t>Broadmarsh Coastal Park and coastal Landfill Protection Project</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200" dirty="0">
                          <a:solidFill>
                            <a:schemeClr val="bg1"/>
                          </a:solidFill>
                          <a:effectLst/>
                        </a:rPr>
                        <a:t>Understand and respond to erosion risk to the coastal landfill at Broadmarsh</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600" dirty="0">
                          <a:solidFill>
                            <a:schemeClr val="accent6"/>
                          </a:solidFill>
                          <a:effectLst/>
                        </a:rPr>
                        <a:t>Feasibility study complete. Cabinet Lead briefing 19th July 2021 on findings and proposed route forwards.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437495713"/>
                  </a:ext>
                </a:extLst>
              </a:tr>
              <a:tr h="709730">
                <a:tc>
                  <a:txBody>
                    <a:bodyPr/>
                    <a:lstStyle/>
                    <a:p>
                      <a:pPr algn="l" fontAlgn="base"/>
                      <a:r>
                        <a:rPr lang="en-GB" sz="1600" dirty="0">
                          <a:solidFill>
                            <a:schemeClr val="bg1"/>
                          </a:solidFill>
                          <a:effectLst/>
                        </a:rPr>
                        <a:t>Hayling Island Coastal Strategy</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900" dirty="0">
                          <a:solidFill>
                            <a:schemeClr val="bg1"/>
                          </a:solidFill>
                          <a:effectLst/>
                        </a:rPr>
                        <a:t>Understand the flood and erosion risk to the Hayling Island coastline and develop a long-term strategic approach to implement the shoreline management plan policies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100" dirty="0">
                          <a:solidFill>
                            <a:schemeClr val="accent6"/>
                          </a:solidFill>
                          <a:effectLst/>
                        </a:rPr>
                        <a:t>Baseline modelling and economics has been updated, incorporating latest climate change guidance. The longlist of strategic management options has been appraised and refined to a shortlist. A virtual project update meeting was held with key stakeholder and the steering group on 14th July 2021.</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770798116"/>
                  </a:ext>
                </a:extLst>
              </a:tr>
              <a:tr h="751479">
                <a:tc>
                  <a:txBody>
                    <a:bodyPr/>
                    <a:lstStyle/>
                    <a:p>
                      <a:pPr algn="l" fontAlgn="base"/>
                      <a:r>
                        <a:rPr lang="en-GB" dirty="0">
                          <a:solidFill>
                            <a:schemeClr val="bg1"/>
                          </a:solidFill>
                          <a:effectLst/>
                        </a:rPr>
                        <a:t>Coastal survey programme</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900" dirty="0">
                          <a:solidFill>
                            <a:schemeClr val="bg1"/>
                          </a:solidFill>
                          <a:effectLst/>
                        </a:rPr>
                        <a:t>Implement coastal survey programme in line with SLAs – topographic surveys carried out for the regional monitoring programme to monitor coastal change and processes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400" dirty="0">
                          <a:solidFill>
                            <a:schemeClr val="accent6"/>
                          </a:solidFill>
                          <a:effectLst/>
                        </a:rPr>
                        <a:t>All spring surveys completed to programme and budget. Deployment of UAV has provided efficiencies, and reduced C19 risks to team.</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455426737"/>
                  </a:ext>
                </a:extLst>
              </a:tr>
            </a:tbl>
          </a:graphicData>
        </a:graphic>
      </p:graphicFrame>
    </p:spTree>
    <p:extLst>
      <p:ext uri="{BB962C8B-B14F-4D97-AF65-F5344CB8AC3E}">
        <p14:creationId xmlns:p14="http://schemas.microsoft.com/office/powerpoint/2010/main" val="2067927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Housing &amp; Communities</a:t>
            </a:r>
            <a:br>
              <a:rPr lang="en-GB" sz="3600" dirty="0">
                <a:solidFill>
                  <a:schemeClr val="bg1"/>
                </a:solidFill>
              </a:rPr>
            </a:br>
            <a:r>
              <a:rPr lang="en-GB" sz="2200" i="1" dirty="0">
                <a:solidFill>
                  <a:schemeClr val="bg1"/>
                </a:solidFill>
              </a:rPr>
              <a:t>Head of Service: Tracey Wood</a:t>
            </a:r>
            <a:endParaRPr lang="en-GB" sz="3600" i="1" dirty="0">
              <a:solidFill>
                <a:schemeClr val="bg1"/>
              </a:solidFill>
            </a:endParaRPr>
          </a:p>
        </p:txBody>
      </p:sp>
      <p:sp>
        <p:nvSpPr>
          <p:cNvPr id="16" name="Title 3">
            <a:extLst>
              <a:ext uri="{FF2B5EF4-FFF2-40B4-BE49-F238E27FC236}">
                <a16:creationId xmlns:a16="http://schemas.microsoft.com/office/drawing/2014/main" id="{717368DC-B5D9-49D4-BFFB-042C9856ED44}"/>
              </a:ext>
            </a:extLst>
          </p:cNvPr>
          <p:cNvSpPr txBox="1">
            <a:spLocks/>
          </p:cNvSpPr>
          <p:nvPr/>
        </p:nvSpPr>
        <p:spPr>
          <a:xfrm>
            <a:off x="8000842" y="2793731"/>
            <a:ext cx="5208924" cy="81706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15417" y="2718802"/>
            <a:ext cx="914400" cy="914400"/>
          </a:xfrm>
          <a:prstGeom prst="rect">
            <a:avLst/>
          </a:prstGeom>
        </p:spPr>
      </p:pic>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614673" y="120344"/>
            <a:ext cx="772338" cy="772338"/>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8387011" y="-137337"/>
            <a:ext cx="6090557" cy="88174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Q1</a:t>
            </a:r>
          </a:p>
        </p:txBody>
      </p:sp>
      <p:sp>
        <p:nvSpPr>
          <p:cNvPr id="15" name="TextBox 14">
            <a:extLst>
              <a:ext uri="{FF2B5EF4-FFF2-40B4-BE49-F238E27FC236}">
                <a16:creationId xmlns:a16="http://schemas.microsoft.com/office/drawing/2014/main" id="{8AB8908B-2E38-4E3B-836D-8F7F5F7D875B}"/>
              </a:ext>
            </a:extLst>
          </p:cNvPr>
          <p:cNvSpPr txBox="1"/>
          <p:nvPr/>
        </p:nvSpPr>
        <p:spPr>
          <a:xfrm>
            <a:off x="8387011" y="696206"/>
            <a:ext cx="3338113" cy="338554"/>
          </a:xfrm>
          <a:prstGeom prst="rect">
            <a:avLst/>
          </a:prstGeom>
          <a:noFill/>
        </p:spPr>
        <p:txBody>
          <a:bodyPr wrap="square" rtlCol="0">
            <a:spAutoFit/>
          </a:bodyPr>
          <a:lstStyle/>
          <a:p>
            <a:r>
              <a:rPr lang="en-GB" sz="1600" dirty="0">
                <a:solidFill>
                  <a:schemeClr val="accent6"/>
                </a:solidFill>
              </a:rPr>
              <a:t>No variance</a:t>
            </a:r>
          </a:p>
        </p:txBody>
      </p:sp>
      <p:graphicFrame>
        <p:nvGraphicFramePr>
          <p:cNvPr id="13" name="Chart 12">
            <a:extLst>
              <a:ext uri="{FF2B5EF4-FFF2-40B4-BE49-F238E27FC236}">
                <a16:creationId xmlns:a16="http://schemas.microsoft.com/office/drawing/2014/main" id="{FB37A69D-C80C-4023-AA52-DA46B2128DC8}"/>
              </a:ext>
            </a:extLst>
          </p:cNvPr>
          <p:cNvGraphicFramePr/>
          <p:nvPr>
            <p:extLst>
              <p:ext uri="{D42A27DB-BD31-4B8C-83A1-F6EECF244321}">
                <p14:modId xmlns:p14="http://schemas.microsoft.com/office/powerpoint/2010/main" val="750416009"/>
              </p:ext>
            </p:extLst>
          </p:nvPr>
        </p:nvGraphicFramePr>
        <p:xfrm>
          <a:off x="7570606" y="1131347"/>
          <a:ext cx="4529127" cy="2538943"/>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0" name="Table 7">
            <a:extLst>
              <a:ext uri="{FF2B5EF4-FFF2-40B4-BE49-F238E27FC236}">
                <a16:creationId xmlns:a16="http://schemas.microsoft.com/office/drawing/2014/main" id="{1A9ADE8B-549E-406E-8BCF-D99E0D58048F}"/>
              </a:ext>
            </a:extLst>
          </p:cNvPr>
          <p:cNvGraphicFramePr>
            <a:graphicFrameLocks noGrp="1"/>
          </p:cNvGraphicFramePr>
          <p:nvPr>
            <p:ph idx="1"/>
            <p:extLst>
              <p:ext uri="{D42A27DB-BD31-4B8C-83A1-F6EECF244321}">
                <p14:modId xmlns:p14="http://schemas.microsoft.com/office/powerpoint/2010/main" val="906455778"/>
              </p:ext>
            </p:extLst>
          </p:nvPr>
        </p:nvGraphicFramePr>
        <p:xfrm>
          <a:off x="215957" y="2003263"/>
          <a:ext cx="6901644" cy="4495800"/>
        </p:xfrm>
        <a:graphic>
          <a:graphicData uri="http://schemas.openxmlformats.org/drawingml/2006/table">
            <a:tbl>
              <a:tblPr firstRow="1" bandRow="1">
                <a:tableStyleId>{5940675A-B579-460E-94D1-54222C63F5DA}</a:tableStyleId>
              </a:tblPr>
              <a:tblGrid>
                <a:gridCol w="1383040">
                  <a:extLst>
                    <a:ext uri="{9D8B030D-6E8A-4147-A177-3AD203B41FA5}">
                      <a16:colId xmlns:a16="http://schemas.microsoft.com/office/drawing/2014/main" val="326531481"/>
                    </a:ext>
                  </a:extLst>
                </a:gridCol>
                <a:gridCol w="1929120">
                  <a:extLst>
                    <a:ext uri="{9D8B030D-6E8A-4147-A177-3AD203B41FA5}">
                      <a16:colId xmlns:a16="http://schemas.microsoft.com/office/drawing/2014/main" val="3995465828"/>
                    </a:ext>
                  </a:extLst>
                </a:gridCol>
                <a:gridCol w="3167608">
                  <a:extLst>
                    <a:ext uri="{9D8B030D-6E8A-4147-A177-3AD203B41FA5}">
                      <a16:colId xmlns:a16="http://schemas.microsoft.com/office/drawing/2014/main" val="3033096753"/>
                    </a:ext>
                  </a:extLst>
                </a:gridCol>
                <a:gridCol w="421876">
                  <a:extLst>
                    <a:ext uri="{9D8B030D-6E8A-4147-A177-3AD203B41FA5}">
                      <a16:colId xmlns:a16="http://schemas.microsoft.com/office/drawing/2014/main" val="4161796994"/>
                    </a:ext>
                  </a:extLst>
                </a:gridCol>
              </a:tblGrid>
              <a:tr h="458569">
                <a:tc>
                  <a:txBody>
                    <a:bodyPr/>
                    <a:lstStyle/>
                    <a:p>
                      <a:pPr algn="l"/>
                      <a:r>
                        <a:rPr lang="en-GB" sz="1400" b="1" dirty="0">
                          <a:solidFill>
                            <a:schemeClr val="bg1"/>
                          </a:solidFill>
                        </a:rPr>
                        <a:t>Project/strategy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dirty="0">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dirty="0">
                          <a:solidFill>
                            <a:schemeClr val="bg1"/>
                          </a:solidFill>
                        </a:rPr>
                        <a:t>Q1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dirty="0">
                          <a:solidFill>
                            <a:schemeClr val="bg1"/>
                          </a:solidFill>
                        </a:rPr>
                        <a:t>Q1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583634">
                <a:tc>
                  <a:txBody>
                    <a:bodyPr/>
                    <a:lstStyle/>
                    <a:p>
                      <a:pPr algn="l" fontAlgn="base"/>
                      <a:r>
                        <a:rPr lang="en-GB" sz="1200" dirty="0">
                          <a:solidFill>
                            <a:schemeClr val="bg1"/>
                          </a:solidFill>
                          <a:effectLst/>
                        </a:rPr>
                        <a:t>Community Engagement Strategy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200" dirty="0">
                          <a:solidFill>
                            <a:schemeClr val="bg1"/>
                          </a:solidFill>
                          <a:effectLst/>
                        </a:rPr>
                        <a:t>Developing a community engagement strategy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200" dirty="0">
                          <a:solidFill>
                            <a:schemeClr val="accent6"/>
                          </a:solidFill>
                          <a:effectLst/>
                        </a:rPr>
                        <a:t>This is being devised by the Community Development </a:t>
                      </a:r>
                      <a:r>
                        <a:rPr lang="en-GB" sz="1200" dirty="0" err="1">
                          <a:solidFill>
                            <a:schemeClr val="accent6"/>
                          </a:solidFill>
                          <a:effectLst/>
                        </a:rPr>
                        <a:t>SoF</a:t>
                      </a:r>
                      <a:r>
                        <a:rPr lang="en-GB" sz="1200" dirty="0">
                          <a:solidFill>
                            <a:schemeClr val="accent6"/>
                          </a:solidFill>
                          <a:effectLst/>
                        </a:rPr>
                        <a:t> Workstream lead. It is not a dependency of the </a:t>
                      </a:r>
                      <a:r>
                        <a:rPr lang="en-GB" sz="1200" dirty="0" err="1">
                          <a:solidFill>
                            <a:schemeClr val="accent6"/>
                          </a:solidFill>
                          <a:effectLst/>
                        </a:rPr>
                        <a:t>SoF</a:t>
                      </a:r>
                      <a:r>
                        <a:rPr lang="en-GB" sz="1200" dirty="0">
                          <a:solidFill>
                            <a:schemeClr val="accent6"/>
                          </a:solidFill>
                          <a:effectLst/>
                        </a:rPr>
                        <a:t> work but closely linked.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solidFill>
                          <a:schemeClr val="accent4"/>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92D050"/>
                    </a:solidFill>
                  </a:tcPr>
                </a:tc>
                <a:extLst>
                  <a:ext uri="{0D108BD9-81ED-4DB2-BD59-A6C34878D82A}">
                    <a16:rowId xmlns:a16="http://schemas.microsoft.com/office/drawing/2014/main" val="597708292"/>
                  </a:ext>
                </a:extLst>
              </a:tr>
              <a:tr h="810619">
                <a:tc>
                  <a:txBody>
                    <a:bodyPr/>
                    <a:lstStyle/>
                    <a:p>
                      <a:pPr algn="l" fontAlgn="base"/>
                      <a:r>
                        <a:rPr lang="en-GB" sz="1200" dirty="0">
                          <a:solidFill>
                            <a:schemeClr val="bg1"/>
                          </a:solidFill>
                          <a:effectLst/>
                        </a:rPr>
                        <a:t>Homelessness and Rough Sleeping Strategy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200" dirty="0">
                          <a:solidFill>
                            <a:schemeClr val="bg1"/>
                          </a:solidFill>
                          <a:effectLst/>
                        </a:rPr>
                        <a:t>Implementation of Homelessness Strategy/Action Plan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200" dirty="0">
                          <a:solidFill>
                            <a:schemeClr val="accent6"/>
                          </a:solidFill>
                          <a:effectLst/>
                        </a:rPr>
                        <a:t>17 units developed</a:t>
                      </a:r>
                      <a:br>
                        <a:rPr lang="en-GB" sz="1200" dirty="0">
                          <a:solidFill>
                            <a:schemeClr val="accent6"/>
                          </a:solidFill>
                          <a:effectLst/>
                        </a:rPr>
                      </a:br>
                      <a:r>
                        <a:rPr lang="en-GB" sz="1200" dirty="0">
                          <a:solidFill>
                            <a:schemeClr val="accent6"/>
                          </a:solidFill>
                          <a:effectLst/>
                        </a:rPr>
                        <a:t>AH Cabinet Liaison Panel set up 2 meetings held</a:t>
                      </a:r>
                      <a:br>
                        <a:rPr lang="en-GB" sz="1200" dirty="0">
                          <a:solidFill>
                            <a:schemeClr val="accent6"/>
                          </a:solidFill>
                          <a:effectLst/>
                        </a:rPr>
                      </a:br>
                      <a:r>
                        <a:rPr lang="en-GB" sz="1200" dirty="0">
                          <a:solidFill>
                            <a:schemeClr val="accent6"/>
                          </a:solidFill>
                          <a:effectLst/>
                        </a:rPr>
                        <a:t>Worked with over 100 homeless households</a:t>
                      </a:r>
                      <a:br>
                        <a:rPr lang="en-GB" sz="1200" dirty="0">
                          <a:solidFill>
                            <a:schemeClr val="accent6"/>
                          </a:solidFill>
                          <a:effectLst/>
                        </a:rPr>
                      </a:br>
                      <a:r>
                        <a:rPr lang="en-GB" sz="1200" dirty="0">
                          <a:solidFill>
                            <a:schemeClr val="accent6"/>
                          </a:solidFill>
                          <a:effectLst/>
                        </a:rPr>
                        <a:t>1 Rough Sleeper at end of Q</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solidFill>
                          <a:schemeClr val="accent4"/>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92D050"/>
                    </a:solidFill>
                  </a:tcPr>
                </a:tc>
                <a:extLst>
                  <a:ext uri="{0D108BD9-81ED-4DB2-BD59-A6C34878D82A}">
                    <a16:rowId xmlns:a16="http://schemas.microsoft.com/office/drawing/2014/main" val="925453578"/>
                  </a:ext>
                </a:extLst>
              </a:tr>
              <a:tr h="812919">
                <a:tc>
                  <a:txBody>
                    <a:bodyPr/>
                    <a:lstStyle/>
                    <a:p>
                      <a:pPr algn="l" fontAlgn="base"/>
                      <a:r>
                        <a:rPr lang="en-GB" sz="1400" dirty="0">
                          <a:solidFill>
                            <a:schemeClr val="bg1"/>
                          </a:solidFill>
                          <a:effectLst/>
                        </a:rPr>
                        <a:t>S106 contributions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50" dirty="0">
                          <a:solidFill>
                            <a:schemeClr val="bg1"/>
                          </a:solidFill>
                          <a:effectLst/>
                        </a:rPr>
                        <a:t>Implementation of plan to ensure S106 contributions for community posts related to new developments are allocated appropriately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400" dirty="0">
                          <a:solidFill>
                            <a:schemeClr val="accent6"/>
                          </a:solidFill>
                        </a:rPr>
                        <a:t>On track</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92D050"/>
                    </a:solidFill>
                  </a:tcPr>
                </a:tc>
                <a:extLst>
                  <a:ext uri="{0D108BD9-81ED-4DB2-BD59-A6C34878D82A}">
                    <a16:rowId xmlns:a16="http://schemas.microsoft.com/office/drawing/2014/main" val="197995152"/>
                  </a:ext>
                </a:extLst>
              </a:tr>
              <a:tr h="847659">
                <a:tc>
                  <a:txBody>
                    <a:bodyPr/>
                    <a:lstStyle/>
                    <a:p>
                      <a:pPr algn="l" fontAlgn="base"/>
                      <a:r>
                        <a:rPr lang="en-GB" sz="1400" dirty="0">
                          <a:solidFill>
                            <a:schemeClr val="bg1"/>
                          </a:solidFill>
                          <a:effectLst/>
                        </a:rPr>
                        <a:t>Review of play park provision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dirty="0">
                          <a:solidFill>
                            <a:schemeClr val="bg1"/>
                          </a:solidFill>
                          <a:effectLst/>
                        </a:rPr>
                        <a:t>Review the provision of play park Review ownership, maintenance and develop a forward refurbishment plan of play area provision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200" b="0" dirty="0">
                          <a:solidFill>
                            <a:schemeClr val="accent6"/>
                          </a:solidFill>
                        </a:rPr>
                        <a:t>Specialist play consultants have been appointed to complete review of all play areas, providing recommendations on future refurbishment programme.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92D050"/>
                    </a:solidFill>
                  </a:tcPr>
                </a:tc>
                <a:extLst>
                  <a:ext uri="{0D108BD9-81ED-4DB2-BD59-A6C34878D82A}">
                    <a16:rowId xmlns:a16="http://schemas.microsoft.com/office/drawing/2014/main" val="1160032161"/>
                  </a:ext>
                </a:extLst>
              </a:tr>
              <a:tr h="583634">
                <a:tc>
                  <a:txBody>
                    <a:bodyPr/>
                    <a:lstStyle/>
                    <a:p>
                      <a:pPr algn="l" fontAlgn="base"/>
                      <a:r>
                        <a:rPr lang="en-GB" sz="1400" dirty="0">
                          <a:solidFill>
                            <a:schemeClr val="bg1"/>
                          </a:solidFill>
                          <a:effectLst/>
                        </a:rPr>
                        <a:t>Communities service review</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200" dirty="0">
                          <a:solidFill>
                            <a:schemeClr val="bg1"/>
                          </a:solidFill>
                        </a:rPr>
                        <a:t>Consideration of a business case as per budget challenge proposal</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050" b="1" kern="1200" dirty="0">
                          <a:solidFill>
                            <a:schemeClr val="accent4"/>
                          </a:solidFill>
                          <a:latin typeface="+mn-lt"/>
                          <a:ea typeface="+mn-ea"/>
                          <a:cs typeface="+mn-cs"/>
                        </a:rPr>
                        <a:t>Placed on hold, whilst staff seconded to Shaping our Future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1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3343740113"/>
                  </a:ext>
                </a:extLst>
              </a:tr>
            </a:tbl>
          </a:graphicData>
        </a:graphic>
      </p:graphicFrame>
      <p:pic>
        <p:nvPicPr>
          <p:cNvPr id="11" name="Graphic 10" descr="Bullseye">
            <a:extLst>
              <a:ext uri="{FF2B5EF4-FFF2-40B4-BE49-F238E27FC236}">
                <a16:creationId xmlns:a16="http://schemas.microsoft.com/office/drawing/2014/main" id="{2BB7974E-98DE-4E76-AA2F-168098B7E88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2236" y="1187182"/>
            <a:ext cx="786209" cy="786209"/>
          </a:xfrm>
          <a:prstGeom prst="rect">
            <a:avLst/>
          </a:prstGeom>
        </p:spPr>
      </p:pic>
      <p:sp>
        <p:nvSpPr>
          <p:cNvPr id="12" name="Title 3">
            <a:extLst>
              <a:ext uri="{FF2B5EF4-FFF2-40B4-BE49-F238E27FC236}">
                <a16:creationId xmlns:a16="http://schemas.microsoft.com/office/drawing/2014/main" id="{E94E703A-70AA-40D8-91B7-0076C7842439}"/>
              </a:ext>
            </a:extLst>
          </p:cNvPr>
          <p:cNvSpPr txBox="1">
            <a:spLocks/>
          </p:cNvSpPr>
          <p:nvPr/>
        </p:nvSpPr>
        <p:spPr>
          <a:xfrm>
            <a:off x="836143" y="1353050"/>
            <a:ext cx="6090557" cy="59025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2021-22</a:t>
            </a:r>
          </a:p>
        </p:txBody>
      </p:sp>
      <p:graphicFrame>
        <p:nvGraphicFramePr>
          <p:cNvPr id="17" name="Table 14">
            <a:extLst>
              <a:ext uri="{FF2B5EF4-FFF2-40B4-BE49-F238E27FC236}">
                <a16:creationId xmlns:a16="http://schemas.microsoft.com/office/drawing/2014/main" id="{688EA4A6-95DA-4FDB-B411-24A4A0471EBB}"/>
              </a:ext>
            </a:extLst>
          </p:cNvPr>
          <p:cNvGraphicFramePr>
            <a:graphicFrameLocks noGrp="1"/>
          </p:cNvGraphicFramePr>
          <p:nvPr>
            <p:extLst>
              <p:ext uri="{D42A27DB-BD31-4B8C-83A1-F6EECF244321}">
                <p14:modId xmlns:p14="http://schemas.microsoft.com/office/powerpoint/2010/main" val="3772318360"/>
              </p:ext>
            </p:extLst>
          </p:nvPr>
        </p:nvGraphicFramePr>
        <p:xfrm>
          <a:off x="7215416" y="3558273"/>
          <a:ext cx="4804474" cy="3002280"/>
        </p:xfrm>
        <a:graphic>
          <a:graphicData uri="http://schemas.openxmlformats.org/drawingml/2006/table">
            <a:tbl>
              <a:tblPr firstRow="1" bandRow="1">
                <a:tableStyleId>{9D7B26C5-4107-4FEC-AEDC-1716B250A1EF}</a:tableStyleId>
              </a:tblPr>
              <a:tblGrid>
                <a:gridCol w="2767285">
                  <a:extLst>
                    <a:ext uri="{9D8B030D-6E8A-4147-A177-3AD203B41FA5}">
                      <a16:colId xmlns:a16="http://schemas.microsoft.com/office/drawing/2014/main" val="1632953638"/>
                    </a:ext>
                  </a:extLst>
                </a:gridCol>
                <a:gridCol w="1147005">
                  <a:extLst>
                    <a:ext uri="{9D8B030D-6E8A-4147-A177-3AD203B41FA5}">
                      <a16:colId xmlns:a16="http://schemas.microsoft.com/office/drawing/2014/main" val="3276194889"/>
                    </a:ext>
                  </a:extLst>
                </a:gridCol>
                <a:gridCol w="890184">
                  <a:extLst>
                    <a:ext uri="{9D8B030D-6E8A-4147-A177-3AD203B41FA5}">
                      <a16:colId xmlns:a16="http://schemas.microsoft.com/office/drawing/2014/main" val="3436727633"/>
                    </a:ext>
                  </a:extLst>
                </a:gridCol>
              </a:tblGrid>
              <a:tr h="303706">
                <a:tc>
                  <a:txBody>
                    <a:bodyPr/>
                    <a:lstStyle/>
                    <a:p>
                      <a:r>
                        <a:rPr lang="en-GB" dirty="0">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379633">
                <a:tc>
                  <a:txBody>
                    <a:bodyPr/>
                    <a:lstStyle/>
                    <a:p>
                      <a:pPr algn="l" fontAlgn="ctr"/>
                      <a:r>
                        <a:rPr lang="en-GB" sz="1400" u="none" strike="noStrike" dirty="0">
                          <a:solidFill>
                            <a:schemeClr val="bg1"/>
                          </a:solidFill>
                          <a:effectLst/>
                        </a:rPr>
                        <a:t>Affordable homes delivered</a:t>
                      </a:r>
                      <a:endParaRPr lang="en-GB" sz="14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above 130 (year end cumulative)</a:t>
                      </a:r>
                      <a:endParaRPr lang="en-GB" sz="11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400" b="1" dirty="0">
                          <a:solidFill>
                            <a:schemeClr val="accent4"/>
                          </a:solidFill>
                        </a:rPr>
                        <a:t>16</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306574853"/>
                  </a:ext>
                </a:extLst>
              </a:tr>
              <a:tr h="379633">
                <a:tc>
                  <a:txBody>
                    <a:bodyPr/>
                    <a:lstStyle/>
                    <a:p>
                      <a:pPr algn="l" fontAlgn="ctr"/>
                      <a:r>
                        <a:rPr lang="en-GB" sz="1400" u="none" strike="noStrike" dirty="0">
                          <a:solidFill>
                            <a:schemeClr val="bg1"/>
                          </a:solidFill>
                          <a:effectLst/>
                        </a:rPr>
                        <a:t>Number of homelessness acceptances</a:t>
                      </a:r>
                      <a:endParaRPr lang="en-GB" sz="14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below 65 (year end cumulative)</a:t>
                      </a:r>
                      <a:endParaRPr lang="en-GB" sz="11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400" b="1" dirty="0">
                          <a:solidFill>
                            <a:schemeClr val="accent6"/>
                          </a:solidFill>
                        </a:rPr>
                        <a:t>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39508258"/>
                  </a:ext>
                </a:extLst>
              </a:tr>
              <a:tr h="430250">
                <a:tc>
                  <a:txBody>
                    <a:bodyPr/>
                    <a:lstStyle/>
                    <a:p>
                      <a:pPr algn="l" fontAlgn="ctr"/>
                      <a:r>
                        <a:rPr lang="en-GB" sz="1400" u="none" strike="noStrike" dirty="0">
                          <a:solidFill>
                            <a:schemeClr val="bg1"/>
                          </a:solidFill>
                          <a:effectLst/>
                        </a:rPr>
                        <a:t>Number of homelessness interventions</a:t>
                      </a:r>
                      <a:endParaRPr lang="en-GB" sz="14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above 1050 (year end cumulative)</a:t>
                      </a:r>
                      <a:endParaRPr lang="en-GB" sz="11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400" b="1" dirty="0">
                          <a:solidFill>
                            <a:schemeClr val="accent6"/>
                          </a:solidFill>
                        </a:rPr>
                        <a:t>178</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66022579"/>
                  </a:ext>
                </a:extLst>
              </a:tr>
              <a:tr h="691399">
                <a:tc>
                  <a:txBody>
                    <a:bodyPr/>
                    <a:lstStyle/>
                    <a:p>
                      <a:pPr algn="l" fontAlgn="ctr"/>
                      <a:r>
                        <a:rPr lang="en-GB" sz="1400" u="none" strike="noStrike" dirty="0">
                          <a:solidFill>
                            <a:schemeClr val="bg1"/>
                          </a:solidFill>
                          <a:effectLst/>
                        </a:rPr>
                        <a:t>Number of households in B&amp;B</a:t>
                      </a:r>
                      <a:endParaRPr lang="en-GB" sz="14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below 65 (year end cumulative)</a:t>
                      </a:r>
                      <a:endParaRPr lang="en-GB" sz="11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800" b="0" dirty="0">
                          <a:solidFill>
                            <a:srgbClr val="FF0000"/>
                          </a:solidFill>
                        </a:rPr>
                        <a:t>116 households spent time in B&amp;B with 56 remaining at end of quarter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115514069"/>
                  </a:ext>
                </a:extLst>
              </a:tr>
              <a:tr h="354324">
                <a:tc>
                  <a:txBody>
                    <a:bodyPr/>
                    <a:lstStyle/>
                    <a:p>
                      <a:pPr algn="l" fontAlgn="ctr"/>
                      <a:r>
                        <a:rPr lang="en-GB" sz="1400" u="none" strike="noStrike" dirty="0">
                          <a:solidFill>
                            <a:schemeClr val="bg1"/>
                          </a:solidFill>
                          <a:effectLst/>
                        </a:rPr>
                        <a:t>Number of weeks in B&amp;B</a:t>
                      </a:r>
                      <a:endParaRPr lang="en-GB" sz="14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Tracking</a:t>
                      </a:r>
                      <a:endParaRPr lang="en-GB" sz="11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algn="l" defTabSz="914400" rtl="0" eaLnBrk="1" latinLnBrk="0" hangingPunct="1"/>
                      <a:r>
                        <a:rPr lang="en-GB" sz="1800" b="1" kern="1200" dirty="0">
                          <a:solidFill>
                            <a:schemeClr val="accent4"/>
                          </a:solidFill>
                          <a:latin typeface="+mn-lt"/>
                          <a:ea typeface="+mn-ea"/>
                          <a:cs typeface="+mn-cs"/>
                        </a:rPr>
                        <a:t>275</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654311373"/>
                  </a:ext>
                </a:extLst>
              </a:tr>
            </a:tbl>
          </a:graphicData>
        </a:graphic>
      </p:graphicFrame>
      <p:sp>
        <p:nvSpPr>
          <p:cNvPr id="18" name="Speech Bubble: Rectangle with Corners Rounded 17">
            <a:extLst>
              <a:ext uri="{FF2B5EF4-FFF2-40B4-BE49-F238E27FC236}">
                <a16:creationId xmlns:a16="http://schemas.microsoft.com/office/drawing/2014/main" id="{619BD9D3-B8AF-44C7-9523-6E1177FC5B14}"/>
              </a:ext>
            </a:extLst>
          </p:cNvPr>
          <p:cNvSpPr/>
          <p:nvPr/>
        </p:nvSpPr>
        <p:spPr>
          <a:xfrm>
            <a:off x="4732643" y="6137082"/>
            <a:ext cx="2384958" cy="658495"/>
          </a:xfrm>
          <a:prstGeom prst="wedgeRoundRectCallout">
            <a:avLst>
              <a:gd name="adj1" fmla="val 83672"/>
              <a:gd name="adj2" fmla="val -8220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Still housing rough sleepers in line with government guidance</a:t>
            </a:r>
          </a:p>
        </p:txBody>
      </p:sp>
    </p:spTree>
    <p:extLst>
      <p:ext uri="{BB962C8B-B14F-4D97-AF65-F5344CB8AC3E}">
        <p14:creationId xmlns:p14="http://schemas.microsoft.com/office/powerpoint/2010/main" val="2621693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hart 12">
            <a:extLst>
              <a:ext uri="{FF2B5EF4-FFF2-40B4-BE49-F238E27FC236}">
                <a16:creationId xmlns:a16="http://schemas.microsoft.com/office/drawing/2014/main" id="{B5BD38D9-9C28-4BC8-8737-2B0AE833786F}"/>
              </a:ext>
            </a:extLst>
          </p:cNvPr>
          <p:cNvGraphicFramePr/>
          <p:nvPr>
            <p:extLst>
              <p:ext uri="{D42A27DB-BD31-4B8C-83A1-F6EECF244321}">
                <p14:modId xmlns:p14="http://schemas.microsoft.com/office/powerpoint/2010/main" val="1488143506"/>
              </p:ext>
            </p:extLst>
          </p:nvPr>
        </p:nvGraphicFramePr>
        <p:xfrm>
          <a:off x="-675235" y="2095748"/>
          <a:ext cx="5223811" cy="4458906"/>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Neighbourhood Support</a:t>
            </a:r>
            <a:br>
              <a:rPr lang="en-GB" sz="3600" dirty="0">
                <a:solidFill>
                  <a:schemeClr val="bg1"/>
                </a:solidFill>
              </a:rPr>
            </a:br>
            <a:r>
              <a:rPr lang="en-GB" sz="2200" i="1" dirty="0">
                <a:solidFill>
                  <a:schemeClr val="bg1"/>
                </a:solidFill>
              </a:rPr>
              <a:t>Head of Service: Natalie Meagher</a:t>
            </a:r>
            <a:endParaRPr lang="en-GB" sz="3600" i="1" dirty="0">
              <a:solidFill>
                <a:schemeClr val="bg1"/>
              </a:solidFill>
            </a:endParaRPr>
          </a:p>
        </p:txBody>
      </p:sp>
      <p:sp>
        <p:nvSpPr>
          <p:cNvPr id="6" name="Text Placeholder 5">
            <a:extLst>
              <a:ext uri="{FF2B5EF4-FFF2-40B4-BE49-F238E27FC236}">
                <a16:creationId xmlns:a16="http://schemas.microsoft.com/office/drawing/2014/main" id="{253DE121-556D-4D85-8FA9-50005F1DF1E0}"/>
              </a:ext>
            </a:extLst>
          </p:cNvPr>
          <p:cNvSpPr>
            <a:spLocks noGrp="1"/>
          </p:cNvSpPr>
          <p:nvPr>
            <p:ph type="body" sz="half" idx="2"/>
          </p:nvPr>
        </p:nvSpPr>
        <p:spPr>
          <a:xfrm>
            <a:off x="317639" y="1202298"/>
            <a:ext cx="4076265" cy="761166"/>
          </a:xfrm>
        </p:spPr>
        <p:txBody>
          <a:bodyPr>
            <a:normAutofit/>
          </a:bodyPr>
          <a:lstStyle/>
          <a:p>
            <a:r>
              <a:rPr lang="en-GB" sz="1800" dirty="0">
                <a:solidFill>
                  <a:schemeClr val="bg1"/>
                </a:solidFill>
              </a:rPr>
              <a:t>Incorporating:</a:t>
            </a:r>
            <a:br>
              <a:rPr lang="en-GB" sz="1800" dirty="0">
                <a:solidFill>
                  <a:schemeClr val="bg1"/>
                </a:solidFill>
              </a:rPr>
            </a:br>
            <a:r>
              <a:rPr lang="en-GB" sz="1400" dirty="0">
                <a:solidFill>
                  <a:schemeClr val="bg1"/>
                </a:solidFill>
              </a:rPr>
              <a:t>Environmental Health, Neighbourhood Quality, Parking &amp; Traffic Management</a:t>
            </a:r>
          </a:p>
        </p:txBody>
      </p:sp>
      <p:graphicFrame>
        <p:nvGraphicFramePr>
          <p:cNvPr id="14" name="Table 14">
            <a:extLst>
              <a:ext uri="{FF2B5EF4-FFF2-40B4-BE49-F238E27FC236}">
                <a16:creationId xmlns:a16="http://schemas.microsoft.com/office/drawing/2014/main" id="{334408DE-5A57-4A9C-8447-611B88A4D4EF}"/>
              </a:ext>
            </a:extLst>
          </p:cNvPr>
          <p:cNvGraphicFramePr>
            <a:graphicFrameLocks noGrp="1"/>
          </p:cNvGraphicFramePr>
          <p:nvPr>
            <p:extLst>
              <p:ext uri="{D42A27DB-BD31-4B8C-83A1-F6EECF244321}">
                <p14:modId xmlns:p14="http://schemas.microsoft.com/office/powerpoint/2010/main" val="961195535"/>
              </p:ext>
            </p:extLst>
          </p:nvPr>
        </p:nvGraphicFramePr>
        <p:xfrm>
          <a:off x="4393904" y="921663"/>
          <a:ext cx="7635129" cy="5791463"/>
        </p:xfrm>
        <a:graphic>
          <a:graphicData uri="http://schemas.openxmlformats.org/drawingml/2006/table">
            <a:tbl>
              <a:tblPr firstRow="1" bandRow="1">
                <a:tableStyleId>{9D7B26C5-4107-4FEC-AEDC-1716B250A1EF}</a:tableStyleId>
              </a:tblPr>
              <a:tblGrid>
                <a:gridCol w="5089417">
                  <a:extLst>
                    <a:ext uri="{9D8B030D-6E8A-4147-A177-3AD203B41FA5}">
                      <a16:colId xmlns:a16="http://schemas.microsoft.com/office/drawing/2014/main" val="1632953638"/>
                    </a:ext>
                  </a:extLst>
                </a:gridCol>
                <a:gridCol w="1142198">
                  <a:extLst>
                    <a:ext uri="{9D8B030D-6E8A-4147-A177-3AD203B41FA5}">
                      <a16:colId xmlns:a16="http://schemas.microsoft.com/office/drawing/2014/main" val="3276194889"/>
                    </a:ext>
                  </a:extLst>
                </a:gridCol>
                <a:gridCol w="1403514">
                  <a:extLst>
                    <a:ext uri="{9D8B030D-6E8A-4147-A177-3AD203B41FA5}">
                      <a16:colId xmlns:a16="http://schemas.microsoft.com/office/drawing/2014/main" val="3436727633"/>
                    </a:ext>
                  </a:extLst>
                </a:gridCol>
              </a:tblGrid>
              <a:tr h="361018">
                <a:tc>
                  <a:txBody>
                    <a:bodyPr/>
                    <a:lstStyle/>
                    <a:p>
                      <a:r>
                        <a:rPr lang="en-GB" dirty="0">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a:solidFill>
                            <a:schemeClr val="bg1"/>
                          </a:solidFill>
                        </a:rPr>
                        <a:t>Target</a:t>
                      </a:r>
                      <a:endParaRPr lang="en-GB">
                        <a:solidFill>
                          <a:schemeClr val="bg1"/>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509454">
                <a:tc>
                  <a:txBody>
                    <a:bodyPr/>
                    <a:lstStyle/>
                    <a:p>
                      <a:pPr algn="l" fontAlgn="ctr"/>
                      <a:r>
                        <a:rPr lang="en-GB" sz="1400" u="none" strike="noStrike" dirty="0">
                          <a:solidFill>
                            <a:schemeClr val="bg1"/>
                          </a:solidFill>
                          <a:effectLst/>
                        </a:rPr>
                        <a:t>Parking and traffic - income from pay and display machines (£)</a:t>
                      </a:r>
                      <a:endParaRPr lang="en-GB" sz="14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u="none" strike="noStrike" dirty="0">
                          <a:solidFill>
                            <a:schemeClr val="bg1"/>
                          </a:solidFill>
                          <a:effectLst/>
                        </a:rPr>
                        <a:t>above £265,710</a:t>
                      </a:r>
                      <a:endParaRPr lang="en-GB" sz="14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000" b="1" dirty="0">
                          <a:solidFill>
                            <a:schemeClr val="accent6"/>
                          </a:solidFill>
                        </a:rPr>
                        <a:t>£408,223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306574853"/>
                  </a:ext>
                </a:extLst>
              </a:tr>
              <a:tr h="436244">
                <a:tc>
                  <a:txBody>
                    <a:bodyPr/>
                    <a:lstStyle/>
                    <a:p>
                      <a:pPr algn="l" fontAlgn="ctr"/>
                      <a:r>
                        <a:rPr lang="en-GB" sz="1400" u="none" strike="noStrike" dirty="0">
                          <a:solidFill>
                            <a:schemeClr val="bg1"/>
                          </a:solidFill>
                          <a:effectLst/>
                        </a:rPr>
                        <a:t>Parking and traffic - income from Penalty Charge Notices (£)</a:t>
                      </a:r>
                      <a:endParaRPr lang="en-GB" sz="14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u="none" strike="noStrike">
                          <a:solidFill>
                            <a:schemeClr val="bg1"/>
                          </a:solidFill>
                          <a:effectLst/>
                        </a:rPr>
                        <a:t>above £57,359</a:t>
                      </a:r>
                      <a:endParaRPr lang="en-GB" sz="14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000" b="1" dirty="0">
                          <a:solidFill>
                            <a:srgbClr val="FF0000"/>
                          </a:solidFill>
                        </a:rPr>
                        <a:t>£48,068</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39508258"/>
                  </a:ext>
                </a:extLst>
              </a:tr>
              <a:tr h="451273">
                <a:tc>
                  <a:txBody>
                    <a:bodyPr/>
                    <a:lstStyle/>
                    <a:p>
                      <a:pPr algn="l" fontAlgn="ctr"/>
                      <a:r>
                        <a:rPr lang="en-GB" sz="1400" u="none" strike="noStrike" dirty="0">
                          <a:solidFill>
                            <a:schemeClr val="bg1"/>
                          </a:solidFill>
                          <a:effectLst/>
                        </a:rPr>
                        <a:t>Parking and traffic - PCN collection rate (%)</a:t>
                      </a:r>
                      <a:endParaRPr lang="en-GB" sz="14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u="none" strike="noStrike" dirty="0">
                          <a:solidFill>
                            <a:schemeClr val="bg1"/>
                          </a:solidFill>
                          <a:effectLst/>
                        </a:rPr>
                        <a:t>Tracking</a:t>
                      </a:r>
                      <a:endParaRPr lang="en-GB" sz="14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000" b="1" dirty="0">
                          <a:solidFill>
                            <a:schemeClr val="bg1"/>
                          </a:solidFill>
                        </a:rPr>
                        <a:t>57.85%</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66022579"/>
                  </a:ext>
                </a:extLst>
              </a:tr>
              <a:tr h="451273">
                <a:tc>
                  <a:txBody>
                    <a:bodyPr/>
                    <a:lstStyle/>
                    <a:p>
                      <a:pPr algn="l" fontAlgn="ctr"/>
                      <a:r>
                        <a:rPr lang="en-GB" sz="1400" b="0" i="0" u="none" strike="noStrike" dirty="0">
                          <a:solidFill>
                            <a:schemeClr val="bg1"/>
                          </a:solidFill>
                          <a:effectLst/>
                          <a:latin typeface="Calibri" panose="020F0502020204030204" pitchFamily="34" charset="0"/>
                        </a:rPr>
                        <a:t>Public health funerals – number of burials / cremations</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000" b="1" dirty="0">
                          <a:solidFill>
                            <a:schemeClr val="bg1"/>
                          </a:solidFill>
                        </a:rPr>
                        <a:t>3/1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115514069"/>
                  </a:ext>
                </a:extLst>
              </a:tr>
              <a:tr h="451273">
                <a:tc>
                  <a:txBody>
                    <a:bodyPr/>
                    <a:lstStyle/>
                    <a:p>
                      <a:pPr algn="l" fontAlgn="ctr"/>
                      <a:r>
                        <a:rPr lang="en-GB" sz="1400" b="0" i="0" u="none" strike="noStrike" dirty="0">
                          <a:solidFill>
                            <a:schemeClr val="bg1"/>
                          </a:solidFill>
                          <a:effectLst/>
                          <a:latin typeface="Calibri" panose="020F0502020204030204" pitchFamily="34" charset="0"/>
                        </a:rPr>
                        <a:t>Public health funerals – total costs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dirty="0">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000" b="1" dirty="0">
                          <a:solidFill>
                            <a:schemeClr val="bg1"/>
                          </a:solidFill>
                        </a:rPr>
                        <a:t>£6,746.01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771054303"/>
                  </a:ext>
                </a:extLst>
              </a:tr>
              <a:tr h="451273">
                <a:tc>
                  <a:txBody>
                    <a:bodyPr/>
                    <a:lstStyle/>
                    <a:p>
                      <a:pPr algn="l" fontAlgn="ctr"/>
                      <a:r>
                        <a:rPr lang="en-GB" sz="1400" b="0" i="0" u="none" strike="noStrike" dirty="0">
                          <a:solidFill>
                            <a:schemeClr val="bg1"/>
                          </a:solidFill>
                          <a:effectLst/>
                          <a:latin typeface="Calibri" panose="020F0502020204030204" pitchFamily="34" charset="0"/>
                        </a:rPr>
                        <a:t>Public health funerals – recovery of costs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dirty="0">
                          <a:solidFill>
                            <a:schemeClr val="bg1"/>
                          </a:solidFill>
                          <a:effectLst/>
                          <a:latin typeface="Calibri" panose="020F0502020204030204" pitchFamily="34" charset="0"/>
                        </a:rPr>
                        <a:t>Tracking</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algn="l" defTabSz="914400" rtl="0" eaLnBrk="1" latinLnBrk="0" hangingPunct="1"/>
                      <a:r>
                        <a:rPr lang="en-GB" sz="2000" b="1" kern="1200" dirty="0">
                          <a:solidFill>
                            <a:schemeClr val="bg1"/>
                          </a:solidFill>
                          <a:latin typeface="+mn-lt"/>
                          <a:ea typeface="+mn-ea"/>
                          <a:cs typeface="+mn-cs"/>
                        </a:rPr>
                        <a:t>24.78%</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274065406"/>
                  </a:ext>
                </a:extLst>
              </a:tr>
              <a:tr h="412197">
                <a:tc>
                  <a:txBody>
                    <a:bodyPr/>
                    <a:lstStyle/>
                    <a:p>
                      <a:pPr algn="l" fontAlgn="ctr"/>
                      <a:r>
                        <a:rPr lang="en-GB" sz="1400" b="0" i="0" u="none" strike="noStrike">
                          <a:solidFill>
                            <a:schemeClr val="bg1"/>
                          </a:solidFill>
                          <a:effectLst/>
                          <a:latin typeface="Calibri" panose="020F0502020204030204" pitchFamily="34" charset="0"/>
                        </a:rPr>
                        <a:t>Pest control – total income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dirty="0">
                          <a:solidFill>
                            <a:schemeClr val="bg1"/>
                          </a:solidFill>
                          <a:effectLst/>
                          <a:latin typeface="Calibri" panose="020F0502020204030204" pitchFamily="34" charset="0"/>
                        </a:rPr>
                        <a:t>TBC</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chemeClr val="bg1"/>
                          </a:solidFill>
                        </a:rPr>
                        <a:t>£4643</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425794234"/>
                  </a:ext>
                </a:extLst>
              </a:tr>
              <a:tr h="475717">
                <a:tc>
                  <a:txBody>
                    <a:bodyPr/>
                    <a:lstStyle/>
                    <a:p>
                      <a:pPr algn="l" fontAlgn="ctr"/>
                      <a:r>
                        <a:rPr lang="en-GB" sz="1400" b="0" i="0" u="none" strike="noStrike" dirty="0">
                          <a:solidFill>
                            <a:schemeClr val="bg1"/>
                          </a:solidFill>
                          <a:effectLst/>
                          <a:latin typeface="Calibri" panose="020F0502020204030204" pitchFamily="34" charset="0"/>
                        </a:rPr>
                        <a:t>Private sector housing – total number of DFG cases approved and completed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dirty="0">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200" b="1" dirty="0">
                          <a:solidFill>
                            <a:srgbClr val="FF0000"/>
                          </a:solidFill>
                        </a:rPr>
                        <a:t>In development</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899239772"/>
                  </a:ext>
                </a:extLst>
              </a:tr>
              <a:tr h="451273">
                <a:tc>
                  <a:txBody>
                    <a:bodyPr/>
                    <a:lstStyle/>
                    <a:p>
                      <a:pPr algn="l" fontAlgn="ctr"/>
                      <a:r>
                        <a:rPr lang="en-GB" sz="1100" b="0" i="0" u="none" strike="noStrike" dirty="0">
                          <a:solidFill>
                            <a:schemeClr val="bg1"/>
                          </a:solidFill>
                          <a:effectLst/>
                          <a:latin typeface="Calibri" panose="020F0502020204030204" pitchFamily="34" charset="0"/>
                        </a:rPr>
                        <a:t>Private sector housing – DFG cases (minor adaptations) completed within time limit of 90 days from valid referral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dirty="0">
                          <a:solidFill>
                            <a:schemeClr val="bg1"/>
                          </a:solidFill>
                          <a:effectLst/>
                          <a:latin typeface="Calibri" panose="020F0502020204030204" pitchFamily="34" charset="0"/>
                        </a:rPr>
                        <a:t>Tracking</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200" b="1" dirty="0">
                          <a:solidFill>
                            <a:srgbClr val="FF0000"/>
                          </a:solidFill>
                        </a:rPr>
                        <a:t>In development</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493914265"/>
                  </a:ext>
                </a:extLst>
              </a:tr>
              <a:tr h="451273">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100" b="0" i="0" u="none" strike="noStrike" dirty="0">
                          <a:solidFill>
                            <a:schemeClr val="bg1"/>
                          </a:solidFill>
                          <a:effectLst/>
                          <a:latin typeface="Calibri" panose="020F0502020204030204" pitchFamily="34" charset="0"/>
                        </a:rPr>
                        <a:t>Private sector housing – DFG cases (complex adaptations) completed within time limit of 120 days from valid referral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dirty="0">
                          <a:solidFill>
                            <a:schemeClr val="bg1"/>
                          </a:solidFill>
                          <a:effectLst/>
                          <a:latin typeface="Calibri" panose="020F0502020204030204" pitchFamily="34" charset="0"/>
                        </a:rPr>
                        <a:t>Tracking</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200" b="1" dirty="0">
                          <a:solidFill>
                            <a:srgbClr val="FF0000"/>
                          </a:solidFill>
                        </a:rPr>
                        <a:t>In development</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350751817"/>
                  </a:ext>
                </a:extLst>
              </a:tr>
              <a:tr h="391103">
                <a:tc>
                  <a:txBody>
                    <a:bodyPr/>
                    <a:lstStyle/>
                    <a:p>
                      <a:pPr algn="l" fontAlgn="ctr"/>
                      <a:r>
                        <a:rPr lang="en-GB" sz="1400" b="0" i="0" u="none" strike="noStrike" dirty="0">
                          <a:solidFill>
                            <a:schemeClr val="bg1"/>
                          </a:solidFill>
                          <a:effectLst/>
                          <a:latin typeface="Calibri" panose="020F0502020204030204" pitchFamily="34" charset="0"/>
                        </a:rPr>
                        <a:t>Private sector housing – total DFG spend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dirty="0">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chemeClr val="bg1"/>
                          </a:solidFill>
                        </a:rPr>
                        <a:t>£304,182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400375521"/>
                  </a:ext>
                </a:extLst>
              </a:tr>
              <a:tr h="475717">
                <a:tc>
                  <a:txBody>
                    <a:bodyPr/>
                    <a:lstStyle/>
                    <a:p>
                      <a:pPr algn="l" fontAlgn="ctr"/>
                      <a:r>
                        <a:rPr lang="en-GB" sz="1400" b="0" i="0" u="none" strike="noStrike" dirty="0">
                          <a:solidFill>
                            <a:schemeClr val="bg1"/>
                          </a:solidFill>
                          <a:effectLst/>
                          <a:latin typeface="Calibri" panose="020F0502020204030204" pitchFamily="34" charset="0"/>
                        </a:rPr>
                        <a:t>Neighbourhood quality – number of fly tipping enforcement actions taken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dirty="0">
                          <a:solidFill>
                            <a:schemeClr val="bg1"/>
                          </a:solidFill>
                          <a:effectLst/>
                          <a:latin typeface="Calibri" panose="020F0502020204030204" pitchFamily="34" charset="0"/>
                        </a:rPr>
                        <a:t>Tracking</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chemeClr val="bg1"/>
                          </a:solidFill>
                        </a:rPr>
                        <a:t>19</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103267802"/>
                  </a:ext>
                </a:extLst>
              </a:tr>
            </a:tbl>
          </a:graphicData>
        </a:graphic>
      </p:graphicFrame>
      <p:sp>
        <p:nvSpPr>
          <p:cNvPr id="16" name="Title 3">
            <a:extLst>
              <a:ext uri="{FF2B5EF4-FFF2-40B4-BE49-F238E27FC236}">
                <a16:creationId xmlns:a16="http://schemas.microsoft.com/office/drawing/2014/main" id="{717368DC-B5D9-49D4-BFFB-042C9856ED44}"/>
              </a:ext>
            </a:extLst>
          </p:cNvPr>
          <p:cNvSpPr txBox="1">
            <a:spLocks/>
          </p:cNvSpPr>
          <p:nvPr/>
        </p:nvSpPr>
        <p:spPr>
          <a:xfrm>
            <a:off x="6658468" y="2632"/>
            <a:ext cx="4459713" cy="76116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744068" y="33173"/>
            <a:ext cx="914400" cy="914400"/>
          </a:xfrm>
          <a:prstGeom prst="rect">
            <a:avLst/>
          </a:prstGeom>
        </p:spPr>
      </p:pic>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17639" y="2085507"/>
            <a:ext cx="772338" cy="772338"/>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086337" y="2012925"/>
            <a:ext cx="3599963" cy="77233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400" dirty="0">
                <a:solidFill>
                  <a:schemeClr val="bg1"/>
                </a:solidFill>
              </a:rPr>
              <a:t>Budget variance in Q1</a:t>
            </a:r>
          </a:p>
        </p:txBody>
      </p:sp>
      <p:sp>
        <p:nvSpPr>
          <p:cNvPr id="12" name="TextBox 11">
            <a:extLst>
              <a:ext uri="{FF2B5EF4-FFF2-40B4-BE49-F238E27FC236}">
                <a16:creationId xmlns:a16="http://schemas.microsoft.com/office/drawing/2014/main" id="{BFB09FBB-399F-4B5B-8E30-BE5A591991FE}"/>
              </a:ext>
            </a:extLst>
          </p:cNvPr>
          <p:cNvSpPr txBox="1"/>
          <p:nvPr/>
        </p:nvSpPr>
        <p:spPr>
          <a:xfrm>
            <a:off x="1086337" y="2751126"/>
            <a:ext cx="4076265" cy="338554"/>
          </a:xfrm>
          <a:prstGeom prst="rect">
            <a:avLst/>
          </a:prstGeom>
          <a:noFill/>
        </p:spPr>
        <p:txBody>
          <a:bodyPr wrap="square" rtlCol="0">
            <a:spAutoFit/>
          </a:bodyPr>
          <a:lstStyle/>
          <a:p>
            <a:r>
              <a:rPr lang="en-GB" sz="1600" dirty="0">
                <a:solidFill>
                  <a:srgbClr val="FF0000"/>
                </a:solidFill>
              </a:rPr>
              <a:t>Variance of £359,000</a:t>
            </a:r>
          </a:p>
        </p:txBody>
      </p:sp>
      <p:sp>
        <p:nvSpPr>
          <p:cNvPr id="11" name="Speech Bubble: Rectangle with Corners Rounded 10">
            <a:extLst>
              <a:ext uri="{FF2B5EF4-FFF2-40B4-BE49-F238E27FC236}">
                <a16:creationId xmlns:a16="http://schemas.microsoft.com/office/drawing/2014/main" id="{0394CCB3-EE23-4DE8-A278-A396922B0911}"/>
              </a:ext>
            </a:extLst>
          </p:cNvPr>
          <p:cNvSpPr/>
          <p:nvPr/>
        </p:nvSpPr>
        <p:spPr>
          <a:xfrm>
            <a:off x="10804940" y="25910"/>
            <a:ext cx="1387060" cy="894572"/>
          </a:xfrm>
          <a:prstGeom prst="wedgeRoundRectCallout">
            <a:avLst>
              <a:gd name="adj1" fmla="val 6931"/>
              <a:gd name="adj2" fmla="val 9238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t>Parking revenue has returned to a healthy level as the country moves out of lockdown</a:t>
            </a:r>
          </a:p>
        </p:txBody>
      </p:sp>
      <p:sp>
        <p:nvSpPr>
          <p:cNvPr id="17" name="Speech Bubble: Rectangle with Corners Rounded 16">
            <a:extLst>
              <a:ext uri="{FF2B5EF4-FFF2-40B4-BE49-F238E27FC236}">
                <a16:creationId xmlns:a16="http://schemas.microsoft.com/office/drawing/2014/main" id="{876419A9-29B1-41B4-B9DF-CD1513D446BD}"/>
              </a:ext>
            </a:extLst>
          </p:cNvPr>
          <p:cNvSpPr/>
          <p:nvPr/>
        </p:nvSpPr>
        <p:spPr>
          <a:xfrm>
            <a:off x="2142601" y="3440641"/>
            <a:ext cx="1698154" cy="1085780"/>
          </a:xfrm>
          <a:prstGeom prst="wedgeRoundRectCallout">
            <a:avLst>
              <a:gd name="adj1" fmla="val 76964"/>
              <a:gd name="adj2" fmla="val 10558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t>System development work is in train to allow reporting on these KPIs.  The age of the system is a limiting factor.  Aim is to be ready by Q3.</a:t>
            </a:r>
          </a:p>
        </p:txBody>
      </p:sp>
    </p:spTree>
    <p:extLst>
      <p:ext uri="{BB962C8B-B14F-4D97-AF65-F5344CB8AC3E}">
        <p14:creationId xmlns:p14="http://schemas.microsoft.com/office/powerpoint/2010/main" val="652799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Graphic 17" descr="Bullseye">
            <a:extLst>
              <a:ext uri="{FF2B5EF4-FFF2-40B4-BE49-F238E27FC236}">
                <a16:creationId xmlns:a16="http://schemas.microsoft.com/office/drawing/2014/main" id="{A77CC463-6E22-4EFB-A3A4-20816740E40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96000" y="625955"/>
            <a:ext cx="786209" cy="786209"/>
          </a:xfrm>
          <a:prstGeom prst="rect">
            <a:avLst/>
          </a:prstGeom>
        </p:spPr>
      </p:pic>
      <p:sp>
        <p:nvSpPr>
          <p:cNvPr id="9" name="Title 3">
            <a:extLst>
              <a:ext uri="{FF2B5EF4-FFF2-40B4-BE49-F238E27FC236}">
                <a16:creationId xmlns:a16="http://schemas.microsoft.com/office/drawing/2014/main" id="{46988D40-BDF0-41F7-B88E-1A401550200C}"/>
              </a:ext>
            </a:extLst>
          </p:cNvPr>
          <p:cNvSpPr txBox="1">
            <a:spLocks/>
          </p:cNvSpPr>
          <p:nvPr/>
        </p:nvSpPr>
        <p:spPr>
          <a:xfrm>
            <a:off x="6753872" y="723931"/>
            <a:ext cx="6090557" cy="59025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2021-22</a:t>
            </a:r>
          </a:p>
        </p:txBody>
      </p:sp>
      <p:sp>
        <p:nvSpPr>
          <p:cNvPr id="5" name="Title 3">
            <a:extLst>
              <a:ext uri="{FF2B5EF4-FFF2-40B4-BE49-F238E27FC236}">
                <a16:creationId xmlns:a16="http://schemas.microsoft.com/office/drawing/2014/main" id="{C3B51C52-440D-4DF9-AEF2-1331B5246451}"/>
              </a:ext>
            </a:extLst>
          </p:cNvPr>
          <p:cNvSpPr>
            <a:spLocks noGrp="1"/>
          </p:cNvSpPr>
          <p:nvPr>
            <p:ph type="title"/>
          </p:nvPr>
        </p:nvSpPr>
        <p:spPr>
          <a:xfrm>
            <a:off x="251597" y="450725"/>
            <a:ext cx="5625961" cy="415372"/>
          </a:xfrm>
        </p:spPr>
        <p:txBody>
          <a:bodyPr>
            <a:normAutofit fontScale="90000"/>
          </a:bodyPr>
          <a:lstStyle/>
          <a:p>
            <a:r>
              <a:rPr lang="en-GB" sz="4400" dirty="0">
                <a:solidFill>
                  <a:schemeClr val="bg1"/>
                </a:solidFill>
              </a:rPr>
              <a:t>Neighbourhood Support</a:t>
            </a:r>
            <a:endParaRPr lang="en-GB" sz="3600" i="1" dirty="0">
              <a:solidFill>
                <a:schemeClr val="bg1"/>
              </a:solidFill>
            </a:endParaRPr>
          </a:p>
        </p:txBody>
      </p:sp>
      <p:graphicFrame>
        <p:nvGraphicFramePr>
          <p:cNvPr id="8" name="Table 7">
            <a:extLst>
              <a:ext uri="{FF2B5EF4-FFF2-40B4-BE49-F238E27FC236}">
                <a16:creationId xmlns:a16="http://schemas.microsoft.com/office/drawing/2014/main" id="{C64F0828-4A75-4358-AD26-79B902DA7C21}"/>
              </a:ext>
            </a:extLst>
          </p:cNvPr>
          <p:cNvGraphicFramePr>
            <a:graphicFrameLocks/>
          </p:cNvGraphicFramePr>
          <p:nvPr>
            <p:extLst>
              <p:ext uri="{D42A27DB-BD31-4B8C-83A1-F6EECF244321}">
                <p14:modId xmlns:p14="http://schemas.microsoft.com/office/powerpoint/2010/main" val="1205321520"/>
              </p:ext>
            </p:extLst>
          </p:nvPr>
        </p:nvGraphicFramePr>
        <p:xfrm>
          <a:off x="945047" y="1443133"/>
          <a:ext cx="10301906" cy="4579354"/>
        </p:xfrm>
        <a:graphic>
          <a:graphicData uri="http://schemas.openxmlformats.org/drawingml/2006/table">
            <a:tbl>
              <a:tblPr firstRow="1" bandRow="1">
                <a:tableStyleId>{5940675A-B579-460E-94D1-54222C63F5DA}</a:tableStyleId>
              </a:tblPr>
              <a:tblGrid>
                <a:gridCol w="1930332">
                  <a:extLst>
                    <a:ext uri="{9D8B030D-6E8A-4147-A177-3AD203B41FA5}">
                      <a16:colId xmlns:a16="http://schemas.microsoft.com/office/drawing/2014/main" val="326531481"/>
                    </a:ext>
                  </a:extLst>
                </a:gridCol>
                <a:gridCol w="2438400">
                  <a:extLst>
                    <a:ext uri="{9D8B030D-6E8A-4147-A177-3AD203B41FA5}">
                      <a16:colId xmlns:a16="http://schemas.microsoft.com/office/drawing/2014/main" val="3995465828"/>
                    </a:ext>
                  </a:extLst>
                </a:gridCol>
                <a:gridCol w="5453311">
                  <a:extLst>
                    <a:ext uri="{9D8B030D-6E8A-4147-A177-3AD203B41FA5}">
                      <a16:colId xmlns:a16="http://schemas.microsoft.com/office/drawing/2014/main" val="3033096753"/>
                    </a:ext>
                  </a:extLst>
                </a:gridCol>
                <a:gridCol w="479863">
                  <a:extLst>
                    <a:ext uri="{9D8B030D-6E8A-4147-A177-3AD203B41FA5}">
                      <a16:colId xmlns:a16="http://schemas.microsoft.com/office/drawing/2014/main" val="4161796994"/>
                    </a:ext>
                  </a:extLst>
                </a:gridCol>
              </a:tblGrid>
              <a:tr h="488623">
                <a:tc>
                  <a:txBody>
                    <a:bodyPr/>
                    <a:lstStyle/>
                    <a:p>
                      <a:pPr algn="l"/>
                      <a:r>
                        <a:rPr lang="en-GB" sz="1400" b="1" dirty="0">
                          <a:solidFill>
                            <a:schemeClr val="bg1"/>
                          </a:solidFill>
                        </a:rPr>
                        <a:t>Project/strategy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dirty="0">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dirty="0">
                          <a:solidFill>
                            <a:schemeClr val="bg1"/>
                          </a:solidFill>
                        </a:rPr>
                        <a:t>Q1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dirty="0">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796363">
                <a:tc>
                  <a:txBody>
                    <a:bodyPr/>
                    <a:lstStyle/>
                    <a:p>
                      <a:pPr algn="l" fontAlgn="base"/>
                      <a:r>
                        <a:rPr lang="en-GB" sz="1600" dirty="0">
                          <a:solidFill>
                            <a:schemeClr val="bg1"/>
                          </a:solidFill>
                          <a:effectLst/>
                        </a:rPr>
                        <a:t>Outbreak Control Plan</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600" dirty="0">
                          <a:solidFill>
                            <a:schemeClr val="bg1"/>
                          </a:solidFill>
                          <a:effectLst/>
                        </a:rPr>
                        <a:t>Development of plan for potential future </a:t>
                      </a:r>
                      <a:r>
                        <a:rPr lang="en-GB" sz="1600" dirty="0" err="1">
                          <a:solidFill>
                            <a:schemeClr val="bg1"/>
                          </a:solidFill>
                          <a:effectLst/>
                        </a:rPr>
                        <a:t>Covid</a:t>
                      </a:r>
                      <a:r>
                        <a:rPr lang="en-GB" sz="1600" dirty="0">
                          <a:solidFill>
                            <a:schemeClr val="bg1"/>
                          </a:solidFill>
                          <a:effectLst/>
                        </a:rPr>
                        <a:t> outbreaks</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dirty="0">
                          <a:solidFill>
                            <a:schemeClr val="accent6"/>
                          </a:solidFill>
                          <a:effectLst/>
                        </a:rPr>
                        <a:t>Restrictions are due to be lifted imminently, so this item will remain a live document, and will be reviewed should further restrictions be required if a third wave becomes a reality.</a:t>
                      </a:r>
                    </a:p>
                    <a:p>
                      <a:pPr algn="l" fontAlgn="base"/>
                      <a:endParaRPr lang="en-GB" sz="1400" dirty="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597708292"/>
                  </a:ext>
                </a:extLst>
              </a:tr>
              <a:tr h="1134171">
                <a:tc>
                  <a:txBody>
                    <a:bodyPr/>
                    <a:lstStyle/>
                    <a:p>
                      <a:pPr algn="l" fontAlgn="base"/>
                      <a:r>
                        <a:rPr lang="en-GB" sz="1400" dirty="0">
                          <a:solidFill>
                            <a:schemeClr val="bg1"/>
                          </a:solidFill>
                          <a:effectLst/>
                        </a:rPr>
                        <a:t>Licensing service review</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dirty="0">
                          <a:solidFill>
                            <a:schemeClr val="bg1"/>
                          </a:solidFill>
                          <a:effectLst/>
                        </a:rPr>
                        <a:t>Resourcing review of service across both EHDC and HBC</a:t>
                      </a:r>
                    </a:p>
                    <a:p>
                      <a:pPr algn="l" fontAlgn="base"/>
                      <a:endParaRPr lang="en-GB" sz="1400" dirty="0">
                        <a:solidFill>
                          <a:schemeClr val="bg1"/>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dirty="0">
                          <a:solidFill>
                            <a:schemeClr val="accent6"/>
                          </a:solidFill>
                          <a:effectLst/>
                        </a:rPr>
                        <a:t>Engaged with Business Solutions Unit and arranged for a capacity analysis to be undertaken for HBC &amp; EHDC. Previously carried out for EHDC only (2017) as HBC were being transferred to Capita, but ultimately the service has remained in house. Capacity analysis will be completed in Q2. This will then feed into how the service review will be taken forward. Business Process Mapping has also been undertaken (to support DSIP) but this has resulted in a number of process changes to increase efficiency.</a:t>
                      </a:r>
                    </a:p>
                    <a:p>
                      <a:pPr algn="l" fontAlgn="base"/>
                      <a:endParaRPr lang="en-GB" sz="1400" dirty="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endParaRPr lang="en-GB" sz="1200" dirty="0">
                        <a:solidFill>
                          <a:schemeClr val="bg1"/>
                        </a:solidFill>
                      </a:endParaRP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2949567474"/>
                  </a:ext>
                </a:extLst>
              </a:tr>
              <a:tr h="1134171">
                <a:tc>
                  <a:txBody>
                    <a:bodyPr/>
                    <a:lstStyle/>
                    <a:p>
                      <a:pPr algn="l" fontAlgn="base"/>
                      <a:r>
                        <a:rPr lang="en-GB" sz="1400" dirty="0">
                          <a:solidFill>
                            <a:schemeClr val="bg1"/>
                          </a:solidFill>
                          <a:effectLst/>
                        </a:rPr>
                        <a:t>Designated Public Place Orders</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dirty="0">
                          <a:solidFill>
                            <a:schemeClr val="bg1"/>
                          </a:solidFill>
                          <a:effectLst/>
                        </a:rPr>
                        <a:t>Review in light of new legislation</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dirty="0">
                          <a:solidFill>
                            <a:schemeClr val="accent6"/>
                          </a:solidFill>
                          <a:effectLst/>
                        </a:rPr>
                        <a:t>84 play areas have been put forward for consideration in the Order, which has resulted in additional work. Dog PSPO is now ready to be sealed.</a:t>
                      </a:r>
                    </a:p>
                    <a:p>
                      <a:pPr algn="l" fontAlgn="base"/>
                      <a:endParaRPr lang="en-GB" sz="1400" dirty="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endParaRPr lang="en-GB" sz="1200" dirty="0">
                        <a:solidFill>
                          <a:schemeClr val="bg1"/>
                        </a:solidFill>
                      </a:endParaRP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2869340591"/>
                  </a:ext>
                </a:extLst>
              </a:tr>
            </a:tbl>
          </a:graphicData>
        </a:graphic>
      </p:graphicFrame>
    </p:spTree>
    <p:extLst>
      <p:ext uri="{BB962C8B-B14F-4D97-AF65-F5344CB8AC3E}">
        <p14:creationId xmlns:p14="http://schemas.microsoft.com/office/powerpoint/2010/main" val="470298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139B5-04E0-4F2C-860D-3BEC61D970E3}"/>
              </a:ext>
            </a:extLst>
          </p:cNvPr>
          <p:cNvSpPr>
            <a:spLocks noGrp="1"/>
          </p:cNvSpPr>
          <p:nvPr>
            <p:ph type="title"/>
          </p:nvPr>
        </p:nvSpPr>
        <p:spPr/>
        <p:txBody>
          <a:bodyPr/>
          <a:lstStyle/>
          <a:p>
            <a:r>
              <a:rPr lang="en-GB" dirty="0">
                <a:solidFill>
                  <a:schemeClr val="bg1"/>
                </a:solidFill>
              </a:rPr>
              <a:t>Contents</a:t>
            </a:r>
          </a:p>
        </p:txBody>
      </p:sp>
      <p:sp>
        <p:nvSpPr>
          <p:cNvPr id="3" name="Content Placeholder 2">
            <a:extLst>
              <a:ext uri="{FF2B5EF4-FFF2-40B4-BE49-F238E27FC236}">
                <a16:creationId xmlns:a16="http://schemas.microsoft.com/office/drawing/2014/main" id="{5A4C40A3-0512-474B-BFBC-9857409BA014}"/>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GB" dirty="0">
                <a:solidFill>
                  <a:schemeClr val="bg1"/>
                </a:solidFill>
                <a:hlinkClick r:id="rId2" action="ppaction://hlinksldjump"/>
              </a:rPr>
              <a:t>Headline achievements for Q1</a:t>
            </a:r>
            <a:endParaRPr lang="en-GB" dirty="0">
              <a:solidFill>
                <a:schemeClr val="bg1"/>
              </a:solidFill>
            </a:endParaRPr>
          </a:p>
          <a:p>
            <a:pPr marL="514350" indent="-514350">
              <a:buFont typeface="+mj-lt"/>
              <a:buAutoNum type="arabicPeriod"/>
            </a:pPr>
            <a:r>
              <a:rPr lang="en-GB" dirty="0">
                <a:solidFill>
                  <a:schemeClr val="bg1"/>
                </a:solidFill>
                <a:hlinkClick r:id="rId3" action="ppaction://hlinksldjump"/>
              </a:rPr>
              <a:t>People – key statistics for Q1</a:t>
            </a:r>
            <a:endParaRPr lang="en-GB" dirty="0">
              <a:solidFill>
                <a:schemeClr val="bg1"/>
              </a:solidFill>
            </a:endParaRPr>
          </a:p>
          <a:p>
            <a:pPr marL="514350" indent="-514350">
              <a:buFont typeface="+mj-lt"/>
              <a:buAutoNum type="arabicPeriod"/>
            </a:pPr>
            <a:r>
              <a:rPr lang="en-GB" dirty="0">
                <a:solidFill>
                  <a:schemeClr val="bg1"/>
                </a:solidFill>
                <a:hlinkClick r:id="rId4" action="ppaction://hlinksldjump">
                  <a:extLst>
                    <a:ext uri="{A12FA001-AC4F-418D-AE19-62706E023703}">
                      <ahyp:hlinkClr xmlns:ahyp="http://schemas.microsoft.com/office/drawing/2018/hyperlinkcolor" val="tx"/>
                    </a:ext>
                  </a:extLst>
                </a:hlinkClick>
              </a:rPr>
              <a:t>Finance</a:t>
            </a:r>
            <a:endParaRPr lang="en-GB" dirty="0">
              <a:solidFill>
                <a:schemeClr val="bg1"/>
              </a:solidFill>
            </a:endParaRPr>
          </a:p>
          <a:p>
            <a:pPr marL="514350" indent="-514350">
              <a:buFont typeface="+mj-lt"/>
              <a:buAutoNum type="arabicPeriod"/>
            </a:pPr>
            <a:r>
              <a:rPr lang="en-GB" dirty="0">
                <a:solidFill>
                  <a:schemeClr val="bg1"/>
                </a:solidFill>
                <a:hlinkClick r:id="rId5" action="ppaction://hlinksldjump"/>
              </a:rPr>
              <a:t>Corporate governance – key statistics for Q1</a:t>
            </a:r>
            <a:endParaRPr lang="en-GB" dirty="0">
              <a:solidFill>
                <a:schemeClr val="bg1"/>
              </a:solidFill>
            </a:endParaRPr>
          </a:p>
          <a:p>
            <a:pPr marL="514350" indent="-514350">
              <a:buFont typeface="+mj-lt"/>
              <a:buAutoNum type="arabicPeriod"/>
            </a:pPr>
            <a:r>
              <a:rPr lang="en-GB" dirty="0">
                <a:solidFill>
                  <a:schemeClr val="bg1"/>
                </a:solidFill>
              </a:rPr>
              <a:t>Service dashboards (containing in-depth information about Corporate Action Plan objectives, KPIs, and budget variance)</a:t>
            </a:r>
          </a:p>
          <a:p>
            <a:pPr marL="0" indent="0">
              <a:buNone/>
            </a:pPr>
            <a:r>
              <a:rPr lang="en-GB" dirty="0">
                <a:solidFill>
                  <a:schemeClr val="bg1"/>
                </a:solidFill>
              </a:rPr>
              <a:t>	</a:t>
            </a:r>
            <a:r>
              <a:rPr lang="en-GB" dirty="0">
                <a:solidFill>
                  <a:schemeClr val="bg1"/>
                </a:solidFill>
                <a:hlinkClick r:id="rId6" action="ppaction://hlinksldjump">
                  <a:extLst>
                    <a:ext uri="{A12FA001-AC4F-418D-AE19-62706E023703}">
                      <ahyp:hlinkClr xmlns:ahyp="http://schemas.microsoft.com/office/drawing/2018/hyperlinkcolor" val="tx"/>
                    </a:ext>
                  </a:extLst>
                </a:hlinkClick>
              </a:rPr>
              <a:t>Corporate Services</a:t>
            </a:r>
            <a:endParaRPr lang="en-GB" dirty="0">
              <a:solidFill>
                <a:schemeClr val="bg1"/>
              </a:solidFill>
            </a:endParaRPr>
          </a:p>
          <a:p>
            <a:pPr marL="0" indent="0">
              <a:buNone/>
            </a:pPr>
            <a:r>
              <a:rPr lang="en-GB" dirty="0">
                <a:solidFill>
                  <a:schemeClr val="bg1"/>
                </a:solidFill>
              </a:rPr>
              <a:t>	</a:t>
            </a:r>
            <a:r>
              <a:rPr lang="en-GB" dirty="0">
                <a:solidFill>
                  <a:schemeClr val="bg1"/>
                </a:solidFill>
                <a:hlinkClick r:id="rId7" action="ppaction://hlinksldjump">
                  <a:extLst>
                    <a:ext uri="{A12FA001-AC4F-418D-AE19-62706E023703}">
                      <ahyp:hlinkClr xmlns:ahyp="http://schemas.microsoft.com/office/drawing/2018/hyperlinkcolor" val="tx"/>
                    </a:ext>
                  </a:extLst>
                </a:hlinkClick>
              </a:rPr>
              <a:t>Regeneration &amp; Place</a:t>
            </a:r>
            <a:endParaRPr lang="en-GB" dirty="0">
              <a:solidFill>
                <a:schemeClr val="bg1"/>
              </a:solidFill>
            </a:endParaRPr>
          </a:p>
        </p:txBody>
      </p:sp>
    </p:spTree>
    <p:extLst>
      <p:ext uri="{BB962C8B-B14F-4D97-AF65-F5344CB8AC3E}">
        <p14:creationId xmlns:p14="http://schemas.microsoft.com/office/powerpoint/2010/main" val="1978376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264275" y="186262"/>
            <a:ext cx="6090556" cy="881743"/>
          </a:xfrm>
        </p:spPr>
        <p:txBody>
          <a:bodyPr>
            <a:normAutofit fontScale="90000"/>
          </a:bodyPr>
          <a:lstStyle/>
          <a:p>
            <a:r>
              <a:rPr lang="en-GB" sz="4400" dirty="0">
                <a:solidFill>
                  <a:schemeClr val="bg1"/>
                </a:solidFill>
              </a:rPr>
              <a:t>Planning</a:t>
            </a:r>
            <a:br>
              <a:rPr lang="en-GB" sz="3600" dirty="0">
                <a:solidFill>
                  <a:schemeClr val="bg1"/>
                </a:solidFill>
              </a:rPr>
            </a:br>
            <a:r>
              <a:rPr lang="en-GB" sz="2200" i="1" dirty="0">
                <a:solidFill>
                  <a:schemeClr val="bg1"/>
                </a:solidFill>
              </a:rPr>
              <a:t>Interim Heads of Service: Julia Mansi and David Hayward</a:t>
            </a:r>
            <a:endParaRPr lang="en-GB" sz="3600" i="1" dirty="0">
              <a:solidFill>
                <a:schemeClr val="bg1"/>
              </a:solidFill>
            </a:endParaRPr>
          </a:p>
        </p:txBody>
      </p:sp>
      <p:sp>
        <p:nvSpPr>
          <p:cNvPr id="6" name="Text Placeholder 5">
            <a:extLst>
              <a:ext uri="{FF2B5EF4-FFF2-40B4-BE49-F238E27FC236}">
                <a16:creationId xmlns:a16="http://schemas.microsoft.com/office/drawing/2014/main" id="{253DE121-556D-4D85-8FA9-50005F1DF1E0}"/>
              </a:ext>
            </a:extLst>
          </p:cNvPr>
          <p:cNvSpPr>
            <a:spLocks noGrp="1"/>
          </p:cNvSpPr>
          <p:nvPr>
            <p:ph type="body" sz="half" idx="2"/>
          </p:nvPr>
        </p:nvSpPr>
        <p:spPr>
          <a:xfrm>
            <a:off x="280579" y="1099130"/>
            <a:ext cx="4046127" cy="604094"/>
          </a:xfrm>
        </p:spPr>
        <p:txBody>
          <a:bodyPr>
            <a:normAutofit fontScale="92500" lnSpcReduction="10000"/>
          </a:bodyPr>
          <a:lstStyle/>
          <a:p>
            <a:r>
              <a:rPr lang="en-GB" dirty="0">
                <a:solidFill>
                  <a:schemeClr val="bg1"/>
                </a:solidFill>
              </a:rPr>
              <a:t>Incorporating:</a:t>
            </a:r>
            <a:br>
              <a:rPr lang="en-GB" dirty="0">
                <a:solidFill>
                  <a:schemeClr val="bg1"/>
                </a:solidFill>
              </a:rPr>
            </a:br>
            <a:r>
              <a:rPr lang="en-GB" sz="1400" dirty="0">
                <a:solidFill>
                  <a:schemeClr val="bg1"/>
                </a:solidFill>
              </a:rPr>
              <a:t>Development Management, Planning Policy, Building Heritage, Building Control</a:t>
            </a:r>
            <a:endParaRPr lang="en-GB" dirty="0">
              <a:solidFill>
                <a:schemeClr val="bg1"/>
              </a:solidFill>
            </a:endParaRPr>
          </a:p>
        </p:txBody>
      </p:sp>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0579" y="2073231"/>
            <a:ext cx="772338" cy="772338"/>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074647" y="1652911"/>
            <a:ext cx="6090557" cy="88174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400" dirty="0">
                <a:solidFill>
                  <a:schemeClr val="bg1"/>
                </a:solidFill>
              </a:rPr>
              <a:t>Budget variance in Q1</a:t>
            </a:r>
          </a:p>
        </p:txBody>
      </p:sp>
      <p:sp>
        <p:nvSpPr>
          <p:cNvPr id="11" name="Title 3">
            <a:extLst>
              <a:ext uri="{FF2B5EF4-FFF2-40B4-BE49-F238E27FC236}">
                <a16:creationId xmlns:a16="http://schemas.microsoft.com/office/drawing/2014/main" id="{E59DD9CE-8520-4D2A-A2D7-D8B7DAAE059C}"/>
              </a:ext>
            </a:extLst>
          </p:cNvPr>
          <p:cNvSpPr txBox="1">
            <a:spLocks/>
          </p:cNvSpPr>
          <p:nvPr/>
        </p:nvSpPr>
        <p:spPr>
          <a:xfrm>
            <a:off x="7865296" y="495066"/>
            <a:ext cx="4448356" cy="80619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13" name="Graphic 12" descr="Upward trend">
            <a:extLst>
              <a:ext uri="{FF2B5EF4-FFF2-40B4-BE49-F238E27FC236}">
                <a16:creationId xmlns:a16="http://schemas.microsoft.com/office/drawing/2014/main" id="{5BF761E9-C49D-452F-8A5E-B588166D687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127171" y="573003"/>
            <a:ext cx="786556" cy="786556"/>
          </a:xfrm>
          <a:prstGeom prst="rect">
            <a:avLst/>
          </a:prstGeom>
        </p:spPr>
      </p:pic>
      <p:graphicFrame>
        <p:nvGraphicFramePr>
          <p:cNvPr id="17" name="Table 14">
            <a:extLst>
              <a:ext uri="{FF2B5EF4-FFF2-40B4-BE49-F238E27FC236}">
                <a16:creationId xmlns:a16="http://schemas.microsoft.com/office/drawing/2014/main" id="{92B4EAD0-A6FB-4AF0-A730-A2D8778CA3B7}"/>
              </a:ext>
            </a:extLst>
          </p:cNvPr>
          <p:cNvGraphicFramePr>
            <a:graphicFrameLocks noGrp="1"/>
          </p:cNvGraphicFramePr>
          <p:nvPr>
            <p:extLst>
              <p:ext uri="{D42A27DB-BD31-4B8C-83A1-F6EECF244321}">
                <p14:modId xmlns:p14="http://schemas.microsoft.com/office/powerpoint/2010/main" val="740488197"/>
              </p:ext>
            </p:extLst>
          </p:nvPr>
        </p:nvGraphicFramePr>
        <p:xfrm>
          <a:off x="5570583" y="1401177"/>
          <a:ext cx="6340838" cy="4202640"/>
        </p:xfrm>
        <a:graphic>
          <a:graphicData uri="http://schemas.openxmlformats.org/drawingml/2006/table">
            <a:tbl>
              <a:tblPr firstRow="1" bandRow="1">
                <a:tableStyleId>{9D7B26C5-4107-4FEC-AEDC-1716B250A1EF}</a:tableStyleId>
              </a:tblPr>
              <a:tblGrid>
                <a:gridCol w="4696479">
                  <a:extLst>
                    <a:ext uri="{9D8B030D-6E8A-4147-A177-3AD203B41FA5}">
                      <a16:colId xmlns:a16="http://schemas.microsoft.com/office/drawing/2014/main" val="1632953638"/>
                    </a:ext>
                  </a:extLst>
                </a:gridCol>
                <a:gridCol w="811112">
                  <a:extLst>
                    <a:ext uri="{9D8B030D-6E8A-4147-A177-3AD203B41FA5}">
                      <a16:colId xmlns:a16="http://schemas.microsoft.com/office/drawing/2014/main" val="3276194889"/>
                    </a:ext>
                  </a:extLst>
                </a:gridCol>
                <a:gridCol w="833247">
                  <a:extLst>
                    <a:ext uri="{9D8B030D-6E8A-4147-A177-3AD203B41FA5}">
                      <a16:colId xmlns:a16="http://schemas.microsoft.com/office/drawing/2014/main" val="3436727633"/>
                    </a:ext>
                  </a:extLst>
                </a:gridCol>
              </a:tblGrid>
              <a:tr h="384159">
                <a:tc>
                  <a:txBody>
                    <a:bodyPr/>
                    <a:lstStyle/>
                    <a:p>
                      <a:r>
                        <a:rPr lang="en-GB" dirty="0">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800" dirty="0">
                          <a:solidFill>
                            <a:schemeClr val="bg1"/>
                          </a:solidFill>
                        </a:rPr>
                        <a:t>Target</a:t>
                      </a:r>
                      <a:endParaRPr lang="en-GB" sz="2000" dirty="0">
                        <a:solidFill>
                          <a:schemeClr val="bg1"/>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dirty="0">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410170">
                <a:tc>
                  <a:txBody>
                    <a:bodyPr/>
                    <a:lstStyle/>
                    <a:p>
                      <a:pPr algn="l" fontAlgn="ctr"/>
                      <a:r>
                        <a:rPr lang="en-GB" sz="1100" b="0" i="0" u="none" strike="noStrike" dirty="0">
                          <a:solidFill>
                            <a:schemeClr val="bg1"/>
                          </a:solidFill>
                          <a:effectLst/>
                          <a:latin typeface="Calibri" panose="020F0502020204030204" pitchFamily="34" charset="0"/>
                        </a:rPr>
                        <a:t>Number of non-compliances found under the LABC Quality Management Scheme registered under ISO 9001:2015 (internal review)</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4"/>
                          </a:solidFill>
                          <a:effectLst/>
                          <a:latin typeface="Calibri" panose="020F0502020204030204" pitchFamily="34" charset="0"/>
                        </a:rPr>
                        <a:t>1</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654311373"/>
                  </a:ext>
                </a:extLst>
              </a:tr>
              <a:tr h="442183">
                <a:tc>
                  <a:txBody>
                    <a:bodyPr/>
                    <a:lstStyle/>
                    <a:p>
                      <a:pPr algn="l" fontAlgn="ctr"/>
                      <a:r>
                        <a:rPr lang="en-GB" sz="1100" b="0" i="0" u="none" strike="noStrike" dirty="0">
                          <a:solidFill>
                            <a:schemeClr val="bg1"/>
                          </a:solidFill>
                          <a:effectLst/>
                          <a:latin typeface="Calibri" panose="020F0502020204030204" pitchFamily="34" charset="0"/>
                        </a:rPr>
                        <a:t>Number of previous non-compliances under the LABC Quality Management Scheme reviewed and resolved</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800" b="0" i="0" u="none" strike="noStrike">
                          <a:solidFill>
                            <a:schemeClr val="bg1"/>
                          </a:solidFill>
                          <a:effectLst/>
                          <a:latin typeface="Calibri" panose="020F0502020204030204" pitchFamily="34" charset="0"/>
                        </a:rPr>
                        <a:t>Number of non-compliances found in previous quarter</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050" b="1" i="0" u="none" strike="noStrike" dirty="0">
                          <a:solidFill>
                            <a:schemeClr val="accent6"/>
                          </a:solidFill>
                          <a:effectLst/>
                          <a:latin typeface="Calibri" panose="020F0502020204030204" pitchFamily="34" charset="0"/>
                        </a:rPr>
                        <a:t>N/A (none found)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145902470"/>
                  </a:ext>
                </a:extLst>
              </a:tr>
              <a:tr h="441537">
                <a:tc>
                  <a:txBody>
                    <a:bodyPr/>
                    <a:lstStyle/>
                    <a:p>
                      <a:pPr algn="l" fontAlgn="ctr"/>
                      <a:r>
                        <a:rPr lang="en-GB" sz="1100" b="0" i="0" u="none" strike="noStrike" dirty="0">
                          <a:solidFill>
                            <a:schemeClr val="bg1"/>
                          </a:solidFill>
                          <a:effectLst/>
                          <a:latin typeface="Calibri" panose="020F0502020204030204" pitchFamily="34" charset="0"/>
                        </a:rPr>
                        <a:t>Number of claims submitted against the Council for Building Control negligence / non-compliance that the Council was unsuccessful in defending</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6"/>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267019830"/>
                  </a:ext>
                </a:extLst>
              </a:tr>
              <a:tr h="359950">
                <a:tc>
                  <a:txBody>
                    <a:bodyPr/>
                    <a:lstStyle/>
                    <a:p>
                      <a:pPr algn="l" fontAlgn="ctr"/>
                      <a:r>
                        <a:rPr lang="en-GB" sz="1100" b="0" i="0" u="none" strike="noStrike" dirty="0">
                          <a:solidFill>
                            <a:schemeClr val="bg1"/>
                          </a:solidFill>
                          <a:effectLst/>
                          <a:latin typeface="Calibri" panose="020F0502020204030204" pitchFamily="34" charset="0"/>
                        </a:rPr>
                        <a:t>Number of Building Regulations projects commenced under the Council’s control</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bg1"/>
                          </a:solidFill>
                          <a:effectLst/>
                          <a:latin typeface="Calibri" panose="020F0502020204030204" pitchFamily="34" charset="0"/>
                        </a:rPr>
                        <a:t>180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4322771"/>
                  </a:ext>
                </a:extLst>
              </a:tr>
              <a:tr h="378157">
                <a:tc>
                  <a:txBody>
                    <a:bodyPr/>
                    <a:lstStyle/>
                    <a:p>
                      <a:pPr algn="l" fontAlgn="ctr"/>
                      <a:r>
                        <a:rPr lang="en-GB" sz="1100" b="0" i="0" u="none" strike="noStrike" dirty="0">
                          <a:solidFill>
                            <a:schemeClr val="bg1"/>
                          </a:solidFill>
                          <a:effectLst/>
                          <a:latin typeface="Calibri" panose="020F0502020204030204" pitchFamily="34" charset="0"/>
                        </a:rPr>
                        <a:t>Number of Building Regulations projects completed under the Council’s control</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800" b="0" i="0" u="none" strike="noStrike" dirty="0">
                          <a:solidFill>
                            <a:srgbClr val="FF0000"/>
                          </a:solidFill>
                          <a:effectLst/>
                          <a:latin typeface="Calibri" panose="020F0502020204030204" pitchFamily="34" charset="0"/>
                        </a:rPr>
                        <a:t>Not able to report due to back office system migration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269745579"/>
                  </a:ext>
                </a:extLst>
              </a:tr>
              <a:tr h="410170">
                <a:tc>
                  <a:txBody>
                    <a:bodyPr/>
                    <a:lstStyle/>
                    <a:p>
                      <a:pPr algn="l" fontAlgn="ctr"/>
                      <a:r>
                        <a:rPr lang="en-GB" sz="1100" b="0" i="0" u="none" strike="noStrike" dirty="0">
                          <a:solidFill>
                            <a:schemeClr val="bg1"/>
                          </a:solidFill>
                          <a:effectLst/>
                          <a:latin typeface="Calibri" panose="020F0502020204030204" pitchFamily="34" charset="0"/>
                        </a:rPr>
                        <a:t>Dangerous structures receiving an initial risk assessment within 24 hours of report being received (%)</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600" b="1" i="0" u="none" strike="noStrike" dirty="0">
                          <a:solidFill>
                            <a:schemeClr val="accent6"/>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154192068"/>
                  </a:ext>
                </a:extLst>
              </a:tr>
              <a:tr h="596974">
                <a:tc>
                  <a:txBody>
                    <a:bodyPr/>
                    <a:lstStyle/>
                    <a:p>
                      <a:pPr algn="l" fontAlgn="ctr"/>
                      <a:r>
                        <a:rPr lang="en-GB" sz="1100" b="0" i="0" u="none" strike="noStrike" dirty="0">
                          <a:solidFill>
                            <a:schemeClr val="bg1"/>
                          </a:solidFill>
                          <a:effectLst/>
                          <a:latin typeface="Calibri" panose="020F0502020204030204" pitchFamily="34" charset="0"/>
                        </a:rPr>
                        <a:t>Full Plans applications decided within statutory time limit (%)</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dirty="0">
                          <a:solidFill>
                            <a:schemeClr val="bg1"/>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600" b="0" i="0" u="none" strike="noStrike" dirty="0" err="1">
                          <a:solidFill>
                            <a:srgbClr val="FF0000"/>
                          </a:solidFill>
                          <a:effectLst/>
                          <a:latin typeface="Calibri" panose="020F0502020204030204" pitchFamily="34" charset="0"/>
                        </a:rPr>
                        <a:t>Approx</a:t>
                      </a:r>
                      <a:r>
                        <a:rPr lang="en-GB" sz="1600" b="0" i="0" u="none" strike="noStrike" dirty="0">
                          <a:solidFill>
                            <a:srgbClr val="FF0000"/>
                          </a:solidFill>
                          <a:effectLst/>
                          <a:latin typeface="Calibri" panose="020F0502020204030204" pitchFamily="34" charset="0"/>
                        </a:rPr>
                        <a:t> 90%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875024444"/>
                  </a:ext>
                </a:extLst>
              </a:tr>
              <a:tr h="636622">
                <a:tc>
                  <a:txBody>
                    <a:bodyPr/>
                    <a:lstStyle/>
                    <a:p>
                      <a:pPr algn="l" fontAlgn="ctr"/>
                      <a:r>
                        <a:rPr lang="en-GB" sz="1100" b="0" i="0" u="none" strike="noStrike">
                          <a:solidFill>
                            <a:schemeClr val="bg1"/>
                          </a:solidFill>
                          <a:effectLst/>
                          <a:latin typeface="Calibri" panose="020F0502020204030204" pitchFamily="34" charset="0"/>
                        </a:rPr>
                        <a:t>Full Plans applications checked within 15 days (%)</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dirty="0">
                          <a:solidFill>
                            <a:schemeClr val="bg1"/>
                          </a:solidFill>
                          <a:effectLst/>
                          <a:latin typeface="Calibri" panose="020F0502020204030204" pitchFamily="34" charset="0"/>
                        </a:rPr>
                        <a:t>above 90%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2000" b="0" i="0" u="none" strike="noStrike" dirty="0">
                          <a:solidFill>
                            <a:srgbClr val="FFC000"/>
                          </a:solidFill>
                          <a:effectLst/>
                          <a:latin typeface="Calibri" panose="020F0502020204030204" pitchFamily="34" charset="0"/>
                        </a:rPr>
                        <a:t>85%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174364672"/>
                  </a:ext>
                </a:extLst>
              </a:tr>
            </a:tbl>
          </a:graphicData>
        </a:graphic>
      </p:graphicFrame>
      <p:sp>
        <p:nvSpPr>
          <p:cNvPr id="18" name="Title 3">
            <a:extLst>
              <a:ext uri="{FF2B5EF4-FFF2-40B4-BE49-F238E27FC236}">
                <a16:creationId xmlns:a16="http://schemas.microsoft.com/office/drawing/2014/main" id="{25DBB85F-148C-4762-AD39-CD4FEA365A66}"/>
              </a:ext>
            </a:extLst>
          </p:cNvPr>
          <p:cNvSpPr txBox="1">
            <a:spLocks/>
          </p:cNvSpPr>
          <p:nvPr/>
        </p:nvSpPr>
        <p:spPr>
          <a:xfrm>
            <a:off x="9922549" y="5884879"/>
            <a:ext cx="5161825" cy="62268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1600" dirty="0">
                <a:solidFill>
                  <a:schemeClr val="bg1"/>
                </a:solidFill>
              </a:rPr>
              <a:t>Continued on next slide</a:t>
            </a:r>
          </a:p>
        </p:txBody>
      </p:sp>
      <p:sp>
        <p:nvSpPr>
          <p:cNvPr id="19" name="TextBox 18">
            <a:extLst>
              <a:ext uri="{FF2B5EF4-FFF2-40B4-BE49-F238E27FC236}">
                <a16:creationId xmlns:a16="http://schemas.microsoft.com/office/drawing/2014/main" id="{9AF7D8DE-8C63-4245-921A-3226725FAAC1}"/>
              </a:ext>
            </a:extLst>
          </p:cNvPr>
          <p:cNvSpPr txBox="1"/>
          <p:nvPr/>
        </p:nvSpPr>
        <p:spPr>
          <a:xfrm>
            <a:off x="1091264" y="2588889"/>
            <a:ext cx="3352954" cy="307777"/>
          </a:xfrm>
          <a:prstGeom prst="rect">
            <a:avLst/>
          </a:prstGeom>
          <a:noFill/>
        </p:spPr>
        <p:txBody>
          <a:bodyPr wrap="square" rtlCol="0">
            <a:spAutoFit/>
          </a:bodyPr>
          <a:lstStyle/>
          <a:p>
            <a:r>
              <a:rPr lang="en-GB" sz="1400" dirty="0">
                <a:solidFill>
                  <a:schemeClr val="accent4"/>
                </a:solidFill>
              </a:rPr>
              <a:t>Variance of £115,000</a:t>
            </a:r>
          </a:p>
        </p:txBody>
      </p:sp>
      <p:graphicFrame>
        <p:nvGraphicFramePr>
          <p:cNvPr id="20" name="Chart 19">
            <a:extLst>
              <a:ext uri="{FF2B5EF4-FFF2-40B4-BE49-F238E27FC236}">
                <a16:creationId xmlns:a16="http://schemas.microsoft.com/office/drawing/2014/main" id="{5BA5ACF6-634D-45A2-9519-96677E8644C4}"/>
              </a:ext>
            </a:extLst>
          </p:cNvPr>
          <p:cNvGraphicFramePr/>
          <p:nvPr>
            <p:extLst>
              <p:ext uri="{D42A27DB-BD31-4B8C-83A1-F6EECF244321}">
                <p14:modId xmlns:p14="http://schemas.microsoft.com/office/powerpoint/2010/main" val="488962168"/>
              </p:ext>
            </p:extLst>
          </p:nvPr>
        </p:nvGraphicFramePr>
        <p:xfrm>
          <a:off x="-252985" y="3215576"/>
          <a:ext cx="4895281" cy="3565949"/>
        </p:xfrm>
        <a:graphic>
          <a:graphicData uri="http://schemas.openxmlformats.org/drawingml/2006/chart">
            <c:chart xmlns:c="http://schemas.openxmlformats.org/drawingml/2006/chart" xmlns:r="http://schemas.openxmlformats.org/officeDocument/2006/relationships" r:id="rId7"/>
          </a:graphicData>
        </a:graphic>
      </p:graphicFrame>
      <p:sp>
        <p:nvSpPr>
          <p:cNvPr id="12" name="Speech Bubble: Rectangle with Corners Rounded 11">
            <a:extLst>
              <a:ext uri="{FF2B5EF4-FFF2-40B4-BE49-F238E27FC236}">
                <a16:creationId xmlns:a16="http://schemas.microsoft.com/office/drawing/2014/main" id="{830C3BBC-7F96-4EB0-91FF-BC22F9DBB30A}"/>
              </a:ext>
            </a:extLst>
          </p:cNvPr>
          <p:cNvSpPr/>
          <p:nvPr/>
        </p:nvSpPr>
        <p:spPr>
          <a:xfrm>
            <a:off x="8095821" y="5695035"/>
            <a:ext cx="1736537" cy="1086490"/>
          </a:xfrm>
          <a:prstGeom prst="wedgeRoundRectCallout">
            <a:avLst>
              <a:gd name="adj1" fmla="val 128296"/>
              <a:gd name="adj2" fmla="val -7441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Large influx of applications in April 21 (50% over normal levels)</a:t>
            </a:r>
          </a:p>
        </p:txBody>
      </p:sp>
    </p:spTree>
    <p:extLst>
      <p:ext uri="{BB962C8B-B14F-4D97-AF65-F5344CB8AC3E}">
        <p14:creationId xmlns:p14="http://schemas.microsoft.com/office/powerpoint/2010/main" val="888945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14">
            <a:extLst>
              <a:ext uri="{FF2B5EF4-FFF2-40B4-BE49-F238E27FC236}">
                <a16:creationId xmlns:a16="http://schemas.microsoft.com/office/drawing/2014/main" id="{EF266BC5-D34D-4C85-8AEA-56011EFA31F3}"/>
              </a:ext>
            </a:extLst>
          </p:cNvPr>
          <p:cNvGraphicFramePr>
            <a:graphicFrameLocks noGrp="1"/>
          </p:cNvGraphicFramePr>
          <p:nvPr>
            <p:extLst>
              <p:ext uri="{D42A27DB-BD31-4B8C-83A1-F6EECF244321}">
                <p14:modId xmlns:p14="http://schemas.microsoft.com/office/powerpoint/2010/main" val="1345332008"/>
              </p:ext>
            </p:extLst>
          </p:nvPr>
        </p:nvGraphicFramePr>
        <p:xfrm>
          <a:off x="5577840" y="826776"/>
          <a:ext cx="6431280" cy="5619819"/>
        </p:xfrm>
        <a:graphic>
          <a:graphicData uri="http://schemas.openxmlformats.org/drawingml/2006/table">
            <a:tbl>
              <a:tblPr firstRow="1" bandRow="1">
                <a:tableStyleId>{9D7B26C5-4107-4FEC-AEDC-1716B250A1EF}</a:tableStyleId>
              </a:tblPr>
              <a:tblGrid>
                <a:gridCol w="4732735">
                  <a:extLst>
                    <a:ext uri="{9D8B030D-6E8A-4147-A177-3AD203B41FA5}">
                      <a16:colId xmlns:a16="http://schemas.microsoft.com/office/drawing/2014/main" val="1632953638"/>
                    </a:ext>
                  </a:extLst>
                </a:gridCol>
                <a:gridCol w="1004834">
                  <a:extLst>
                    <a:ext uri="{9D8B030D-6E8A-4147-A177-3AD203B41FA5}">
                      <a16:colId xmlns:a16="http://schemas.microsoft.com/office/drawing/2014/main" val="3276194889"/>
                    </a:ext>
                  </a:extLst>
                </a:gridCol>
                <a:gridCol w="693711">
                  <a:extLst>
                    <a:ext uri="{9D8B030D-6E8A-4147-A177-3AD203B41FA5}">
                      <a16:colId xmlns:a16="http://schemas.microsoft.com/office/drawing/2014/main" val="3436727633"/>
                    </a:ext>
                  </a:extLst>
                </a:gridCol>
              </a:tblGrid>
              <a:tr h="544688">
                <a:tc>
                  <a:txBody>
                    <a:bodyPr/>
                    <a:lstStyle/>
                    <a:p>
                      <a:r>
                        <a:rPr lang="en-GB" dirty="0">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389126">
                <a:tc>
                  <a:txBody>
                    <a:bodyPr/>
                    <a:lstStyle/>
                    <a:p>
                      <a:pPr algn="l" fontAlgn="ctr"/>
                      <a:r>
                        <a:rPr lang="en-GB" sz="1400" b="0" i="0" u="none" strike="noStrike" dirty="0">
                          <a:solidFill>
                            <a:schemeClr val="bg1"/>
                          </a:solidFill>
                          <a:effectLst/>
                          <a:latin typeface="Calibri" panose="020F0502020204030204" pitchFamily="34" charset="0"/>
                        </a:rPr>
                        <a:t>Major planning applications - number decided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bg1"/>
                          </a:solidFill>
                          <a:effectLst/>
                          <a:latin typeface="Calibri" panose="020F0502020204030204" pitchFamily="34" charset="0"/>
                        </a:rPr>
                        <a:t>4</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39508258"/>
                  </a:ext>
                </a:extLst>
              </a:tr>
              <a:tr h="562526">
                <a:tc>
                  <a:txBody>
                    <a:bodyPr/>
                    <a:lstStyle/>
                    <a:p>
                      <a:pPr algn="l" fontAlgn="ctr"/>
                      <a:r>
                        <a:rPr lang="en-GB" sz="1400" b="0" i="0" u="none" strike="noStrike" dirty="0">
                          <a:solidFill>
                            <a:schemeClr val="bg1"/>
                          </a:solidFill>
                          <a:effectLst/>
                          <a:latin typeface="Calibri" panose="020F0502020204030204" pitchFamily="34" charset="0"/>
                        </a:rPr>
                        <a:t>Major planning applications - % decided within 13 weeks or agreed time extension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above 70%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4"/>
                          </a:solidFill>
                          <a:effectLst/>
                          <a:latin typeface="Calibri" panose="020F0502020204030204" pitchFamily="34" charset="0"/>
                        </a:rPr>
                        <a:t>50%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67804613"/>
                  </a:ext>
                </a:extLst>
              </a:tr>
              <a:tr h="351420">
                <a:tc>
                  <a:txBody>
                    <a:bodyPr/>
                    <a:lstStyle/>
                    <a:p>
                      <a:pPr algn="l" fontAlgn="ctr"/>
                      <a:r>
                        <a:rPr lang="en-GB" sz="1400" b="0" i="0" u="none" strike="noStrike" dirty="0">
                          <a:solidFill>
                            <a:schemeClr val="bg1"/>
                          </a:solidFill>
                          <a:effectLst/>
                          <a:latin typeface="Calibri" panose="020F0502020204030204" pitchFamily="34" charset="0"/>
                        </a:rPr>
                        <a:t>Minor planning applications - number decided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bg1"/>
                          </a:solidFill>
                          <a:effectLst/>
                          <a:latin typeface="Calibri" panose="020F0502020204030204" pitchFamily="34" charset="0"/>
                        </a:rPr>
                        <a:t>35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8966800"/>
                  </a:ext>
                </a:extLst>
              </a:tr>
              <a:tr h="502670">
                <a:tc>
                  <a:txBody>
                    <a:bodyPr/>
                    <a:lstStyle/>
                    <a:p>
                      <a:pPr algn="l" fontAlgn="ctr"/>
                      <a:r>
                        <a:rPr lang="en-GB" sz="1400" b="0" i="0" u="none" strike="noStrike" dirty="0">
                          <a:solidFill>
                            <a:schemeClr val="bg1"/>
                          </a:solidFill>
                          <a:effectLst/>
                          <a:latin typeface="Calibri" panose="020F0502020204030204" pitchFamily="34" charset="0"/>
                        </a:rPr>
                        <a:t>Minor planning applications - % decided within 8 weeks or agreed extension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above 65%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6"/>
                          </a:solidFill>
                          <a:effectLst/>
                          <a:latin typeface="Calibri" panose="020F0502020204030204" pitchFamily="34" charset="0"/>
                        </a:rPr>
                        <a:t>77%</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171132898"/>
                  </a:ext>
                </a:extLst>
              </a:tr>
              <a:tr h="377499">
                <a:tc>
                  <a:txBody>
                    <a:bodyPr/>
                    <a:lstStyle/>
                    <a:p>
                      <a:pPr algn="l" fontAlgn="ctr"/>
                      <a:r>
                        <a:rPr lang="en-GB" sz="1400" b="0" i="0" u="none" strike="noStrike" dirty="0">
                          <a:solidFill>
                            <a:schemeClr val="bg1"/>
                          </a:solidFill>
                          <a:effectLst/>
                          <a:latin typeface="Calibri" panose="020F0502020204030204" pitchFamily="34" charset="0"/>
                        </a:rPr>
                        <a:t>Other planning applications - number decided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dirty="0">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bg1"/>
                          </a:solidFill>
                          <a:effectLst/>
                          <a:latin typeface="Calibri" panose="020F0502020204030204" pitchFamily="34" charset="0"/>
                        </a:rPr>
                        <a:t>195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78094767"/>
                  </a:ext>
                </a:extLst>
              </a:tr>
              <a:tr h="502670">
                <a:tc>
                  <a:txBody>
                    <a:bodyPr/>
                    <a:lstStyle/>
                    <a:p>
                      <a:pPr algn="l" fontAlgn="ctr"/>
                      <a:r>
                        <a:rPr lang="en-GB" sz="1400" b="0" i="0" u="none" strike="noStrike" dirty="0">
                          <a:solidFill>
                            <a:schemeClr val="bg1"/>
                          </a:solidFill>
                          <a:effectLst/>
                          <a:latin typeface="Calibri" panose="020F0502020204030204" pitchFamily="34" charset="0"/>
                        </a:rPr>
                        <a:t>Other planning applications - % decided within 8 weeks or agreed extension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above 80%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6"/>
                          </a:solidFill>
                          <a:effectLst/>
                          <a:latin typeface="Calibri" panose="020F0502020204030204" pitchFamily="34" charset="0"/>
                        </a:rPr>
                        <a:t>93%</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21741657"/>
                  </a:ext>
                </a:extLst>
              </a:tr>
              <a:tr h="366642">
                <a:tc>
                  <a:txBody>
                    <a:bodyPr/>
                    <a:lstStyle/>
                    <a:p>
                      <a:pPr algn="l" fontAlgn="ctr"/>
                      <a:r>
                        <a:rPr lang="en-GB" sz="1400" b="0" i="0" u="none" strike="noStrike" dirty="0">
                          <a:solidFill>
                            <a:schemeClr val="bg1"/>
                          </a:solidFill>
                          <a:effectLst/>
                          <a:latin typeface="Calibri" panose="020F0502020204030204" pitchFamily="34" charset="0"/>
                        </a:rPr>
                        <a:t>All applications - % decided within 26 weeks</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above 98%</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6"/>
                          </a:solidFill>
                          <a:effectLst/>
                          <a:latin typeface="Calibri" panose="020F0502020204030204" pitchFamily="34" charset="0"/>
                        </a:rPr>
                        <a:t>99%</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929563302"/>
                  </a:ext>
                </a:extLst>
              </a:tr>
              <a:tr h="519248">
                <a:tc>
                  <a:txBody>
                    <a:bodyPr/>
                    <a:lstStyle/>
                    <a:p>
                      <a:pPr algn="l" fontAlgn="ctr"/>
                      <a:r>
                        <a:rPr lang="en-GB" sz="1400" b="0" i="0" u="none" strike="noStrike" dirty="0">
                          <a:solidFill>
                            <a:schemeClr val="bg1"/>
                          </a:solidFill>
                          <a:effectLst/>
                          <a:latin typeface="Calibri" panose="020F0502020204030204" pitchFamily="34" charset="0"/>
                        </a:rPr>
                        <a:t>Discharge of condition applications - % decided within 8 weeks</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above 80%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rgbClr val="FF0000"/>
                          </a:solidFill>
                          <a:effectLst/>
                          <a:latin typeface="Calibri" panose="020F0502020204030204" pitchFamily="34" charset="0"/>
                        </a:rPr>
                        <a:t>39%</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033718946"/>
                  </a:ext>
                </a:extLst>
              </a:tr>
              <a:tr h="418516">
                <a:tc>
                  <a:txBody>
                    <a:bodyPr/>
                    <a:lstStyle/>
                    <a:p>
                      <a:pPr algn="l" fontAlgn="ctr"/>
                      <a:r>
                        <a:rPr lang="en-GB" sz="1400" b="0" i="0" u="none" strike="noStrike" dirty="0">
                          <a:solidFill>
                            <a:schemeClr val="bg1"/>
                          </a:solidFill>
                          <a:effectLst/>
                          <a:latin typeface="Calibri" panose="020F0502020204030204" pitchFamily="34" charset="0"/>
                        </a:rPr>
                        <a:t>Major planning applications - % of decisions allowed on appeal</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below 20%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6"/>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697606389"/>
                  </a:ext>
                </a:extLst>
              </a:tr>
              <a:tr h="502670">
                <a:tc>
                  <a:txBody>
                    <a:bodyPr/>
                    <a:lstStyle/>
                    <a:p>
                      <a:pPr algn="l" fontAlgn="ctr"/>
                      <a:r>
                        <a:rPr lang="en-GB" sz="1400" b="0" i="0" u="none" strike="noStrike" dirty="0">
                          <a:solidFill>
                            <a:schemeClr val="bg1"/>
                          </a:solidFill>
                          <a:effectLst/>
                          <a:latin typeface="Calibri" panose="020F0502020204030204" pitchFamily="34" charset="0"/>
                        </a:rPr>
                        <a:t>Minor and other planning applications - % of decisions allowed on appeal</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below 30%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6"/>
                          </a:solidFill>
                          <a:effectLst/>
                          <a:latin typeface="Calibri" panose="020F0502020204030204" pitchFamily="34" charset="0"/>
                        </a:rPr>
                        <a:t>0.37%</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101169055"/>
                  </a:ext>
                </a:extLst>
              </a:tr>
              <a:tr h="582144">
                <a:tc>
                  <a:txBody>
                    <a:bodyPr/>
                    <a:lstStyle/>
                    <a:p>
                      <a:pPr algn="l" fontAlgn="ctr"/>
                      <a:r>
                        <a:rPr lang="en-GB" sz="1400" b="0" i="0" u="none" strike="noStrike" dirty="0">
                          <a:solidFill>
                            <a:schemeClr val="bg1"/>
                          </a:solidFill>
                          <a:effectLst/>
                          <a:latin typeface="Calibri" panose="020F0502020204030204" pitchFamily="34" charset="0"/>
                        </a:rPr>
                        <a:t>CIL and S106 agreements – monitoring fees collected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dirty="0">
                          <a:solidFill>
                            <a:schemeClr val="bg1"/>
                          </a:solidFill>
                          <a:effectLst/>
                          <a:latin typeface="Calibri" panose="020F0502020204030204" pitchFamily="34" charset="0"/>
                        </a:rPr>
                        <a:t>above £130,000 (year end cumulative)</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600" b="1" i="0" u="none" strike="noStrike" dirty="0">
                          <a:solidFill>
                            <a:schemeClr val="accent6"/>
                          </a:solidFill>
                          <a:effectLst/>
                          <a:latin typeface="Calibri" panose="020F0502020204030204" pitchFamily="34" charset="0"/>
                        </a:rPr>
                        <a:t>£49,800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155703777"/>
                  </a:ext>
                </a:extLst>
              </a:tr>
            </a:tbl>
          </a:graphicData>
        </a:graphic>
      </p:graphicFrame>
      <p:sp>
        <p:nvSpPr>
          <p:cNvPr id="6" name="Title 3">
            <a:extLst>
              <a:ext uri="{FF2B5EF4-FFF2-40B4-BE49-F238E27FC236}">
                <a16:creationId xmlns:a16="http://schemas.microsoft.com/office/drawing/2014/main" id="{B719EB64-DA4F-4209-948F-7A2572D7D804}"/>
              </a:ext>
            </a:extLst>
          </p:cNvPr>
          <p:cNvSpPr txBox="1">
            <a:spLocks/>
          </p:cNvSpPr>
          <p:nvPr/>
        </p:nvSpPr>
        <p:spPr>
          <a:xfrm>
            <a:off x="6037353" y="161890"/>
            <a:ext cx="4328159" cy="629101"/>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r"/>
            <a:r>
              <a:rPr lang="en-GB" sz="2800" dirty="0">
                <a:solidFill>
                  <a:schemeClr val="bg1"/>
                </a:solidFill>
              </a:rPr>
              <a:t>Key Performance Indicators</a:t>
            </a:r>
          </a:p>
        </p:txBody>
      </p:sp>
      <p:pic>
        <p:nvPicPr>
          <p:cNvPr id="7" name="Graphic 6" descr="Upward trend">
            <a:extLst>
              <a:ext uri="{FF2B5EF4-FFF2-40B4-BE49-F238E27FC236}">
                <a16:creationId xmlns:a16="http://schemas.microsoft.com/office/drawing/2014/main" id="{333206CA-55CA-452F-9E0A-0FBEF060DC6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450858" y="-39753"/>
            <a:ext cx="914400" cy="914400"/>
          </a:xfrm>
          <a:prstGeom prst="rect">
            <a:avLst/>
          </a:prstGeom>
        </p:spPr>
      </p:pic>
      <p:sp>
        <p:nvSpPr>
          <p:cNvPr id="8" name="Title 3">
            <a:extLst>
              <a:ext uri="{FF2B5EF4-FFF2-40B4-BE49-F238E27FC236}">
                <a16:creationId xmlns:a16="http://schemas.microsoft.com/office/drawing/2014/main" id="{FBAD1B7B-C85D-478B-90CC-1BBE8DC71131}"/>
              </a:ext>
            </a:extLst>
          </p:cNvPr>
          <p:cNvSpPr>
            <a:spLocks noGrp="1"/>
          </p:cNvSpPr>
          <p:nvPr>
            <p:ph type="title"/>
          </p:nvPr>
        </p:nvSpPr>
        <p:spPr>
          <a:xfrm>
            <a:off x="201111" y="411404"/>
            <a:ext cx="5625961" cy="415372"/>
          </a:xfrm>
        </p:spPr>
        <p:txBody>
          <a:bodyPr>
            <a:normAutofit fontScale="90000"/>
          </a:bodyPr>
          <a:lstStyle/>
          <a:p>
            <a:r>
              <a:rPr lang="en-GB" sz="4400" dirty="0">
                <a:solidFill>
                  <a:schemeClr val="bg1"/>
                </a:solidFill>
              </a:rPr>
              <a:t>Planning</a:t>
            </a:r>
            <a:endParaRPr lang="en-GB" sz="3600" i="1" dirty="0">
              <a:solidFill>
                <a:schemeClr val="bg1"/>
              </a:solidFill>
            </a:endParaRPr>
          </a:p>
        </p:txBody>
      </p:sp>
      <p:sp>
        <p:nvSpPr>
          <p:cNvPr id="9" name="Speech Bubble: Rectangle with Corners Rounded 8">
            <a:extLst>
              <a:ext uri="{FF2B5EF4-FFF2-40B4-BE49-F238E27FC236}">
                <a16:creationId xmlns:a16="http://schemas.microsoft.com/office/drawing/2014/main" id="{8D6BCEBF-F96E-4EE4-A490-322C89227893}"/>
              </a:ext>
            </a:extLst>
          </p:cNvPr>
          <p:cNvSpPr/>
          <p:nvPr/>
        </p:nvSpPr>
        <p:spPr>
          <a:xfrm>
            <a:off x="2590800" y="118372"/>
            <a:ext cx="2649777" cy="781690"/>
          </a:xfrm>
          <a:prstGeom prst="wedgeRoundRectCallout">
            <a:avLst>
              <a:gd name="adj1" fmla="val 69685"/>
              <a:gd name="adj2" fmla="val 51438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Conditions Officer post now filled but workloads remain high due to increased number of applications</a:t>
            </a:r>
          </a:p>
        </p:txBody>
      </p:sp>
      <p:pic>
        <p:nvPicPr>
          <p:cNvPr id="10" name="Graphic 9" descr="Bullseye">
            <a:extLst>
              <a:ext uri="{FF2B5EF4-FFF2-40B4-BE49-F238E27FC236}">
                <a16:creationId xmlns:a16="http://schemas.microsoft.com/office/drawing/2014/main" id="{658E9EDE-2836-405B-ADA8-16ED617CEDA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54306" y="737843"/>
            <a:ext cx="914401" cy="914401"/>
          </a:xfrm>
          <a:prstGeom prst="rect">
            <a:avLst/>
          </a:prstGeom>
        </p:spPr>
      </p:pic>
      <p:sp>
        <p:nvSpPr>
          <p:cNvPr id="11" name="Title 3">
            <a:extLst>
              <a:ext uri="{FF2B5EF4-FFF2-40B4-BE49-F238E27FC236}">
                <a16:creationId xmlns:a16="http://schemas.microsoft.com/office/drawing/2014/main" id="{98E703EB-CF14-4A21-8D4B-E7CD988E07DF}"/>
              </a:ext>
            </a:extLst>
          </p:cNvPr>
          <p:cNvSpPr txBox="1">
            <a:spLocks/>
          </p:cNvSpPr>
          <p:nvPr/>
        </p:nvSpPr>
        <p:spPr>
          <a:xfrm>
            <a:off x="1009642" y="570689"/>
            <a:ext cx="4712139" cy="939631"/>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2021-22</a:t>
            </a:r>
          </a:p>
        </p:txBody>
      </p:sp>
      <p:graphicFrame>
        <p:nvGraphicFramePr>
          <p:cNvPr id="12" name="Table 11">
            <a:extLst>
              <a:ext uri="{FF2B5EF4-FFF2-40B4-BE49-F238E27FC236}">
                <a16:creationId xmlns:a16="http://schemas.microsoft.com/office/drawing/2014/main" id="{60B0DB0E-9FDE-472E-911C-C33BB18D6E45}"/>
              </a:ext>
            </a:extLst>
          </p:cNvPr>
          <p:cNvGraphicFramePr>
            <a:graphicFrameLocks/>
          </p:cNvGraphicFramePr>
          <p:nvPr>
            <p:extLst>
              <p:ext uri="{D42A27DB-BD31-4B8C-83A1-F6EECF244321}">
                <p14:modId xmlns:p14="http://schemas.microsoft.com/office/powerpoint/2010/main" val="3043204885"/>
              </p:ext>
            </p:extLst>
          </p:nvPr>
        </p:nvGraphicFramePr>
        <p:xfrm>
          <a:off x="195424" y="1652244"/>
          <a:ext cx="5257800" cy="5007636"/>
        </p:xfrm>
        <a:graphic>
          <a:graphicData uri="http://schemas.openxmlformats.org/drawingml/2006/table">
            <a:tbl>
              <a:tblPr firstRow="1" bandRow="1">
                <a:tableStyleId>{5940675A-B579-460E-94D1-54222C63F5DA}</a:tableStyleId>
              </a:tblPr>
              <a:tblGrid>
                <a:gridCol w="1319051">
                  <a:extLst>
                    <a:ext uri="{9D8B030D-6E8A-4147-A177-3AD203B41FA5}">
                      <a16:colId xmlns:a16="http://schemas.microsoft.com/office/drawing/2014/main" val="326531481"/>
                    </a:ext>
                  </a:extLst>
                </a:gridCol>
                <a:gridCol w="1628775">
                  <a:extLst>
                    <a:ext uri="{9D8B030D-6E8A-4147-A177-3AD203B41FA5}">
                      <a16:colId xmlns:a16="http://schemas.microsoft.com/office/drawing/2014/main" val="3995465828"/>
                    </a:ext>
                  </a:extLst>
                </a:gridCol>
                <a:gridCol w="1913734">
                  <a:extLst>
                    <a:ext uri="{9D8B030D-6E8A-4147-A177-3AD203B41FA5}">
                      <a16:colId xmlns:a16="http://schemas.microsoft.com/office/drawing/2014/main" val="3033096753"/>
                    </a:ext>
                  </a:extLst>
                </a:gridCol>
                <a:gridCol w="396240">
                  <a:extLst>
                    <a:ext uri="{9D8B030D-6E8A-4147-A177-3AD203B41FA5}">
                      <a16:colId xmlns:a16="http://schemas.microsoft.com/office/drawing/2014/main" val="4161796994"/>
                    </a:ext>
                  </a:extLst>
                </a:gridCol>
              </a:tblGrid>
              <a:tr h="466116">
                <a:tc>
                  <a:txBody>
                    <a:bodyPr/>
                    <a:lstStyle/>
                    <a:p>
                      <a:pPr algn="l"/>
                      <a:r>
                        <a:rPr lang="en-GB" sz="1400" b="1" dirty="0">
                          <a:solidFill>
                            <a:schemeClr val="bg1"/>
                          </a:solidFill>
                        </a:rPr>
                        <a:t>Project/strategy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dirty="0">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dirty="0">
                          <a:solidFill>
                            <a:schemeClr val="bg1"/>
                          </a:solidFill>
                        </a:rPr>
                        <a:t>Q1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dirty="0">
                          <a:solidFill>
                            <a:schemeClr val="bg1"/>
                          </a:solidFill>
                        </a:rPr>
                        <a:t>Q1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1365276">
                <a:tc>
                  <a:txBody>
                    <a:bodyPr/>
                    <a:lstStyle/>
                    <a:p>
                      <a:pPr algn="l" fontAlgn="base"/>
                      <a:r>
                        <a:rPr lang="en-GB" sz="1200" dirty="0">
                          <a:solidFill>
                            <a:schemeClr val="bg1"/>
                          </a:solidFill>
                          <a:effectLst/>
                        </a:rPr>
                        <a:t>DSIP: Planning / Land Charges / Environmental Health system replacement</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0" i="0" kern="1200" dirty="0">
                          <a:solidFill>
                            <a:schemeClr val="bg1"/>
                          </a:solidFill>
                          <a:effectLst/>
                          <a:latin typeface="+mn-lt"/>
                          <a:ea typeface="+mn-ea"/>
                          <a:cs typeface="+mn-cs"/>
                        </a:rPr>
                        <a:t>Procurement and implementation of replacement system (to replace </a:t>
                      </a:r>
                      <a:r>
                        <a:rPr lang="en-GB" sz="1400" b="0" i="0" kern="1200" dirty="0" err="1">
                          <a:solidFill>
                            <a:schemeClr val="bg1"/>
                          </a:solidFill>
                          <a:effectLst/>
                          <a:latin typeface="+mn-lt"/>
                          <a:ea typeface="+mn-ea"/>
                          <a:cs typeface="+mn-cs"/>
                        </a:rPr>
                        <a:t>Acolaid</a:t>
                      </a:r>
                      <a:r>
                        <a:rPr lang="en-GB" sz="1400" b="0" i="0" kern="1200" dirty="0">
                          <a:solidFill>
                            <a:schemeClr val="bg1"/>
                          </a:solidFill>
                          <a:effectLst/>
                          <a:latin typeface="+mn-lt"/>
                          <a:ea typeface="+mn-ea"/>
                          <a:cs typeface="+mn-cs"/>
                        </a:rPr>
                        <a:t>)</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600" dirty="0">
                          <a:solidFill>
                            <a:schemeClr val="accent4"/>
                          </a:solidFill>
                          <a:effectLst/>
                        </a:rPr>
                        <a:t>Project still paused pending work on TOM</a:t>
                      </a:r>
                    </a:p>
                    <a:p>
                      <a:pPr algn="l" fontAlgn="base"/>
                      <a:endParaRPr lang="en-GB" sz="10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endParaRPr lang="en-GB" sz="1000" dirty="0">
                        <a:solidFill>
                          <a:schemeClr val="bg1"/>
                        </a:solidFill>
                      </a:endParaRP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3387995111"/>
                  </a:ext>
                </a:extLst>
              </a:tr>
              <a:tr h="791704">
                <a:tc>
                  <a:txBody>
                    <a:bodyPr/>
                    <a:lstStyle/>
                    <a:p>
                      <a:r>
                        <a:rPr lang="en-GB" sz="1600" dirty="0">
                          <a:solidFill>
                            <a:schemeClr val="bg1"/>
                          </a:solidFill>
                        </a:rPr>
                        <a:t>Local Plan</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dirty="0">
                          <a:solidFill>
                            <a:schemeClr val="bg1"/>
                          </a:solidFill>
                          <a:effectLst/>
                        </a:rPr>
                        <a:t>Progress of production of Local Plan</a:t>
                      </a:r>
                    </a:p>
                    <a:p>
                      <a:pPr algn="l" fontAlgn="base"/>
                      <a:endParaRPr lang="en-GB" sz="14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b="1" kern="1200" dirty="0">
                          <a:solidFill>
                            <a:srgbClr val="92D050"/>
                          </a:solidFill>
                          <a:effectLst/>
                          <a:latin typeface="+mn-lt"/>
                          <a:ea typeface="+mn-ea"/>
                          <a:cs typeface="+mn-cs"/>
                        </a:rPr>
                        <a:t>The Local Plan has been submitted for examination and Part 1 hearing sessions have taken place.  The team awaits dates for Part 2 hearings.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dirty="0">
                        <a:solidFill>
                          <a:schemeClr val="bg1"/>
                        </a:solidFill>
                      </a:endParaRP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92D050"/>
                    </a:solidFill>
                  </a:tcPr>
                </a:tc>
                <a:extLst>
                  <a:ext uri="{0D108BD9-81ED-4DB2-BD59-A6C34878D82A}">
                    <a16:rowId xmlns:a16="http://schemas.microsoft.com/office/drawing/2014/main" val="2590137866"/>
                  </a:ext>
                </a:extLst>
              </a:tr>
              <a:tr h="644688">
                <a:tc>
                  <a:txBody>
                    <a:bodyPr/>
                    <a:lstStyle/>
                    <a:p>
                      <a:r>
                        <a:rPr lang="en-GB" sz="1600" dirty="0">
                          <a:solidFill>
                            <a:schemeClr val="bg1"/>
                          </a:solidFill>
                        </a:rPr>
                        <a:t>CIL Spending Protocol</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dirty="0">
                          <a:solidFill>
                            <a:schemeClr val="bg1"/>
                          </a:solidFill>
                          <a:effectLst/>
                        </a:rPr>
                        <a:t>Comprehensive review of CIL Spending Protocol</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200" kern="1200" dirty="0">
                          <a:solidFill>
                            <a:schemeClr val="accent4"/>
                          </a:solidFill>
                          <a:effectLst/>
                          <a:latin typeface="+mn-lt"/>
                          <a:ea typeface="+mn-ea"/>
                          <a:cs typeface="+mn-cs"/>
                        </a:rPr>
                        <a:t>The revised CIL Spending Protocol was presented to The Planning Policy Committee in July.  On the Leader’s request this did not go forward to Full Council and is being further reviewed.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dirty="0">
                        <a:solidFill>
                          <a:schemeClr val="bg1"/>
                        </a:solidFill>
                      </a:endParaRP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3348672858"/>
                  </a:ext>
                </a:extLst>
              </a:tr>
            </a:tbl>
          </a:graphicData>
        </a:graphic>
      </p:graphicFrame>
    </p:spTree>
    <p:extLst>
      <p:ext uri="{BB962C8B-B14F-4D97-AF65-F5344CB8AC3E}">
        <p14:creationId xmlns:p14="http://schemas.microsoft.com/office/powerpoint/2010/main" val="4146555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Chart 19">
            <a:extLst>
              <a:ext uri="{FF2B5EF4-FFF2-40B4-BE49-F238E27FC236}">
                <a16:creationId xmlns:a16="http://schemas.microsoft.com/office/drawing/2014/main" id="{9E6AC457-E394-471D-BD3C-4706E55E1A92}"/>
              </a:ext>
            </a:extLst>
          </p:cNvPr>
          <p:cNvGraphicFramePr/>
          <p:nvPr>
            <p:extLst>
              <p:ext uri="{D42A27DB-BD31-4B8C-83A1-F6EECF244321}">
                <p14:modId xmlns:p14="http://schemas.microsoft.com/office/powerpoint/2010/main" val="1500117301"/>
              </p:ext>
            </p:extLst>
          </p:nvPr>
        </p:nvGraphicFramePr>
        <p:xfrm>
          <a:off x="-725781" y="-751196"/>
          <a:ext cx="5173034" cy="6910531"/>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Property</a:t>
            </a:r>
            <a:br>
              <a:rPr lang="en-GB" sz="3600" dirty="0">
                <a:solidFill>
                  <a:schemeClr val="bg1"/>
                </a:solidFill>
              </a:rPr>
            </a:br>
            <a:r>
              <a:rPr lang="en-GB" sz="2200" i="1" dirty="0">
                <a:solidFill>
                  <a:schemeClr val="bg1"/>
                </a:solidFill>
              </a:rPr>
              <a:t>Interim Head of Service: Natalie Meagher</a:t>
            </a:r>
            <a:endParaRPr lang="en-GB" sz="3600" i="1" dirty="0">
              <a:solidFill>
                <a:schemeClr val="bg1"/>
              </a:solidFill>
            </a:endParaRPr>
          </a:p>
        </p:txBody>
      </p:sp>
      <p:sp>
        <p:nvSpPr>
          <p:cNvPr id="16" name="Title 3">
            <a:extLst>
              <a:ext uri="{FF2B5EF4-FFF2-40B4-BE49-F238E27FC236}">
                <a16:creationId xmlns:a16="http://schemas.microsoft.com/office/drawing/2014/main" id="{717368DC-B5D9-49D4-BFFB-042C9856ED44}"/>
              </a:ext>
            </a:extLst>
          </p:cNvPr>
          <p:cNvSpPr txBox="1">
            <a:spLocks/>
          </p:cNvSpPr>
          <p:nvPr/>
        </p:nvSpPr>
        <p:spPr>
          <a:xfrm>
            <a:off x="5503795" y="3774679"/>
            <a:ext cx="4650689" cy="66900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699000" y="3700005"/>
            <a:ext cx="914400" cy="914400"/>
          </a:xfrm>
          <a:prstGeom prst="rect">
            <a:avLst/>
          </a:prstGeom>
        </p:spPr>
      </p:pic>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89751" y="1780273"/>
            <a:ext cx="914400" cy="914400"/>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304151" y="1917638"/>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Q1</a:t>
            </a:r>
          </a:p>
        </p:txBody>
      </p:sp>
      <p:pic>
        <p:nvPicPr>
          <p:cNvPr id="15" name="Graphic 14" descr="Bullseye">
            <a:extLst>
              <a:ext uri="{FF2B5EF4-FFF2-40B4-BE49-F238E27FC236}">
                <a16:creationId xmlns:a16="http://schemas.microsoft.com/office/drawing/2014/main" id="{C94248B7-E8DD-47F0-8FF9-B0C38C1C48A2}"/>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580412" y="374199"/>
            <a:ext cx="783459" cy="786209"/>
          </a:xfrm>
          <a:prstGeom prst="rect">
            <a:avLst/>
          </a:prstGeom>
        </p:spPr>
      </p:pic>
      <p:sp>
        <p:nvSpPr>
          <p:cNvPr id="17" name="Title 3">
            <a:extLst>
              <a:ext uri="{FF2B5EF4-FFF2-40B4-BE49-F238E27FC236}">
                <a16:creationId xmlns:a16="http://schemas.microsoft.com/office/drawing/2014/main" id="{3DB0FF70-73D5-4E06-91A2-247BBE9915D4}"/>
              </a:ext>
            </a:extLst>
          </p:cNvPr>
          <p:cNvSpPr txBox="1">
            <a:spLocks/>
          </p:cNvSpPr>
          <p:nvPr/>
        </p:nvSpPr>
        <p:spPr>
          <a:xfrm>
            <a:off x="7363871" y="460184"/>
            <a:ext cx="5166182" cy="64006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2021-22</a:t>
            </a:r>
          </a:p>
        </p:txBody>
      </p:sp>
      <p:sp>
        <p:nvSpPr>
          <p:cNvPr id="13" name="TextBox 12">
            <a:extLst>
              <a:ext uri="{FF2B5EF4-FFF2-40B4-BE49-F238E27FC236}">
                <a16:creationId xmlns:a16="http://schemas.microsoft.com/office/drawing/2014/main" id="{9E24E2F9-9845-419D-8D18-A9FF482FDF11}"/>
              </a:ext>
            </a:extLst>
          </p:cNvPr>
          <p:cNvSpPr txBox="1"/>
          <p:nvPr/>
        </p:nvSpPr>
        <p:spPr>
          <a:xfrm>
            <a:off x="1304151" y="2613484"/>
            <a:ext cx="3938487" cy="369332"/>
          </a:xfrm>
          <a:prstGeom prst="rect">
            <a:avLst/>
          </a:prstGeom>
          <a:noFill/>
        </p:spPr>
        <p:txBody>
          <a:bodyPr wrap="square" rtlCol="0">
            <a:spAutoFit/>
          </a:bodyPr>
          <a:lstStyle/>
          <a:p>
            <a:r>
              <a:rPr lang="en-GB" dirty="0">
                <a:solidFill>
                  <a:schemeClr val="accent6"/>
                </a:solidFill>
              </a:rPr>
              <a:t>No variance</a:t>
            </a:r>
          </a:p>
        </p:txBody>
      </p:sp>
      <p:graphicFrame>
        <p:nvGraphicFramePr>
          <p:cNvPr id="21" name="Table 14">
            <a:extLst>
              <a:ext uri="{FF2B5EF4-FFF2-40B4-BE49-F238E27FC236}">
                <a16:creationId xmlns:a16="http://schemas.microsoft.com/office/drawing/2014/main" id="{7D35E671-801D-49EB-9590-11E6623A5692}"/>
              </a:ext>
            </a:extLst>
          </p:cNvPr>
          <p:cNvGraphicFramePr>
            <a:graphicFrameLocks noGrp="1"/>
          </p:cNvGraphicFramePr>
          <p:nvPr>
            <p:extLst>
              <p:ext uri="{D42A27DB-BD31-4B8C-83A1-F6EECF244321}">
                <p14:modId xmlns:p14="http://schemas.microsoft.com/office/powerpoint/2010/main" val="1147066208"/>
              </p:ext>
            </p:extLst>
          </p:nvPr>
        </p:nvGraphicFramePr>
        <p:xfrm>
          <a:off x="4820062" y="4643639"/>
          <a:ext cx="7080303" cy="1898146"/>
        </p:xfrm>
        <a:graphic>
          <a:graphicData uri="http://schemas.openxmlformats.org/drawingml/2006/table">
            <a:tbl>
              <a:tblPr firstRow="1" bandRow="1">
                <a:tableStyleId>{9D7B26C5-4107-4FEC-AEDC-1716B250A1EF}</a:tableStyleId>
              </a:tblPr>
              <a:tblGrid>
                <a:gridCol w="3923888">
                  <a:extLst>
                    <a:ext uri="{9D8B030D-6E8A-4147-A177-3AD203B41FA5}">
                      <a16:colId xmlns:a16="http://schemas.microsoft.com/office/drawing/2014/main" val="1632953638"/>
                    </a:ext>
                  </a:extLst>
                </a:gridCol>
                <a:gridCol w="1628775">
                  <a:extLst>
                    <a:ext uri="{9D8B030D-6E8A-4147-A177-3AD203B41FA5}">
                      <a16:colId xmlns:a16="http://schemas.microsoft.com/office/drawing/2014/main" val="3276194889"/>
                    </a:ext>
                  </a:extLst>
                </a:gridCol>
                <a:gridCol w="1527640">
                  <a:extLst>
                    <a:ext uri="{9D8B030D-6E8A-4147-A177-3AD203B41FA5}">
                      <a16:colId xmlns:a16="http://schemas.microsoft.com/office/drawing/2014/main" val="3436727633"/>
                    </a:ext>
                  </a:extLst>
                </a:gridCol>
              </a:tblGrid>
              <a:tr h="416056">
                <a:tc>
                  <a:txBody>
                    <a:bodyPr/>
                    <a:lstStyle/>
                    <a:p>
                      <a:r>
                        <a:rPr lang="en-GB" dirty="0">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686926">
                <a:tc>
                  <a:txBody>
                    <a:bodyPr/>
                    <a:lstStyle/>
                    <a:p>
                      <a:pPr algn="l" fontAlgn="ctr"/>
                      <a:r>
                        <a:rPr lang="en-GB" sz="1600" b="0" i="0" u="none" strike="noStrike" dirty="0">
                          <a:solidFill>
                            <a:schemeClr val="bg1"/>
                          </a:solidFill>
                          <a:effectLst/>
                          <a:latin typeface="Calibri" panose="020F0502020204030204" pitchFamily="34" charset="0"/>
                        </a:rPr>
                        <a:t>Rent arrears for all tenanted commercial property – average across quarter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dirty="0">
                          <a:solidFill>
                            <a:schemeClr val="bg1"/>
                          </a:solidFill>
                          <a:effectLst/>
                          <a:latin typeface="Calibri" panose="020F0502020204030204" pitchFamily="34" charset="0"/>
                        </a:rPr>
                        <a:t>Below 10% of gross annual income (£2.395M)</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1" i="0" u="none" strike="noStrike" dirty="0">
                          <a:solidFill>
                            <a:srgbClr val="92D050"/>
                          </a:solidFill>
                          <a:effectLst/>
                          <a:latin typeface="Calibri" panose="020F0502020204030204" pitchFamily="34" charset="0"/>
                        </a:rPr>
                        <a:t> £52K</a:t>
                      </a:r>
                    </a:p>
                    <a:p>
                      <a:pPr algn="l" fontAlgn="ctr"/>
                      <a:r>
                        <a:rPr lang="en-GB" sz="1600" b="0" i="0" u="none" strike="noStrike" dirty="0">
                          <a:solidFill>
                            <a:srgbClr val="92D050"/>
                          </a:solidFill>
                          <a:effectLst/>
                          <a:latin typeface="Calibri" panose="020F0502020204030204" pitchFamily="34" charset="0"/>
                        </a:rPr>
                        <a:t>(due in quarter only)</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306574853"/>
                  </a:ext>
                </a:extLst>
              </a:tr>
              <a:tr h="686926">
                <a:tc>
                  <a:txBody>
                    <a:bodyPr/>
                    <a:lstStyle/>
                    <a:p>
                      <a:pPr algn="l" fontAlgn="ctr"/>
                      <a:r>
                        <a:rPr lang="en-GB" sz="1400" b="0" i="0" u="none" strike="noStrike" dirty="0">
                          <a:solidFill>
                            <a:schemeClr val="bg1"/>
                          </a:solidFill>
                          <a:effectLst/>
                          <a:latin typeface="Calibri" panose="020F0502020204030204" pitchFamily="34" charset="0"/>
                        </a:rPr>
                        <a:t>Rent arrears over 90 days (aged debts) for all tenanted commercial property – at end of quarter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dirty="0">
                          <a:solidFill>
                            <a:schemeClr val="bg1"/>
                          </a:solidFill>
                          <a:effectLst/>
                          <a:latin typeface="Calibri" panose="020F0502020204030204" pitchFamily="34" charset="0"/>
                        </a:rPr>
                        <a:t>Below 5% of gross annual income (£2.395M)</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dirty="0">
                          <a:solidFill>
                            <a:srgbClr val="FF0000"/>
                          </a:solidFill>
                          <a:effectLst/>
                          <a:latin typeface="Calibri" panose="020F0502020204030204" pitchFamily="34" charset="0"/>
                        </a:rPr>
                        <a:t>£361K</a:t>
                      </a:r>
                    </a:p>
                    <a:p>
                      <a:pPr algn="l" fontAlgn="ctr"/>
                      <a:r>
                        <a:rPr lang="en-GB" sz="1600" b="0" i="0" u="none" strike="noStrike" dirty="0">
                          <a:solidFill>
                            <a:srgbClr val="FF0000"/>
                          </a:solidFill>
                          <a:effectLst/>
                          <a:latin typeface="Calibri" panose="020F0502020204030204" pitchFamily="34" charset="0"/>
                        </a:rPr>
                        <a:t>(as at 2</a:t>
                      </a:r>
                      <a:r>
                        <a:rPr lang="en-GB" sz="1600" b="0" i="0" u="none" strike="noStrike" baseline="30000" dirty="0">
                          <a:solidFill>
                            <a:srgbClr val="FF0000"/>
                          </a:solidFill>
                          <a:effectLst/>
                          <a:latin typeface="Calibri" panose="020F0502020204030204" pitchFamily="34" charset="0"/>
                        </a:rPr>
                        <a:t>nd</a:t>
                      </a:r>
                      <a:r>
                        <a:rPr lang="en-GB" sz="1600" b="0" i="0" u="none" strike="noStrike" dirty="0">
                          <a:solidFill>
                            <a:srgbClr val="FF0000"/>
                          </a:solidFill>
                          <a:effectLst/>
                          <a:latin typeface="Calibri" panose="020F0502020204030204" pitchFamily="34" charset="0"/>
                        </a:rPr>
                        <a:t> Sept)</a:t>
                      </a:r>
                      <a:endParaRPr lang="en-GB" sz="800" b="0" i="0" u="none" strike="noStrike" dirty="0">
                        <a:solidFill>
                          <a:srgbClr val="FF0000"/>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39508258"/>
                  </a:ext>
                </a:extLst>
              </a:tr>
            </a:tbl>
          </a:graphicData>
        </a:graphic>
      </p:graphicFrame>
      <p:graphicFrame>
        <p:nvGraphicFramePr>
          <p:cNvPr id="22" name="Table 7">
            <a:extLst>
              <a:ext uri="{FF2B5EF4-FFF2-40B4-BE49-F238E27FC236}">
                <a16:creationId xmlns:a16="http://schemas.microsoft.com/office/drawing/2014/main" id="{7DD63971-7824-42C0-98A6-706011440C39}"/>
              </a:ext>
            </a:extLst>
          </p:cNvPr>
          <p:cNvGraphicFramePr>
            <a:graphicFrameLocks/>
          </p:cNvGraphicFramePr>
          <p:nvPr>
            <p:extLst>
              <p:ext uri="{D42A27DB-BD31-4B8C-83A1-F6EECF244321}">
                <p14:modId xmlns:p14="http://schemas.microsoft.com/office/powerpoint/2010/main" val="1955876529"/>
              </p:ext>
            </p:extLst>
          </p:nvPr>
        </p:nvGraphicFramePr>
        <p:xfrm>
          <a:off x="4820062" y="1314986"/>
          <a:ext cx="7080303" cy="1863090"/>
        </p:xfrm>
        <a:graphic>
          <a:graphicData uri="http://schemas.openxmlformats.org/drawingml/2006/table">
            <a:tbl>
              <a:tblPr firstRow="1" bandRow="1">
                <a:tableStyleId>{5940675A-B579-460E-94D1-54222C63F5DA}</a:tableStyleId>
              </a:tblPr>
              <a:tblGrid>
                <a:gridCol w="1362423">
                  <a:extLst>
                    <a:ext uri="{9D8B030D-6E8A-4147-A177-3AD203B41FA5}">
                      <a16:colId xmlns:a16="http://schemas.microsoft.com/office/drawing/2014/main" val="326531481"/>
                    </a:ext>
                  </a:extLst>
                </a:gridCol>
                <a:gridCol w="1876316">
                  <a:extLst>
                    <a:ext uri="{9D8B030D-6E8A-4147-A177-3AD203B41FA5}">
                      <a16:colId xmlns:a16="http://schemas.microsoft.com/office/drawing/2014/main" val="3995465828"/>
                    </a:ext>
                  </a:extLst>
                </a:gridCol>
                <a:gridCol w="3366244">
                  <a:extLst>
                    <a:ext uri="{9D8B030D-6E8A-4147-A177-3AD203B41FA5}">
                      <a16:colId xmlns:a16="http://schemas.microsoft.com/office/drawing/2014/main" val="3033096753"/>
                    </a:ext>
                  </a:extLst>
                </a:gridCol>
                <a:gridCol w="475320">
                  <a:extLst>
                    <a:ext uri="{9D8B030D-6E8A-4147-A177-3AD203B41FA5}">
                      <a16:colId xmlns:a16="http://schemas.microsoft.com/office/drawing/2014/main" val="4161796994"/>
                    </a:ext>
                  </a:extLst>
                </a:gridCol>
              </a:tblGrid>
              <a:tr h="319871">
                <a:tc>
                  <a:txBody>
                    <a:bodyPr/>
                    <a:lstStyle/>
                    <a:p>
                      <a:pPr algn="l"/>
                      <a:r>
                        <a:rPr lang="en-GB" sz="1400" b="1" dirty="0">
                          <a:solidFill>
                            <a:schemeClr val="bg1"/>
                          </a:solidFill>
                        </a:rPr>
                        <a:t>Project/strategy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dirty="0">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dirty="0">
                          <a:solidFill>
                            <a:schemeClr val="bg1"/>
                          </a:solidFill>
                        </a:rPr>
                        <a:t>Q1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dirty="0">
                          <a:solidFill>
                            <a:schemeClr val="bg1"/>
                          </a:solidFill>
                        </a:rPr>
                        <a:t>Q1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584764">
                <a:tc>
                  <a:txBody>
                    <a:bodyPr/>
                    <a:lstStyle/>
                    <a:p>
                      <a:pPr algn="l" fontAlgn="base"/>
                      <a:r>
                        <a:rPr lang="en-GB" sz="1100" b="0" i="0" kern="1200" dirty="0">
                          <a:solidFill>
                            <a:schemeClr val="bg1"/>
                          </a:solidFill>
                          <a:effectLst/>
                          <a:latin typeface="+mn-lt"/>
                          <a:ea typeface="+mn-ea"/>
                          <a:cs typeface="+mn-cs"/>
                        </a:rPr>
                        <a:t>Property management system</a:t>
                      </a:r>
                      <a:endParaRPr lang="en-GB" sz="11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50" dirty="0">
                          <a:solidFill>
                            <a:schemeClr val="bg1"/>
                          </a:solidFill>
                          <a:effectLst/>
                        </a:rPr>
                        <a:t>Procurement and implementation of new property management system</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dirty="0">
                          <a:solidFill>
                            <a:schemeClr val="accent6"/>
                          </a:solidFill>
                          <a:effectLst/>
                        </a:rPr>
                        <a:t>Soft market testing undertaken, expressions of interest received from four providers. BPM and CJM completed. Currently finalising financials in specification and costs with Capita.</a:t>
                      </a:r>
                    </a:p>
                    <a:p>
                      <a:pPr algn="l" fontAlgn="base"/>
                      <a:endParaRPr lang="en-GB" sz="900" dirty="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387995111"/>
                  </a:ext>
                </a:extLst>
              </a:tr>
              <a:tr h="724708">
                <a:tc>
                  <a:txBody>
                    <a:bodyPr/>
                    <a:lstStyle/>
                    <a:p>
                      <a:pPr algn="l" fontAlgn="base"/>
                      <a:r>
                        <a:rPr lang="en-GB" sz="1100" dirty="0">
                          <a:solidFill>
                            <a:schemeClr val="bg1"/>
                          </a:solidFill>
                          <a:effectLst/>
                        </a:rPr>
                        <a:t>Estates and Facilities team options including accommodation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50" dirty="0">
                          <a:solidFill>
                            <a:schemeClr val="bg1"/>
                          </a:solidFill>
                          <a:effectLst/>
                        </a:rPr>
                        <a:t>Consideration of business case as per budget challenge proposal</a:t>
                      </a:r>
                    </a:p>
                    <a:p>
                      <a:pPr algn="l" fontAlgn="base"/>
                      <a:endParaRPr lang="en-GB" sz="1050" dirty="0">
                        <a:solidFill>
                          <a:schemeClr val="bg1"/>
                        </a:solidFill>
                        <a:effectLst/>
                      </a:endParaRP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dirty="0">
                          <a:solidFill>
                            <a:schemeClr val="accent6"/>
                          </a:solidFill>
                          <a:effectLst/>
                        </a:rPr>
                        <a:t>Not yet commenced. Dependencies include - Shaping our Future </a:t>
                      </a:r>
                      <a:r>
                        <a:rPr lang="en-GB" sz="900" dirty="0" err="1">
                          <a:solidFill>
                            <a:schemeClr val="accent6"/>
                          </a:solidFill>
                          <a:effectLst/>
                        </a:rPr>
                        <a:t>ToM</a:t>
                      </a:r>
                      <a:r>
                        <a:rPr lang="en-GB" sz="900" dirty="0">
                          <a:solidFill>
                            <a:schemeClr val="accent6"/>
                          </a:solidFill>
                          <a:effectLst/>
                        </a:rPr>
                        <a:t>, organisational design, future ways of working pilot, property management system implementation.</a:t>
                      </a:r>
                    </a:p>
                    <a:p>
                      <a:pPr algn="l" fontAlgn="base"/>
                      <a:endParaRPr lang="en-GB" sz="900" dirty="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592470608"/>
                  </a:ext>
                </a:extLst>
              </a:tr>
            </a:tbl>
          </a:graphicData>
        </a:graphic>
      </p:graphicFrame>
      <p:sp>
        <p:nvSpPr>
          <p:cNvPr id="14" name="Speech Bubble: Rectangle with Corners Rounded 13">
            <a:extLst>
              <a:ext uri="{FF2B5EF4-FFF2-40B4-BE49-F238E27FC236}">
                <a16:creationId xmlns:a16="http://schemas.microsoft.com/office/drawing/2014/main" id="{B008F056-13C7-4021-836A-23B7F2E90496}"/>
              </a:ext>
            </a:extLst>
          </p:cNvPr>
          <p:cNvSpPr/>
          <p:nvPr/>
        </p:nvSpPr>
        <p:spPr>
          <a:xfrm>
            <a:off x="1799572" y="6231772"/>
            <a:ext cx="2834085" cy="530215"/>
          </a:xfrm>
          <a:prstGeom prst="wedgeRoundRectCallout">
            <a:avLst>
              <a:gd name="adj1" fmla="val 55719"/>
              <a:gd name="adj2" fmla="val -13247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Now includes the Meridian Centre.  Details as at 2 Sept, for Q1 period</a:t>
            </a:r>
          </a:p>
        </p:txBody>
      </p:sp>
    </p:spTree>
    <p:extLst>
      <p:ext uri="{BB962C8B-B14F-4D97-AF65-F5344CB8AC3E}">
        <p14:creationId xmlns:p14="http://schemas.microsoft.com/office/powerpoint/2010/main" val="393568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ED7A1628-F4E5-4749-B2B9-FF1A4D06B889}"/>
              </a:ext>
            </a:extLst>
          </p:cNvPr>
          <p:cNvSpPr txBox="1"/>
          <p:nvPr/>
        </p:nvSpPr>
        <p:spPr>
          <a:xfrm>
            <a:off x="1387274" y="2905686"/>
            <a:ext cx="5030614" cy="369332"/>
          </a:xfrm>
          <a:prstGeom prst="rect">
            <a:avLst/>
          </a:prstGeom>
          <a:noFill/>
        </p:spPr>
        <p:txBody>
          <a:bodyPr wrap="square" rtlCol="0">
            <a:spAutoFit/>
          </a:bodyPr>
          <a:lstStyle/>
          <a:p>
            <a:r>
              <a:rPr lang="en-GB" dirty="0">
                <a:solidFill>
                  <a:schemeClr val="accent6"/>
                </a:solidFill>
              </a:rPr>
              <a:t>No variance</a:t>
            </a:r>
          </a:p>
        </p:txBody>
      </p:sp>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Regeneration &amp; Economy</a:t>
            </a:r>
            <a:br>
              <a:rPr lang="en-GB" sz="3600" dirty="0">
                <a:solidFill>
                  <a:schemeClr val="bg1"/>
                </a:solidFill>
              </a:rPr>
            </a:br>
            <a:r>
              <a:rPr lang="en-GB" sz="2200" i="1" dirty="0">
                <a:solidFill>
                  <a:schemeClr val="bg1"/>
                </a:solidFill>
              </a:rPr>
              <a:t>Head of Service: Clare Chester</a:t>
            </a:r>
            <a:endParaRPr lang="en-GB" sz="3600" i="1" dirty="0">
              <a:solidFill>
                <a:schemeClr val="bg1"/>
              </a:solidFill>
            </a:endParaRPr>
          </a:p>
        </p:txBody>
      </p:sp>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2055" y="2202908"/>
            <a:ext cx="914400" cy="914400"/>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246455" y="2178797"/>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Q1</a:t>
            </a:r>
          </a:p>
        </p:txBody>
      </p:sp>
      <p:pic>
        <p:nvPicPr>
          <p:cNvPr id="15" name="Graphic 14" descr="Bullseye">
            <a:extLst>
              <a:ext uri="{FF2B5EF4-FFF2-40B4-BE49-F238E27FC236}">
                <a16:creationId xmlns:a16="http://schemas.microsoft.com/office/drawing/2014/main" id="{C94248B7-E8DD-47F0-8FF9-B0C38C1C48A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726023" y="195540"/>
            <a:ext cx="783459" cy="786209"/>
          </a:xfrm>
          <a:prstGeom prst="rect">
            <a:avLst/>
          </a:prstGeom>
        </p:spPr>
      </p:pic>
      <p:sp>
        <p:nvSpPr>
          <p:cNvPr id="17" name="Title 3">
            <a:extLst>
              <a:ext uri="{FF2B5EF4-FFF2-40B4-BE49-F238E27FC236}">
                <a16:creationId xmlns:a16="http://schemas.microsoft.com/office/drawing/2014/main" id="{3DB0FF70-73D5-4E06-91A2-247BBE9915D4}"/>
              </a:ext>
            </a:extLst>
          </p:cNvPr>
          <p:cNvSpPr txBox="1">
            <a:spLocks/>
          </p:cNvSpPr>
          <p:nvPr/>
        </p:nvSpPr>
        <p:spPr>
          <a:xfrm>
            <a:off x="7382921" y="66527"/>
            <a:ext cx="5166182" cy="91440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2021-22</a:t>
            </a:r>
          </a:p>
        </p:txBody>
      </p:sp>
      <p:sp>
        <p:nvSpPr>
          <p:cNvPr id="19" name="Text Placeholder 5">
            <a:extLst>
              <a:ext uri="{FF2B5EF4-FFF2-40B4-BE49-F238E27FC236}">
                <a16:creationId xmlns:a16="http://schemas.microsoft.com/office/drawing/2014/main" id="{A4D211D4-B8BA-4C36-8FCE-EACAD3FB5312}"/>
              </a:ext>
            </a:extLst>
          </p:cNvPr>
          <p:cNvSpPr>
            <a:spLocks noGrp="1"/>
          </p:cNvSpPr>
          <p:nvPr>
            <p:ph type="body" sz="half" idx="2"/>
          </p:nvPr>
        </p:nvSpPr>
        <p:spPr>
          <a:xfrm>
            <a:off x="317639" y="1129202"/>
            <a:ext cx="4579584" cy="761166"/>
          </a:xfrm>
        </p:spPr>
        <p:txBody>
          <a:bodyPr>
            <a:normAutofit/>
          </a:bodyPr>
          <a:lstStyle/>
          <a:p>
            <a:r>
              <a:rPr lang="en-GB" dirty="0">
                <a:solidFill>
                  <a:schemeClr val="bg1"/>
                </a:solidFill>
              </a:rPr>
              <a:t>Incorporating:</a:t>
            </a:r>
            <a:br>
              <a:rPr lang="en-GB" sz="1800" dirty="0">
                <a:solidFill>
                  <a:schemeClr val="bg1"/>
                </a:solidFill>
              </a:rPr>
            </a:br>
            <a:r>
              <a:rPr lang="en-GB" sz="1400" dirty="0">
                <a:solidFill>
                  <a:schemeClr val="bg1"/>
                </a:solidFill>
              </a:rPr>
              <a:t>Regeneration and Placemaking, Economic Development </a:t>
            </a:r>
          </a:p>
        </p:txBody>
      </p:sp>
      <p:graphicFrame>
        <p:nvGraphicFramePr>
          <p:cNvPr id="13" name="Chart 12">
            <a:extLst>
              <a:ext uri="{FF2B5EF4-FFF2-40B4-BE49-F238E27FC236}">
                <a16:creationId xmlns:a16="http://schemas.microsoft.com/office/drawing/2014/main" id="{FBFEAE07-CB64-4BA3-B50C-647AC24CD926}"/>
              </a:ext>
            </a:extLst>
          </p:cNvPr>
          <p:cNvGraphicFramePr/>
          <p:nvPr>
            <p:extLst>
              <p:ext uri="{D42A27DB-BD31-4B8C-83A1-F6EECF244321}">
                <p14:modId xmlns:p14="http://schemas.microsoft.com/office/powerpoint/2010/main" val="2335141092"/>
              </p:ext>
            </p:extLst>
          </p:nvPr>
        </p:nvGraphicFramePr>
        <p:xfrm>
          <a:off x="-255948" y="3429000"/>
          <a:ext cx="4895281" cy="3565949"/>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4" name="Table 7">
            <a:extLst>
              <a:ext uri="{FF2B5EF4-FFF2-40B4-BE49-F238E27FC236}">
                <a16:creationId xmlns:a16="http://schemas.microsoft.com/office/drawing/2014/main" id="{B03986FE-3DF9-44D8-8C99-5F0A9FAD0B68}"/>
              </a:ext>
            </a:extLst>
          </p:cNvPr>
          <p:cNvGraphicFramePr>
            <a:graphicFrameLocks noGrp="1"/>
          </p:cNvGraphicFramePr>
          <p:nvPr>
            <p:ph idx="1"/>
            <p:extLst>
              <p:ext uri="{D42A27DB-BD31-4B8C-83A1-F6EECF244321}">
                <p14:modId xmlns:p14="http://schemas.microsoft.com/office/powerpoint/2010/main" val="4284270749"/>
              </p:ext>
            </p:extLst>
          </p:nvPr>
        </p:nvGraphicFramePr>
        <p:xfrm>
          <a:off x="5834187" y="1059140"/>
          <a:ext cx="6040174" cy="4785360"/>
        </p:xfrm>
        <a:graphic>
          <a:graphicData uri="http://schemas.openxmlformats.org/drawingml/2006/table">
            <a:tbl>
              <a:tblPr firstRow="1" bandRow="1">
                <a:tableStyleId>{5940675A-B579-460E-94D1-54222C63F5DA}</a:tableStyleId>
              </a:tblPr>
              <a:tblGrid>
                <a:gridCol w="1611804">
                  <a:extLst>
                    <a:ext uri="{9D8B030D-6E8A-4147-A177-3AD203B41FA5}">
                      <a16:colId xmlns:a16="http://schemas.microsoft.com/office/drawing/2014/main" val="326531481"/>
                    </a:ext>
                  </a:extLst>
                </a:gridCol>
                <a:gridCol w="1250893">
                  <a:extLst>
                    <a:ext uri="{9D8B030D-6E8A-4147-A177-3AD203B41FA5}">
                      <a16:colId xmlns:a16="http://schemas.microsoft.com/office/drawing/2014/main" val="3995465828"/>
                    </a:ext>
                  </a:extLst>
                </a:gridCol>
                <a:gridCol w="2758303">
                  <a:extLst>
                    <a:ext uri="{9D8B030D-6E8A-4147-A177-3AD203B41FA5}">
                      <a16:colId xmlns:a16="http://schemas.microsoft.com/office/drawing/2014/main" val="3033096753"/>
                    </a:ext>
                  </a:extLst>
                </a:gridCol>
                <a:gridCol w="419174">
                  <a:extLst>
                    <a:ext uri="{9D8B030D-6E8A-4147-A177-3AD203B41FA5}">
                      <a16:colId xmlns:a16="http://schemas.microsoft.com/office/drawing/2014/main" val="4161796994"/>
                    </a:ext>
                  </a:extLst>
                </a:gridCol>
              </a:tblGrid>
              <a:tr h="470624">
                <a:tc>
                  <a:txBody>
                    <a:bodyPr/>
                    <a:lstStyle/>
                    <a:p>
                      <a:pPr algn="l"/>
                      <a:r>
                        <a:rPr lang="en-GB" sz="1400" b="1" dirty="0">
                          <a:solidFill>
                            <a:schemeClr val="bg1"/>
                          </a:solidFill>
                        </a:rPr>
                        <a:t>Project/strategy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dirty="0">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dirty="0">
                          <a:solidFill>
                            <a:schemeClr val="bg1"/>
                          </a:solidFill>
                        </a:rPr>
                        <a:t>Q1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dirty="0">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1112384">
                <a:tc>
                  <a:txBody>
                    <a:bodyPr/>
                    <a:lstStyle/>
                    <a:p>
                      <a:pPr algn="l" fontAlgn="base"/>
                      <a:r>
                        <a:rPr lang="en-GB" sz="1400" dirty="0">
                          <a:solidFill>
                            <a:schemeClr val="bg1"/>
                          </a:solidFill>
                          <a:effectLst/>
                        </a:rPr>
                        <a:t>Review of shared Regeneration arrangements</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200" dirty="0">
                          <a:solidFill>
                            <a:schemeClr val="bg1"/>
                          </a:solidFill>
                          <a:effectLst/>
                        </a:rPr>
                        <a:t>Consideration of a business case as per budget challenge proposal</a:t>
                      </a:r>
                    </a:p>
                    <a:p>
                      <a:pPr algn="l" fontAlgn="base"/>
                      <a:endParaRPr lang="en-GB" sz="12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200" dirty="0">
                          <a:solidFill>
                            <a:schemeClr val="accent4"/>
                          </a:solidFill>
                          <a:effectLst/>
                        </a:rPr>
                        <a:t>Consultation with staff concluded and transition to new arrangements underway (to be completed beginning Q2).</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b="1"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3387995111"/>
                  </a:ext>
                </a:extLst>
              </a:tr>
              <a:tr h="1005424">
                <a:tc>
                  <a:txBody>
                    <a:bodyPr/>
                    <a:lstStyle/>
                    <a:p>
                      <a:pPr algn="l" fontAlgn="base"/>
                      <a:r>
                        <a:rPr lang="en-GB" sz="1400" dirty="0">
                          <a:solidFill>
                            <a:schemeClr val="bg1"/>
                          </a:solidFill>
                          <a:effectLst/>
                        </a:rPr>
                        <a:t>Havant town centre redevelopment</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dirty="0">
                          <a:solidFill>
                            <a:schemeClr val="bg1"/>
                          </a:solidFill>
                          <a:effectLst/>
                        </a:rPr>
                        <a:t>Regeneration project</a:t>
                      </a:r>
                    </a:p>
                    <a:p>
                      <a:pPr algn="l" fontAlgn="base"/>
                      <a:endParaRPr lang="en-GB" sz="14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200" dirty="0">
                          <a:solidFill>
                            <a:schemeClr val="accent4"/>
                          </a:solidFill>
                          <a:effectLst/>
                        </a:rPr>
                        <a:t>Levelling Up Fund bid for the town centre was submitted in June, awaiting the decision. Outline business case has been drafted and is to be taken to Cabinet in September.</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b="1"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3369104792"/>
                  </a:ext>
                </a:extLst>
              </a:tr>
              <a:tr h="748720">
                <a:tc>
                  <a:txBody>
                    <a:bodyPr/>
                    <a:lstStyle/>
                    <a:p>
                      <a:pPr algn="l" fontAlgn="base"/>
                      <a:r>
                        <a:rPr lang="en-GB" sz="1400" dirty="0">
                          <a:solidFill>
                            <a:schemeClr val="bg1"/>
                          </a:solidFill>
                          <a:effectLst/>
                        </a:rPr>
                        <a:t>Hayling Seafront Strategy</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400" dirty="0">
                          <a:solidFill>
                            <a:schemeClr val="bg1"/>
                          </a:solidFill>
                        </a:rPr>
                        <a:t>Regeneration project</a:t>
                      </a:r>
                    </a:p>
                    <a:p>
                      <a:endParaRPr lang="en-GB" sz="1400" dirty="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dirty="0">
                          <a:solidFill>
                            <a:schemeClr val="accent6"/>
                          </a:solidFill>
                          <a:effectLst/>
                        </a:rPr>
                        <a:t>Workshop completed, vision being developed and due to go to Cabinet in September</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b="1"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836551410"/>
                  </a:ext>
                </a:extLst>
              </a:tr>
              <a:tr h="1140907">
                <a:tc>
                  <a:txBody>
                    <a:bodyPr/>
                    <a:lstStyle/>
                    <a:p>
                      <a:pPr algn="l" fontAlgn="base"/>
                      <a:r>
                        <a:rPr lang="en-GB" sz="1400" dirty="0">
                          <a:solidFill>
                            <a:schemeClr val="bg1"/>
                          </a:solidFill>
                          <a:effectLst/>
                        </a:rPr>
                        <a:t>Regeneration Strategy</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400" dirty="0">
                          <a:solidFill>
                            <a:schemeClr val="bg1"/>
                          </a:solidFill>
                        </a:rPr>
                        <a:t>Review and refresh of Regeneration Strategy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400" dirty="0">
                          <a:solidFill>
                            <a:schemeClr val="accent6"/>
                          </a:solidFill>
                        </a:rPr>
                        <a:t>A Cabinet report is being drafted and will be taken for a decision to proceed with the refresh at the beginning of September.</a:t>
                      </a:r>
                    </a:p>
                    <a:p>
                      <a:endParaRPr lang="en-GB" dirty="0"/>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b="1"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751918822"/>
                  </a:ext>
                </a:extLst>
              </a:tr>
            </a:tbl>
          </a:graphicData>
        </a:graphic>
      </p:graphicFrame>
    </p:spTree>
    <p:extLst>
      <p:ext uri="{BB962C8B-B14F-4D97-AF65-F5344CB8AC3E}">
        <p14:creationId xmlns:p14="http://schemas.microsoft.com/office/powerpoint/2010/main" val="1033005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5B790-704F-45A9-8EC5-E5CEB2AC3E31}"/>
              </a:ext>
            </a:extLst>
          </p:cNvPr>
          <p:cNvSpPr>
            <a:spLocks noGrp="1"/>
          </p:cNvSpPr>
          <p:nvPr>
            <p:ph type="title"/>
          </p:nvPr>
        </p:nvSpPr>
        <p:spPr/>
        <p:txBody>
          <a:bodyPr>
            <a:normAutofit/>
          </a:bodyPr>
          <a:lstStyle/>
          <a:p>
            <a:pPr algn="ctr"/>
            <a:r>
              <a:rPr lang="en-GB" sz="4800" dirty="0">
                <a:solidFill>
                  <a:schemeClr val="bg1"/>
                </a:solidFill>
              </a:rPr>
              <a:t>Headline achievements in Q1</a:t>
            </a:r>
          </a:p>
        </p:txBody>
      </p:sp>
      <p:sp>
        <p:nvSpPr>
          <p:cNvPr id="3" name="Content Placeholder 2">
            <a:extLst>
              <a:ext uri="{FF2B5EF4-FFF2-40B4-BE49-F238E27FC236}">
                <a16:creationId xmlns:a16="http://schemas.microsoft.com/office/drawing/2014/main" id="{B4662C0D-444E-4529-B31F-08DCFF9CB5A0}"/>
              </a:ext>
            </a:extLst>
          </p:cNvPr>
          <p:cNvSpPr>
            <a:spLocks noGrp="1"/>
          </p:cNvSpPr>
          <p:nvPr>
            <p:ph idx="1"/>
          </p:nvPr>
        </p:nvSpPr>
        <p:spPr>
          <a:xfrm>
            <a:off x="838200" y="1690688"/>
            <a:ext cx="10515600" cy="5167312"/>
          </a:xfrm>
        </p:spPr>
        <p:txBody>
          <a:bodyPr vert="horz" lIns="91440" tIns="45720" rIns="91440" bIns="45720" rtlCol="0" anchor="t">
            <a:normAutofit fontScale="25000" lnSpcReduction="20000"/>
          </a:bodyPr>
          <a:lstStyle/>
          <a:p>
            <a:r>
              <a:rPr lang="en-GB" sz="8000" dirty="0">
                <a:solidFill>
                  <a:schemeClr val="bg1"/>
                </a:solidFill>
                <a:cs typeface="Calibri"/>
              </a:rPr>
              <a:t>Planning permission has been granted for the </a:t>
            </a:r>
            <a:r>
              <a:rPr lang="en-GB" sz="8000" dirty="0">
                <a:solidFill>
                  <a:schemeClr val="accent6"/>
                </a:solidFill>
                <a:cs typeface="Calibri"/>
              </a:rPr>
              <a:t>Havant Thicket Reservoir </a:t>
            </a:r>
            <a:r>
              <a:rPr lang="en-GB" sz="8000" dirty="0">
                <a:solidFill>
                  <a:schemeClr val="bg1"/>
                </a:solidFill>
                <a:cs typeface="Calibri"/>
              </a:rPr>
              <a:t>which will safeguard water supply in the borough for decades to come, as well as providing a recreational asset for local residents to enjoy</a:t>
            </a:r>
          </a:p>
          <a:p>
            <a:r>
              <a:rPr lang="en-GB" sz="8000" dirty="0">
                <a:solidFill>
                  <a:schemeClr val="bg1"/>
                </a:solidFill>
                <a:cs typeface="Calibri"/>
              </a:rPr>
              <a:t>The </a:t>
            </a:r>
            <a:r>
              <a:rPr lang="en-GB" sz="8000" dirty="0">
                <a:solidFill>
                  <a:schemeClr val="accent6"/>
                </a:solidFill>
                <a:cs typeface="Calibri"/>
              </a:rPr>
              <a:t>Local Plan </a:t>
            </a:r>
            <a:r>
              <a:rPr lang="en-GB" sz="8000" dirty="0">
                <a:solidFill>
                  <a:schemeClr val="bg1"/>
                </a:solidFill>
                <a:cs typeface="Calibri"/>
              </a:rPr>
              <a:t>for Havant borough has entered a significant new stage in its development, with the first independently managed hearings being arranged for early in Q2</a:t>
            </a:r>
          </a:p>
          <a:p>
            <a:r>
              <a:rPr lang="en-GB" sz="8000" dirty="0">
                <a:solidFill>
                  <a:schemeClr val="bg1"/>
                </a:solidFill>
                <a:cs typeface="Calibri"/>
              </a:rPr>
              <a:t>We continued to help more than 700 local businesses by distributing Covid-related </a:t>
            </a:r>
            <a:r>
              <a:rPr lang="en-GB" sz="8000" dirty="0">
                <a:solidFill>
                  <a:schemeClr val="accent6"/>
                </a:solidFill>
                <a:cs typeface="Calibri"/>
              </a:rPr>
              <a:t>support grants </a:t>
            </a:r>
            <a:r>
              <a:rPr lang="en-GB" sz="8000" dirty="0">
                <a:solidFill>
                  <a:schemeClr val="bg1"/>
                </a:solidFill>
                <a:cs typeface="Calibri"/>
              </a:rPr>
              <a:t>as the country came out of lockdown</a:t>
            </a:r>
          </a:p>
          <a:p>
            <a:r>
              <a:rPr lang="en-GB" sz="8000" dirty="0">
                <a:solidFill>
                  <a:schemeClr val="bg1"/>
                </a:solidFill>
                <a:cs typeface="Calibri"/>
              </a:rPr>
              <a:t>The </a:t>
            </a:r>
            <a:r>
              <a:rPr lang="en-GB" sz="8000" dirty="0" err="1">
                <a:solidFill>
                  <a:schemeClr val="bg1"/>
                </a:solidFill>
                <a:cs typeface="Calibri"/>
              </a:rPr>
              <a:t>Beachlands</a:t>
            </a:r>
            <a:r>
              <a:rPr lang="en-GB" sz="8000" dirty="0">
                <a:solidFill>
                  <a:schemeClr val="bg1"/>
                </a:solidFill>
                <a:cs typeface="Calibri"/>
              </a:rPr>
              <a:t> area of Hayling Island has retained its prestigious </a:t>
            </a:r>
            <a:r>
              <a:rPr lang="en-GB" sz="8000" dirty="0">
                <a:solidFill>
                  <a:schemeClr val="accent6"/>
                </a:solidFill>
                <a:cs typeface="Calibri"/>
              </a:rPr>
              <a:t>Blue Flag Award </a:t>
            </a:r>
            <a:r>
              <a:rPr lang="en-GB" sz="8000" dirty="0">
                <a:solidFill>
                  <a:schemeClr val="bg1"/>
                </a:solidFill>
                <a:cs typeface="Calibri"/>
              </a:rPr>
              <a:t>following a ‘mystery shopper’ style visit from the organisation that awards the status</a:t>
            </a:r>
          </a:p>
          <a:p>
            <a:r>
              <a:rPr lang="en-GB" sz="8000" dirty="0">
                <a:solidFill>
                  <a:schemeClr val="bg1"/>
                </a:solidFill>
                <a:cs typeface="Calibri"/>
              </a:rPr>
              <a:t>The </a:t>
            </a:r>
            <a:r>
              <a:rPr lang="en-GB" sz="8000" dirty="0">
                <a:solidFill>
                  <a:schemeClr val="accent6"/>
                </a:solidFill>
                <a:cs typeface="Calibri"/>
              </a:rPr>
              <a:t>local elections </a:t>
            </a:r>
            <a:r>
              <a:rPr lang="en-GB" sz="8000" dirty="0">
                <a:solidFill>
                  <a:schemeClr val="bg1"/>
                </a:solidFill>
                <a:cs typeface="Calibri"/>
              </a:rPr>
              <a:t>in May were run smoothly despite the additional Covid-19 safety  requirements</a:t>
            </a:r>
          </a:p>
          <a:p>
            <a:r>
              <a:rPr lang="en-GB" sz="8000" dirty="0">
                <a:solidFill>
                  <a:schemeClr val="bg1"/>
                </a:solidFill>
                <a:cs typeface="Calibri"/>
              </a:rPr>
              <a:t>Due to driver shortages significant parts of some waste collection rounds were not carried out to schedule and collection days were delayed. Customers were asked not to report these as missed bins, however, so that the service could focus on the individual missed collections that they were otherwise unaware of</a:t>
            </a:r>
          </a:p>
          <a:p>
            <a:r>
              <a:rPr lang="en-GB" sz="8000" dirty="0">
                <a:solidFill>
                  <a:schemeClr val="bg1"/>
                </a:solidFill>
                <a:cs typeface="Calibri"/>
              </a:rPr>
              <a:t>The mobilisation phase of </a:t>
            </a:r>
            <a:r>
              <a:rPr lang="en-GB" sz="8000" dirty="0">
                <a:solidFill>
                  <a:schemeClr val="accent6"/>
                </a:solidFill>
                <a:cs typeface="Calibri"/>
              </a:rPr>
              <a:t>Shaping our Future </a:t>
            </a:r>
            <a:r>
              <a:rPr lang="en-GB" sz="8000" dirty="0">
                <a:solidFill>
                  <a:schemeClr val="bg1"/>
                </a:solidFill>
                <a:cs typeface="Calibri"/>
              </a:rPr>
              <a:t>has been completed, following the all member briefings, overview and scrutiny meetings and approval of the business case and associated resources by Cabinet</a:t>
            </a:r>
          </a:p>
          <a:p>
            <a:endParaRPr lang="en-GB" sz="3200" dirty="0">
              <a:solidFill>
                <a:schemeClr val="bg1"/>
              </a:solidFill>
              <a:cs typeface="Calibri"/>
            </a:endParaRPr>
          </a:p>
          <a:p>
            <a:endParaRPr lang="en-GB" dirty="0"/>
          </a:p>
        </p:txBody>
      </p:sp>
    </p:spTree>
    <p:extLst>
      <p:ext uri="{BB962C8B-B14F-4D97-AF65-F5344CB8AC3E}">
        <p14:creationId xmlns:p14="http://schemas.microsoft.com/office/powerpoint/2010/main" val="33430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EE008-D461-4A3A-898C-5B0ECEDE63F5}"/>
              </a:ext>
            </a:extLst>
          </p:cNvPr>
          <p:cNvSpPr>
            <a:spLocks noGrp="1"/>
          </p:cNvSpPr>
          <p:nvPr>
            <p:ph type="title"/>
          </p:nvPr>
        </p:nvSpPr>
        <p:spPr>
          <a:xfrm>
            <a:off x="838200" y="382400"/>
            <a:ext cx="10515600" cy="1325563"/>
          </a:xfrm>
        </p:spPr>
        <p:txBody>
          <a:bodyPr>
            <a:normAutofit/>
          </a:bodyPr>
          <a:lstStyle/>
          <a:p>
            <a:pPr algn="ctr"/>
            <a:r>
              <a:rPr lang="en-GB" sz="5400" dirty="0">
                <a:solidFill>
                  <a:schemeClr val="bg1"/>
                </a:solidFill>
              </a:rPr>
              <a:t>People – key statistics for Q1</a:t>
            </a:r>
          </a:p>
        </p:txBody>
      </p:sp>
      <p:sp>
        <p:nvSpPr>
          <p:cNvPr id="3" name="Content Placeholder 2">
            <a:extLst>
              <a:ext uri="{FF2B5EF4-FFF2-40B4-BE49-F238E27FC236}">
                <a16:creationId xmlns:a16="http://schemas.microsoft.com/office/drawing/2014/main" id="{DAE993C0-95A1-4B6E-BFEC-29689279BCE2}"/>
              </a:ext>
            </a:extLst>
          </p:cNvPr>
          <p:cNvSpPr>
            <a:spLocks noGrp="1"/>
          </p:cNvSpPr>
          <p:nvPr>
            <p:ph idx="1"/>
          </p:nvPr>
        </p:nvSpPr>
        <p:spPr>
          <a:xfrm>
            <a:off x="3567123" y="2567590"/>
            <a:ext cx="2182585" cy="1256957"/>
          </a:xfrm>
        </p:spPr>
        <p:txBody>
          <a:bodyPr>
            <a:normAutofit lnSpcReduction="10000"/>
          </a:bodyPr>
          <a:lstStyle/>
          <a:p>
            <a:pPr marL="0" indent="0" algn="ctr">
              <a:buNone/>
            </a:pPr>
            <a:endParaRPr lang="en-GB" dirty="0">
              <a:solidFill>
                <a:schemeClr val="bg1"/>
              </a:solidFill>
            </a:endParaRPr>
          </a:p>
          <a:p>
            <a:pPr marL="0" indent="0" algn="ctr">
              <a:buNone/>
            </a:pPr>
            <a:r>
              <a:rPr lang="en-GB" sz="2400" dirty="0">
                <a:solidFill>
                  <a:schemeClr val="bg1"/>
                </a:solidFill>
              </a:rPr>
              <a:t>Number of new starters</a:t>
            </a:r>
          </a:p>
        </p:txBody>
      </p:sp>
      <p:sp>
        <p:nvSpPr>
          <p:cNvPr id="5" name="Content Placeholder 2">
            <a:extLst>
              <a:ext uri="{FF2B5EF4-FFF2-40B4-BE49-F238E27FC236}">
                <a16:creationId xmlns:a16="http://schemas.microsoft.com/office/drawing/2014/main" id="{5937567A-0083-4A3A-9BAB-F58849B531C8}"/>
              </a:ext>
            </a:extLst>
          </p:cNvPr>
          <p:cNvSpPr txBox="1">
            <a:spLocks/>
          </p:cNvSpPr>
          <p:nvPr/>
        </p:nvSpPr>
        <p:spPr>
          <a:xfrm>
            <a:off x="905107" y="3063939"/>
            <a:ext cx="1899201" cy="938440"/>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dirty="0">
                <a:solidFill>
                  <a:schemeClr val="bg1"/>
                </a:solidFill>
              </a:rPr>
              <a:t>Total FTE at end of quarter</a:t>
            </a:r>
          </a:p>
        </p:txBody>
      </p:sp>
      <p:sp>
        <p:nvSpPr>
          <p:cNvPr id="6" name="Content Placeholder 2">
            <a:extLst>
              <a:ext uri="{FF2B5EF4-FFF2-40B4-BE49-F238E27FC236}">
                <a16:creationId xmlns:a16="http://schemas.microsoft.com/office/drawing/2014/main" id="{44147360-7089-4C48-AF29-0E4E82C9D855}"/>
              </a:ext>
            </a:extLst>
          </p:cNvPr>
          <p:cNvSpPr txBox="1">
            <a:spLocks/>
          </p:cNvSpPr>
          <p:nvPr/>
        </p:nvSpPr>
        <p:spPr>
          <a:xfrm>
            <a:off x="4752665" y="4909174"/>
            <a:ext cx="2902736" cy="306210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400" dirty="0">
                <a:solidFill>
                  <a:schemeClr val="bg1"/>
                </a:solidFill>
              </a:rPr>
              <a:t>Average number of sick days per FTE</a:t>
            </a:r>
          </a:p>
          <a:p>
            <a:pPr marL="0" indent="0" algn="ctr">
              <a:buNone/>
            </a:pPr>
            <a:r>
              <a:rPr lang="en-GB" sz="1200" dirty="0">
                <a:solidFill>
                  <a:schemeClr val="bg1"/>
                </a:solidFill>
                <a:ea typeface="+mn-lt"/>
                <a:cs typeface="+mn-lt"/>
              </a:rPr>
              <a:t>Public sector average: 2.2 days</a:t>
            </a:r>
            <a:br>
              <a:rPr lang="en-GB" sz="1200" dirty="0">
                <a:solidFill>
                  <a:schemeClr val="bg1"/>
                </a:solidFill>
                <a:ea typeface="+mn-lt"/>
                <a:cs typeface="+mn-lt"/>
              </a:rPr>
            </a:br>
            <a:r>
              <a:rPr lang="en-GB" sz="1200" dirty="0">
                <a:solidFill>
                  <a:schemeClr val="bg1"/>
                </a:solidFill>
                <a:ea typeface="+mn-lt"/>
                <a:cs typeface="+mn-lt"/>
              </a:rPr>
              <a:t>Private sector average: 1.8 days</a:t>
            </a:r>
            <a:endParaRPr lang="en-GB" sz="1200" dirty="0">
              <a:solidFill>
                <a:schemeClr val="bg1"/>
              </a:solidFill>
              <a:cs typeface="Calibri"/>
            </a:endParaRPr>
          </a:p>
          <a:p>
            <a:pPr marL="0" indent="0" algn="ctr">
              <a:buNone/>
            </a:pPr>
            <a:endParaRPr lang="en-GB" sz="2400" dirty="0">
              <a:solidFill>
                <a:schemeClr val="bg1"/>
              </a:solidFill>
              <a:cs typeface="Calibri"/>
            </a:endParaRPr>
          </a:p>
        </p:txBody>
      </p:sp>
      <p:sp>
        <p:nvSpPr>
          <p:cNvPr id="9" name="Content Placeholder 2">
            <a:extLst>
              <a:ext uri="{FF2B5EF4-FFF2-40B4-BE49-F238E27FC236}">
                <a16:creationId xmlns:a16="http://schemas.microsoft.com/office/drawing/2014/main" id="{7105E619-B6AE-4729-A1BD-416EE57AD119}"/>
              </a:ext>
            </a:extLst>
          </p:cNvPr>
          <p:cNvSpPr txBox="1">
            <a:spLocks/>
          </p:cNvSpPr>
          <p:nvPr/>
        </p:nvSpPr>
        <p:spPr>
          <a:xfrm>
            <a:off x="6387469" y="3026978"/>
            <a:ext cx="2016576" cy="16673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2400" dirty="0">
                <a:solidFill>
                  <a:schemeClr val="bg1"/>
                </a:solidFill>
              </a:rPr>
              <a:t>Number of leavers</a:t>
            </a:r>
          </a:p>
        </p:txBody>
      </p:sp>
      <p:sp>
        <p:nvSpPr>
          <p:cNvPr id="10" name="Content Placeholder 2">
            <a:extLst>
              <a:ext uri="{FF2B5EF4-FFF2-40B4-BE49-F238E27FC236}">
                <a16:creationId xmlns:a16="http://schemas.microsoft.com/office/drawing/2014/main" id="{B048FCCB-9494-44C0-BCAE-5B112B4E0F91}"/>
              </a:ext>
            </a:extLst>
          </p:cNvPr>
          <p:cNvSpPr txBox="1">
            <a:spLocks/>
          </p:cNvSpPr>
          <p:nvPr/>
        </p:nvSpPr>
        <p:spPr>
          <a:xfrm>
            <a:off x="9331222" y="3075536"/>
            <a:ext cx="1703605" cy="16673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2400" dirty="0">
                <a:solidFill>
                  <a:schemeClr val="bg1"/>
                </a:solidFill>
              </a:rPr>
              <a:t>Turnover rate</a:t>
            </a:r>
          </a:p>
        </p:txBody>
      </p:sp>
      <p:pic>
        <p:nvPicPr>
          <p:cNvPr id="13" name="Graphic 12" descr="Handshake">
            <a:extLst>
              <a:ext uri="{FF2B5EF4-FFF2-40B4-BE49-F238E27FC236}">
                <a16:creationId xmlns:a16="http://schemas.microsoft.com/office/drawing/2014/main" id="{1E2478C7-736D-4925-8482-AB13249A55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58889" y="2249283"/>
            <a:ext cx="914400" cy="914400"/>
          </a:xfrm>
          <a:prstGeom prst="rect">
            <a:avLst/>
          </a:prstGeom>
        </p:spPr>
      </p:pic>
      <p:pic>
        <p:nvPicPr>
          <p:cNvPr id="15" name="Graphic 14" descr="Questions">
            <a:extLst>
              <a:ext uri="{FF2B5EF4-FFF2-40B4-BE49-F238E27FC236}">
                <a16:creationId xmlns:a16="http://schemas.microsoft.com/office/drawing/2014/main" id="{45DB5EF4-F538-4224-A194-A4FA2EA6C56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20888" y="2222141"/>
            <a:ext cx="768741" cy="768741"/>
          </a:xfrm>
          <a:prstGeom prst="rect">
            <a:avLst/>
          </a:prstGeom>
        </p:spPr>
      </p:pic>
      <p:pic>
        <p:nvPicPr>
          <p:cNvPr id="19" name="Graphic 18" descr="Employee badge">
            <a:extLst>
              <a:ext uri="{FF2B5EF4-FFF2-40B4-BE49-F238E27FC236}">
                <a16:creationId xmlns:a16="http://schemas.microsoft.com/office/drawing/2014/main" id="{DFAFF069-E47D-436C-B5AD-BB94B0B3B3D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62731" y="2149594"/>
            <a:ext cx="914400" cy="914400"/>
          </a:xfrm>
          <a:prstGeom prst="rect">
            <a:avLst/>
          </a:prstGeom>
        </p:spPr>
      </p:pic>
      <p:pic>
        <p:nvPicPr>
          <p:cNvPr id="21" name="Graphic 20" descr="Monthly calendar">
            <a:extLst>
              <a:ext uri="{FF2B5EF4-FFF2-40B4-BE49-F238E27FC236}">
                <a16:creationId xmlns:a16="http://schemas.microsoft.com/office/drawing/2014/main" id="{9F2CC7A7-5048-4C0A-828B-8B3327AB03B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247763" y="4079435"/>
            <a:ext cx="914400" cy="914400"/>
          </a:xfrm>
          <a:prstGeom prst="rect">
            <a:avLst/>
          </a:prstGeom>
        </p:spPr>
      </p:pic>
      <p:sp>
        <p:nvSpPr>
          <p:cNvPr id="22" name="Content Placeholder 2">
            <a:extLst>
              <a:ext uri="{FF2B5EF4-FFF2-40B4-BE49-F238E27FC236}">
                <a16:creationId xmlns:a16="http://schemas.microsoft.com/office/drawing/2014/main" id="{AA8FF3AF-6341-4A0E-ABB4-849C84411D4D}"/>
              </a:ext>
            </a:extLst>
          </p:cNvPr>
          <p:cNvSpPr txBox="1">
            <a:spLocks/>
          </p:cNvSpPr>
          <p:nvPr/>
        </p:nvSpPr>
        <p:spPr>
          <a:xfrm>
            <a:off x="5569162" y="4305820"/>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accent6"/>
                </a:solidFill>
              </a:rPr>
              <a:t>1.6</a:t>
            </a:r>
            <a:endParaRPr lang="en-US" dirty="0"/>
          </a:p>
        </p:txBody>
      </p:sp>
      <p:sp>
        <p:nvSpPr>
          <p:cNvPr id="23" name="Content Placeholder 2">
            <a:extLst>
              <a:ext uri="{FF2B5EF4-FFF2-40B4-BE49-F238E27FC236}">
                <a16:creationId xmlns:a16="http://schemas.microsoft.com/office/drawing/2014/main" id="{7DBB01D4-15C5-4558-A471-CDD308A03820}"/>
              </a:ext>
            </a:extLst>
          </p:cNvPr>
          <p:cNvSpPr txBox="1">
            <a:spLocks/>
          </p:cNvSpPr>
          <p:nvPr/>
        </p:nvSpPr>
        <p:spPr>
          <a:xfrm>
            <a:off x="1304552" y="2391068"/>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bg1"/>
                </a:solidFill>
              </a:rPr>
              <a:t>234</a:t>
            </a:r>
            <a:endParaRPr lang="en-US" dirty="0">
              <a:solidFill>
                <a:schemeClr val="bg1"/>
              </a:solidFill>
            </a:endParaRPr>
          </a:p>
        </p:txBody>
      </p:sp>
      <p:pic>
        <p:nvPicPr>
          <p:cNvPr id="24" name="Grafik 41" descr="Users">
            <a:extLst>
              <a:ext uri="{FF2B5EF4-FFF2-40B4-BE49-F238E27FC236}">
                <a16:creationId xmlns:a16="http://schemas.microsoft.com/office/drawing/2014/main" id="{58290931-489B-446A-87C1-3BAA08EABF7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283161" y="2228804"/>
            <a:ext cx="914400" cy="914400"/>
          </a:xfrm>
          <a:prstGeom prst="rect">
            <a:avLst/>
          </a:prstGeom>
        </p:spPr>
      </p:pic>
      <p:sp>
        <p:nvSpPr>
          <p:cNvPr id="25" name="Content Placeholder 2">
            <a:extLst>
              <a:ext uri="{FF2B5EF4-FFF2-40B4-BE49-F238E27FC236}">
                <a16:creationId xmlns:a16="http://schemas.microsoft.com/office/drawing/2014/main" id="{FC11E5CD-9BAF-4C69-B5F8-3273CCAE7304}"/>
              </a:ext>
            </a:extLst>
          </p:cNvPr>
          <p:cNvSpPr txBox="1">
            <a:spLocks/>
          </p:cNvSpPr>
          <p:nvPr/>
        </p:nvSpPr>
        <p:spPr>
          <a:xfrm>
            <a:off x="4097541" y="2443608"/>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bg1"/>
                </a:solidFill>
              </a:rPr>
              <a:t>11</a:t>
            </a:r>
          </a:p>
        </p:txBody>
      </p:sp>
      <p:sp>
        <p:nvSpPr>
          <p:cNvPr id="26" name="Content Placeholder 2">
            <a:extLst>
              <a:ext uri="{FF2B5EF4-FFF2-40B4-BE49-F238E27FC236}">
                <a16:creationId xmlns:a16="http://schemas.microsoft.com/office/drawing/2014/main" id="{8ECA92C0-757E-4428-8EDF-E13D326DE028}"/>
              </a:ext>
            </a:extLst>
          </p:cNvPr>
          <p:cNvSpPr txBox="1">
            <a:spLocks/>
          </p:cNvSpPr>
          <p:nvPr/>
        </p:nvSpPr>
        <p:spPr>
          <a:xfrm>
            <a:off x="6726414" y="2467672"/>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bg1"/>
                </a:solidFill>
              </a:rPr>
              <a:t>9</a:t>
            </a:r>
          </a:p>
        </p:txBody>
      </p:sp>
      <p:sp>
        <p:nvSpPr>
          <p:cNvPr id="27" name="Content Placeholder 2">
            <a:extLst>
              <a:ext uri="{FF2B5EF4-FFF2-40B4-BE49-F238E27FC236}">
                <a16:creationId xmlns:a16="http://schemas.microsoft.com/office/drawing/2014/main" id="{C1EB168F-2BD8-4955-9ADC-81CD437B618D}"/>
              </a:ext>
            </a:extLst>
          </p:cNvPr>
          <p:cNvSpPr txBox="1">
            <a:spLocks/>
          </p:cNvSpPr>
          <p:nvPr/>
        </p:nvSpPr>
        <p:spPr>
          <a:xfrm>
            <a:off x="9740361" y="2457525"/>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bg1"/>
                </a:solidFill>
              </a:rPr>
              <a:t>3.8%</a:t>
            </a:r>
          </a:p>
        </p:txBody>
      </p:sp>
      <p:sp>
        <p:nvSpPr>
          <p:cNvPr id="29" name="Speech Bubble: Rectangle with Corners Rounded 28">
            <a:extLst>
              <a:ext uri="{FF2B5EF4-FFF2-40B4-BE49-F238E27FC236}">
                <a16:creationId xmlns:a16="http://schemas.microsoft.com/office/drawing/2014/main" id="{E0CE3FAE-0CC2-4839-B5D9-3D26FD771D5D}"/>
              </a:ext>
            </a:extLst>
          </p:cNvPr>
          <p:cNvSpPr/>
          <p:nvPr/>
        </p:nvSpPr>
        <p:spPr>
          <a:xfrm>
            <a:off x="10161195" y="1480542"/>
            <a:ext cx="1747264" cy="768741"/>
          </a:xfrm>
          <a:prstGeom prst="wedgeRoundRectCallout">
            <a:avLst>
              <a:gd name="adj1" fmla="val -47099"/>
              <a:gd name="adj2" fmla="val 7775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Turnover has increased as the country moves out of </a:t>
            </a:r>
            <a:r>
              <a:rPr lang="en-GB" sz="1200" dirty="0" err="1"/>
              <a:t>Covid</a:t>
            </a:r>
            <a:r>
              <a:rPr lang="en-GB" sz="1200" dirty="0"/>
              <a:t> restrictions</a:t>
            </a:r>
          </a:p>
        </p:txBody>
      </p:sp>
      <p:sp>
        <p:nvSpPr>
          <p:cNvPr id="30" name="Speech Bubble: Rectangle with Corners Rounded 29">
            <a:extLst>
              <a:ext uri="{FF2B5EF4-FFF2-40B4-BE49-F238E27FC236}">
                <a16:creationId xmlns:a16="http://schemas.microsoft.com/office/drawing/2014/main" id="{A1C23344-09DD-4601-A8E9-D3EBE7F6C4DA}"/>
              </a:ext>
            </a:extLst>
          </p:cNvPr>
          <p:cNvSpPr/>
          <p:nvPr/>
        </p:nvSpPr>
        <p:spPr>
          <a:xfrm>
            <a:off x="2999974" y="4108538"/>
            <a:ext cx="1873315" cy="997919"/>
          </a:xfrm>
          <a:prstGeom prst="wedgeRoundRectCallout">
            <a:avLst>
              <a:gd name="adj1" fmla="val 68741"/>
              <a:gd name="adj2" fmla="val 1758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Sickness levels remain below the national average for the public and private sector</a:t>
            </a:r>
          </a:p>
        </p:txBody>
      </p:sp>
    </p:spTree>
    <p:extLst>
      <p:ext uri="{BB962C8B-B14F-4D97-AF65-F5344CB8AC3E}">
        <p14:creationId xmlns:p14="http://schemas.microsoft.com/office/powerpoint/2010/main" val="1107546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92F9A-1215-4F90-A4F0-AD9FF2A79E30}"/>
              </a:ext>
            </a:extLst>
          </p:cNvPr>
          <p:cNvSpPr>
            <a:spLocks noGrp="1"/>
          </p:cNvSpPr>
          <p:nvPr>
            <p:ph type="title"/>
          </p:nvPr>
        </p:nvSpPr>
        <p:spPr/>
        <p:txBody>
          <a:bodyPr/>
          <a:lstStyle/>
          <a:p>
            <a:pPr algn="ctr"/>
            <a:r>
              <a:rPr lang="en-GB" dirty="0">
                <a:solidFill>
                  <a:schemeClr val="bg1"/>
                </a:solidFill>
              </a:rPr>
              <a:t>Finance – revenue budget outturn in Q1</a:t>
            </a:r>
          </a:p>
        </p:txBody>
      </p:sp>
      <p:graphicFrame>
        <p:nvGraphicFramePr>
          <p:cNvPr id="4" name="Content Placeholder 3">
            <a:extLst>
              <a:ext uri="{FF2B5EF4-FFF2-40B4-BE49-F238E27FC236}">
                <a16:creationId xmlns:a16="http://schemas.microsoft.com/office/drawing/2014/main" id="{E798217F-1EAB-4C29-8131-2381FBDB4E8E}"/>
              </a:ext>
            </a:extLst>
          </p:cNvPr>
          <p:cNvGraphicFramePr>
            <a:graphicFrameLocks noGrp="1"/>
          </p:cNvGraphicFramePr>
          <p:nvPr>
            <p:ph idx="1"/>
            <p:extLst>
              <p:ext uri="{D42A27DB-BD31-4B8C-83A1-F6EECF244321}">
                <p14:modId xmlns:p14="http://schemas.microsoft.com/office/powerpoint/2010/main" val="2907707336"/>
              </p:ext>
            </p:extLst>
          </p:nvPr>
        </p:nvGraphicFramePr>
        <p:xfrm>
          <a:off x="1479550" y="1690688"/>
          <a:ext cx="9232900" cy="4104424"/>
        </p:xfrm>
        <a:graphic>
          <a:graphicData uri="http://schemas.openxmlformats.org/drawingml/2006/table">
            <a:tbl>
              <a:tblPr>
                <a:tableStyleId>{3B4B98B0-60AC-42C2-AFA5-B58CD77FA1E5}</a:tableStyleId>
              </a:tblPr>
              <a:tblGrid>
                <a:gridCol w="4330812">
                  <a:extLst>
                    <a:ext uri="{9D8B030D-6E8A-4147-A177-3AD203B41FA5}">
                      <a16:colId xmlns:a16="http://schemas.microsoft.com/office/drawing/2014/main" val="1330644287"/>
                    </a:ext>
                  </a:extLst>
                </a:gridCol>
                <a:gridCol w="1746470">
                  <a:extLst>
                    <a:ext uri="{9D8B030D-6E8A-4147-A177-3AD203B41FA5}">
                      <a16:colId xmlns:a16="http://schemas.microsoft.com/office/drawing/2014/main" val="2974833510"/>
                    </a:ext>
                  </a:extLst>
                </a:gridCol>
                <a:gridCol w="1719268">
                  <a:extLst>
                    <a:ext uri="{9D8B030D-6E8A-4147-A177-3AD203B41FA5}">
                      <a16:colId xmlns:a16="http://schemas.microsoft.com/office/drawing/2014/main" val="717492594"/>
                    </a:ext>
                  </a:extLst>
                </a:gridCol>
                <a:gridCol w="1436350">
                  <a:extLst>
                    <a:ext uri="{9D8B030D-6E8A-4147-A177-3AD203B41FA5}">
                      <a16:colId xmlns:a16="http://schemas.microsoft.com/office/drawing/2014/main" val="681710993"/>
                    </a:ext>
                  </a:extLst>
                </a:gridCol>
              </a:tblGrid>
              <a:tr h="804239">
                <a:tc>
                  <a:txBody>
                    <a:bodyPr/>
                    <a:lstStyle/>
                    <a:p>
                      <a:pPr algn="ctr" fontAlgn="b"/>
                      <a:r>
                        <a:rPr lang="en-GB" sz="2000" u="none" strike="noStrike">
                          <a:effectLst/>
                        </a:rPr>
                        <a:t> </a:t>
                      </a:r>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n-GB" sz="2000" b="1" u="none" strike="noStrike" dirty="0">
                          <a:solidFill>
                            <a:schemeClr val="bg1">
                              <a:lumMod val="50000"/>
                              <a:lumOff val="50000"/>
                            </a:schemeClr>
                          </a:solidFill>
                          <a:effectLst/>
                        </a:rPr>
                        <a:t>Full Year Budget</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ctr" fontAlgn="b"/>
                      <a:r>
                        <a:rPr lang="en-GB" sz="2000" b="1" u="none" strike="noStrike" dirty="0">
                          <a:solidFill>
                            <a:schemeClr val="bg1">
                              <a:lumMod val="50000"/>
                              <a:lumOff val="50000"/>
                            </a:schemeClr>
                          </a:solidFill>
                          <a:effectLst/>
                        </a:rPr>
                        <a:t>Q1 Year End Forecast</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ctr" fontAlgn="b"/>
                      <a:r>
                        <a:rPr lang="en-GB" sz="2000" b="1" u="none" strike="noStrike" dirty="0">
                          <a:solidFill>
                            <a:schemeClr val="bg1">
                              <a:lumMod val="50000"/>
                              <a:lumOff val="50000"/>
                            </a:schemeClr>
                          </a:solidFill>
                          <a:effectLst/>
                        </a:rPr>
                        <a:t>Q1 Variation to Budget</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79909100"/>
                  </a:ext>
                </a:extLst>
              </a:tr>
              <a:tr h="402120">
                <a:tc>
                  <a:txBody>
                    <a:bodyPr/>
                    <a:lstStyle/>
                    <a:p>
                      <a:pPr algn="r" fontAlgn="b"/>
                      <a:r>
                        <a:rPr lang="en-GB" sz="2000" u="none" strike="noStrike">
                          <a:effectLst/>
                        </a:rPr>
                        <a:t> </a:t>
                      </a:r>
                      <a:endParaRPr lang="en-GB" sz="2000" b="0"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n-GB" sz="2000" b="1" u="none" strike="noStrike">
                          <a:solidFill>
                            <a:schemeClr val="bg1">
                              <a:lumMod val="50000"/>
                              <a:lumOff val="50000"/>
                            </a:schemeClr>
                          </a:solidFill>
                          <a:effectLst/>
                        </a:rPr>
                        <a:t>£'000</a:t>
                      </a:r>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r" fontAlgn="b"/>
                      <a:r>
                        <a:rPr lang="en-GB" sz="2000" b="1" u="none" strike="noStrike">
                          <a:solidFill>
                            <a:schemeClr val="bg1">
                              <a:lumMod val="50000"/>
                              <a:lumOff val="50000"/>
                            </a:schemeClr>
                          </a:solidFill>
                          <a:effectLst/>
                        </a:rPr>
                        <a:t>£'000</a:t>
                      </a:r>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r" fontAlgn="b"/>
                      <a:r>
                        <a:rPr lang="en-GB" sz="2000" b="1" u="none" strike="noStrike">
                          <a:solidFill>
                            <a:schemeClr val="bg1">
                              <a:lumMod val="50000"/>
                              <a:lumOff val="50000"/>
                            </a:schemeClr>
                          </a:solidFill>
                          <a:effectLst/>
                        </a:rPr>
                        <a:t>£'000</a:t>
                      </a:r>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139043174"/>
                  </a:ext>
                </a:extLst>
              </a:tr>
              <a:tr h="402120">
                <a:tc>
                  <a:txBody>
                    <a:bodyPr/>
                    <a:lstStyle/>
                    <a:p>
                      <a:pPr algn="r" fontAlgn="b"/>
                      <a:endParaRPr lang="en-GB" sz="2000" b="0" i="0" u="none" strike="noStrike">
                        <a:solidFill>
                          <a:srgbClr val="000000"/>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591326913"/>
                  </a:ext>
                </a:extLst>
              </a:tr>
              <a:tr h="402120">
                <a:tc>
                  <a:txBody>
                    <a:bodyPr/>
                    <a:lstStyle/>
                    <a:p>
                      <a:pPr algn="l" fontAlgn="b"/>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889005381"/>
                  </a:ext>
                </a:extLst>
              </a:tr>
              <a:tr h="402120">
                <a:tc>
                  <a:txBody>
                    <a:bodyPr/>
                    <a:lstStyle/>
                    <a:p>
                      <a:pPr algn="l" fontAlgn="b"/>
                      <a:r>
                        <a:rPr lang="en-GB" sz="2000" b="1" u="none" strike="noStrike" dirty="0">
                          <a:solidFill>
                            <a:schemeClr val="bg1">
                              <a:lumMod val="50000"/>
                              <a:lumOff val="50000"/>
                            </a:schemeClr>
                          </a:solidFill>
                          <a:effectLst/>
                        </a:rPr>
                        <a:t>Net Cost of Services</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bg1"/>
                          </a:solidFill>
                          <a:effectLst/>
                        </a:rPr>
                        <a:t>13.593</a:t>
                      </a:r>
                      <a:endParaRPr lang="en-GB" sz="2800" b="1" i="0" u="none" strike="noStrike" dirty="0">
                        <a:solidFill>
                          <a:schemeClr val="bg1"/>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bg1"/>
                          </a:solidFill>
                          <a:effectLst/>
                        </a:rPr>
                        <a:t>13.792</a:t>
                      </a:r>
                    </a:p>
                  </a:txBody>
                  <a:tcPr marL="9525" marR="9525" marT="9525" marB="0" anchor="b"/>
                </a:tc>
                <a:tc>
                  <a:txBody>
                    <a:bodyPr/>
                    <a:lstStyle/>
                    <a:p>
                      <a:pPr algn="r" fontAlgn="b"/>
                      <a:r>
                        <a:rPr lang="en-GB" sz="2800" u="none" strike="noStrike" dirty="0">
                          <a:solidFill>
                            <a:schemeClr val="bg1"/>
                          </a:solidFill>
                          <a:effectLst/>
                        </a:rPr>
                        <a:t>0.199</a:t>
                      </a:r>
                    </a:p>
                  </a:txBody>
                  <a:tcPr marL="9525" marR="9525" marT="9525" marB="0" anchor="b"/>
                </a:tc>
                <a:extLst>
                  <a:ext uri="{0D108BD9-81ED-4DB2-BD59-A6C34878D82A}">
                    <a16:rowId xmlns:a16="http://schemas.microsoft.com/office/drawing/2014/main" val="2974692914"/>
                  </a:ext>
                </a:extLst>
              </a:tr>
              <a:tr h="785090">
                <a:tc>
                  <a:txBody>
                    <a:bodyPr/>
                    <a:lstStyle/>
                    <a:p>
                      <a:pPr algn="l" fontAlgn="b"/>
                      <a:r>
                        <a:rPr lang="en-GB" sz="2000" b="1" u="none" strike="noStrike" dirty="0">
                          <a:solidFill>
                            <a:schemeClr val="bg1">
                              <a:lumMod val="50000"/>
                              <a:lumOff val="50000"/>
                            </a:schemeClr>
                          </a:solidFill>
                          <a:effectLst/>
                        </a:rPr>
                        <a:t>Funding</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bg1"/>
                          </a:solidFill>
                          <a:effectLst/>
                        </a:rPr>
                        <a:t>(13.593)</a:t>
                      </a:r>
                      <a:endParaRPr lang="en-GB" sz="2800" b="1" i="0" u="none" strike="noStrike" dirty="0">
                        <a:solidFill>
                          <a:schemeClr val="bg1"/>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bg1"/>
                          </a:solidFill>
                          <a:effectLst/>
                        </a:rPr>
                        <a:t>(13.593)</a:t>
                      </a:r>
                      <a:endParaRPr lang="en-GB" sz="2800" b="1" i="0" u="none" strike="noStrike" dirty="0">
                        <a:solidFill>
                          <a:schemeClr val="bg1"/>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bg1"/>
                          </a:solidFill>
                          <a:effectLst/>
                        </a:rPr>
                        <a:t>0.000</a:t>
                      </a:r>
                      <a:endParaRPr lang="en-GB" sz="2800" b="1" i="0" u="none" strike="noStrike" dirty="0">
                        <a:solidFill>
                          <a:schemeClr val="bg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290767799"/>
                  </a:ext>
                </a:extLst>
              </a:tr>
              <a:tr h="402120">
                <a:tc>
                  <a:txBody>
                    <a:bodyPr/>
                    <a:lstStyle/>
                    <a:p>
                      <a:pPr algn="l" fontAlgn="b"/>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l" fontAlgn="b"/>
                      <a:r>
                        <a:rPr lang="en-GB" sz="2800" u="none" strike="noStrike" dirty="0">
                          <a:solidFill>
                            <a:schemeClr val="bg1"/>
                          </a:solidFill>
                          <a:effectLst/>
                        </a:rPr>
                        <a:t> </a:t>
                      </a:r>
                      <a:endParaRPr lang="en-GB" sz="2800" b="1" i="0" u="none" strike="noStrike" dirty="0">
                        <a:solidFill>
                          <a:schemeClr val="bg1"/>
                        </a:solidFill>
                        <a:effectLst/>
                        <a:latin typeface="Arial" panose="020B0604020202020204" pitchFamily="34" charset="0"/>
                      </a:endParaRPr>
                    </a:p>
                  </a:txBody>
                  <a:tcPr marL="9525" marR="9525" marT="9525" marB="0" anchor="b"/>
                </a:tc>
                <a:tc>
                  <a:txBody>
                    <a:bodyPr/>
                    <a:lstStyle/>
                    <a:p>
                      <a:pPr algn="l" fontAlgn="b"/>
                      <a:r>
                        <a:rPr lang="en-GB" sz="2800" u="none" strike="noStrike" dirty="0">
                          <a:solidFill>
                            <a:schemeClr val="bg1"/>
                          </a:solidFill>
                          <a:effectLst/>
                        </a:rPr>
                        <a:t> </a:t>
                      </a:r>
                      <a:endParaRPr lang="en-GB" sz="2800" b="1" i="0" u="none" strike="noStrike" dirty="0">
                        <a:solidFill>
                          <a:schemeClr val="bg1"/>
                        </a:solidFill>
                        <a:effectLst/>
                        <a:latin typeface="Arial" panose="020B0604020202020204" pitchFamily="34" charset="0"/>
                      </a:endParaRPr>
                    </a:p>
                  </a:txBody>
                  <a:tcPr marL="9525" marR="9525" marT="9525" marB="0" anchor="b"/>
                </a:tc>
                <a:tc>
                  <a:txBody>
                    <a:bodyPr/>
                    <a:lstStyle/>
                    <a:p>
                      <a:pPr algn="l" fontAlgn="b"/>
                      <a:r>
                        <a:rPr lang="en-GB" sz="2800" u="none" strike="noStrike" dirty="0">
                          <a:solidFill>
                            <a:schemeClr val="bg1"/>
                          </a:solidFill>
                          <a:effectLst/>
                        </a:rPr>
                        <a:t> </a:t>
                      </a:r>
                      <a:endParaRPr lang="en-GB" sz="2800" b="1" i="0" u="none" strike="noStrike" dirty="0">
                        <a:solidFill>
                          <a:schemeClr val="bg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040338794"/>
                  </a:ext>
                </a:extLst>
              </a:tr>
              <a:tr h="402120">
                <a:tc>
                  <a:txBody>
                    <a:bodyPr/>
                    <a:lstStyle/>
                    <a:p>
                      <a:pPr algn="l" fontAlgn="b"/>
                      <a:r>
                        <a:rPr lang="en-GB" sz="2000" b="1" u="none" strike="noStrike">
                          <a:solidFill>
                            <a:schemeClr val="bg1">
                              <a:lumMod val="50000"/>
                              <a:lumOff val="50000"/>
                            </a:schemeClr>
                          </a:solidFill>
                          <a:effectLst/>
                        </a:rPr>
                        <a:t>Net (Surplus) / Deficit</a:t>
                      </a:r>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bg1"/>
                          </a:solidFill>
                          <a:effectLst/>
                        </a:rPr>
                        <a:t>0</a:t>
                      </a:r>
                      <a:endParaRPr lang="en-GB" sz="2800" b="1" i="0" u="none" strike="noStrike" dirty="0">
                        <a:solidFill>
                          <a:schemeClr val="bg1"/>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bg1"/>
                          </a:solidFill>
                          <a:effectLst/>
                        </a:rPr>
                        <a:t>0.199</a:t>
                      </a:r>
                      <a:endParaRPr lang="en-GB" sz="2800" b="1" i="0" u="none" strike="noStrike" dirty="0">
                        <a:solidFill>
                          <a:schemeClr val="bg1"/>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bg1"/>
                          </a:solidFill>
                          <a:effectLst/>
                        </a:rPr>
                        <a:t>0.199</a:t>
                      </a:r>
                      <a:endParaRPr lang="en-GB" sz="2800" b="1" i="0" u="none" strike="noStrike" dirty="0">
                        <a:solidFill>
                          <a:schemeClr val="bg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045241103"/>
                  </a:ext>
                </a:extLst>
              </a:tr>
            </a:tbl>
          </a:graphicData>
        </a:graphic>
      </p:graphicFrame>
    </p:spTree>
    <p:extLst>
      <p:ext uri="{BB962C8B-B14F-4D97-AF65-F5344CB8AC3E}">
        <p14:creationId xmlns:p14="http://schemas.microsoft.com/office/powerpoint/2010/main" val="3288684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5">
            <a:extLst>
              <a:ext uri="{FF2B5EF4-FFF2-40B4-BE49-F238E27FC236}">
                <a16:creationId xmlns:a16="http://schemas.microsoft.com/office/drawing/2014/main" id="{9C7CCEA0-2D0F-455F-83B1-8C1346D95752}"/>
              </a:ext>
            </a:extLst>
          </p:cNvPr>
          <p:cNvGraphicFramePr>
            <a:graphicFrameLocks noGrp="1"/>
          </p:cNvGraphicFramePr>
          <p:nvPr>
            <p:extLst>
              <p:ext uri="{D42A27DB-BD31-4B8C-83A1-F6EECF244321}">
                <p14:modId xmlns:p14="http://schemas.microsoft.com/office/powerpoint/2010/main" val="2309039821"/>
              </p:ext>
            </p:extLst>
          </p:nvPr>
        </p:nvGraphicFramePr>
        <p:xfrm>
          <a:off x="1064770" y="2164079"/>
          <a:ext cx="5506014" cy="4123672"/>
        </p:xfrm>
        <a:graphic>
          <a:graphicData uri="http://schemas.openxmlformats.org/drawingml/2006/table">
            <a:tbl>
              <a:tblPr firstRow="1" bandRow="1">
                <a:tableStyleId>{C083E6E3-FA7D-4D7B-A595-EF9225AFEA82}</a:tableStyleId>
              </a:tblPr>
              <a:tblGrid>
                <a:gridCol w="2196590">
                  <a:extLst>
                    <a:ext uri="{9D8B030D-6E8A-4147-A177-3AD203B41FA5}">
                      <a16:colId xmlns:a16="http://schemas.microsoft.com/office/drawing/2014/main" val="2647213839"/>
                    </a:ext>
                  </a:extLst>
                </a:gridCol>
                <a:gridCol w="1452817">
                  <a:extLst>
                    <a:ext uri="{9D8B030D-6E8A-4147-A177-3AD203B41FA5}">
                      <a16:colId xmlns:a16="http://schemas.microsoft.com/office/drawing/2014/main" val="4182922037"/>
                    </a:ext>
                  </a:extLst>
                </a:gridCol>
                <a:gridCol w="1856607">
                  <a:extLst>
                    <a:ext uri="{9D8B030D-6E8A-4147-A177-3AD203B41FA5}">
                      <a16:colId xmlns:a16="http://schemas.microsoft.com/office/drawing/2014/main" val="3766605101"/>
                    </a:ext>
                  </a:extLst>
                </a:gridCol>
              </a:tblGrid>
              <a:tr h="891811">
                <a:tc>
                  <a:txBody>
                    <a:bodyPr/>
                    <a:lstStyle/>
                    <a:p>
                      <a:endParaRPr lang="en-GB" dirty="0">
                        <a:solidFill>
                          <a:sysClr val="windowText" lastClr="000000"/>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b="0" dirty="0">
                          <a:solidFill>
                            <a:sysClr val="windowText" lastClr="000000"/>
                          </a:solidFill>
                        </a:rPr>
                        <a:t>Number of complaints received</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1400" b="0" dirty="0">
                          <a:solidFill>
                            <a:sysClr val="windowText" lastClr="000000"/>
                          </a:solidFill>
                        </a:rPr>
                        <a:t>% of complaints resolved within 10 working days</a:t>
                      </a:r>
                    </a:p>
                    <a:p>
                      <a:pPr algn="ctr"/>
                      <a:r>
                        <a:rPr lang="en-GB" sz="1100" b="0" dirty="0">
                          <a:solidFill>
                            <a:sysClr val="windowText" lastClr="000000"/>
                          </a:solidFill>
                        </a:rPr>
                        <a:t>Target: 85%</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3465026967"/>
                  </a:ext>
                </a:extLst>
              </a:tr>
              <a:tr h="459418">
                <a:tc>
                  <a:txBody>
                    <a:bodyPr/>
                    <a:lstStyle/>
                    <a:p>
                      <a:r>
                        <a:rPr lang="en-GB" sz="2000" b="1" dirty="0">
                          <a:solidFill>
                            <a:sysClr val="windowText" lastClr="000000"/>
                          </a:solidFill>
                        </a:rPr>
                        <a:t>Waste</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ysClr val="windowText" lastClr="000000"/>
                          </a:solidFill>
                        </a:rPr>
                        <a:t>373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rgbClr val="FF0000"/>
                          </a:solidFill>
                        </a:rPr>
                        <a:t>42%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2110934014"/>
                  </a:ext>
                </a:extLst>
              </a:tr>
              <a:tr h="621565">
                <a:tc>
                  <a:txBody>
                    <a:bodyPr/>
                    <a:lstStyle/>
                    <a:p>
                      <a:r>
                        <a:rPr lang="en-GB" sz="2000" b="1" dirty="0">
                          <a:solidFill>
                            <a:sysClr val="windowText" lastClr="000000"/>
                          </a:solidFill>
                        </a:rPr>
                        <a:t>Revenues and Benefits</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ysClr val="windowText" lastClr="000000"/>
                          </a:solidFill>
                        </a:rPr>
                        <a:t>38</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chemeClr val="accent6"/>
                          </a:solidFill>
                        </a:rPr>
                        <a:t>88%</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2786087686"/>
                  </a:ext>
                </a:extLst>
              </a:tr>
              <a:tr h="598874">
                <a:tc>
                  <a:txBody>
                    <a:bodyPr/>
                    <a:lstStyle/>
                    <a:p>
                      <a:r>
                        <a:rPr lang="en-GB" sz="1600" b="1" dirty="0">
                          <a:solidFill>
                            <a:sysClr val="windowText" lastClr="000000"/>
                          </a:solidFill>
                        </a:rPr>
                        <a:t>Environmental Health</a:t>
                      </a:r>
                    </a:p>
                    <a:p>
                      <a:r>
                        <a:rPr lang="en-GB" sz="1100" b="1" dirty="0">
                          <a:solidFill>
                            <a:sysClr val="windowText" lastClr="000000"/>
                          </a:solidFill>
                        </a:rPr>
                        <a:t>including Pest Control and Licensing</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ysClr val="windowText" lastClr="000000"/>
                          </a:solidFill>
                        </a:rPr>
                        <a:t>7</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chemeClr val="accent4"/>
                          </a:solidFill>
                        </a:rPr>
                        <a:t>80%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524324870"/>
                  </a:ext>
                </a:extLst>
              </a:tr>
              <a:tr h="459418">
                <a:tc>
                  <a:txBody>
                    <a:bodyPr/>
                    <a:lstStyle/>
                    <a:p>
                      <a:r>
                        <a:rPr lang="en-GB" sz="2000" b="1" dirty="0">
                          <a:solidFill>
                            <a:sysClr val="windowText" lastClr="000000"/>
                          </a:solidFill>
                        </a:rPr>
                        <a:t>Planning</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ysClr val="windowText" lastClr="000000"/>
                          </a:solidFill>
                        </a:rPr>
                        <a:t>16</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rgbClr val="FF0000"/>
                          </a:solidFill>
                        </a:rPr>
                        <a:t>50%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724070527"/>
                  </a:ext>
                </a:extLst>
              </a:tr>
              <a:tr h="459418">
                <a:tc>
                  <a:txBody>
                    <a:bodyPr/>
                    <a:lstStyle/>
                    <a:p>
                      <a:r>
                        <a:rPr lang="en-GB" sz="2000" b="1" dirty="0">
                          <a:solidFill>
                            <a:sysClr val="windowText" lastClr="000000"/>
                          </a:solidFill>
                        </a:rPr>
                        <a:t>Parking and Traffic</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ysClr val="windowText" lastClr="000000"/>
                          </a:solidFill>
                        </a:rPr>
                        <a:t>9</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chemeClr val="accent4"/>
                          </a:solidFill>
                        </a:rPr>
                        <a:t>78%</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3917994686"/>
                  </a:ext>
                </a:extLst>
              </a:tr>
              <a:tr h="459418">
                <a:tc>
                  <a:txBody>
                    <a:bodyPr/>
                    <a:lstStyle/>
                    <a:p>
                      <a:r>
                        <a:rPr lang="en-GB" sz="2000" b="1" dirty="0">
                          <a:solidFill>
                            <a:sysClr val="windowText" lastClr="000000"/>
                          </a:solidFill>
                        </a:rPr>
                        <a:t>Other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ysClr val="windowText" lastClr="000000"/>
                          </a:solidFill>
                        </a:rPr>
                        <a:t>9</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chemeClr val="accent6"/>
                          </a:solidFill>
                        </a:rPr>
                        <a:t>89%</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2524794101"/>
                  </a:ext>
                </a:extLst>
              </a:tr>
            </a:tbl>
          </a:graphicData>
        </a:graphic>
      </p:graphicFrame>
      <p:sp>
        <p:nvSpPr>
          <p:cNvPr id="2" name="Title 1">
            <a:extLst>
              <a:ext uri="{FF2B5EF4-FFF2-40B4-BE49-F238E27FC236}">
                <a16:creationId xmlns:a16="http://schemas.microsoft.com/office/drawing/2014/main" id="{0679A6DF-B923-4A2F-BED1-9A392FCC8F4B}"/>
              </a:ext>
            </a:extLst>
          </p:cNvPr>
          <p:cNvSpPr>
            <a:spLocks noGrp="1"/>
          </p:cNvSpPr>
          <p:nvPr>
            <p:ph type="title"/>
          </p:nvPr>
        </p:nvSpPr>
        <p:spPr>
          <a:xfrm>
            <a:off x="838200" y="363145"/>
            <a:ext cx="10515600" cy="1325563"/>
          </a:xfrm>
        </p:spPr>
        <p:txBody>
          <a:bodyPr/>
          <a:lstStyle/>
          <a:p>
            <a:pPr algn="ctr"/>
            <a:r>
              <a:rPr lang="en-GB" dirty="0">
                <a:solidFill>
                  <a:schemeClr val="bg1"/>
                </a:solidFill>
              </a:rPr>
              <a:t>Corporate governance – key statistics for Q1</a:t>
            </a:r>
          </a:p>
        </p:txBody>
      </p:sp>
      <p:pic>
        <p:nvPicPr>
          <p:cNvPr id="5" name="Graphic 4" descr="Thumbs up sign">
            <a:extLst>
              <a:ext uri="{FF2B5EF4-FFF2-40B4-BE49-F238E27FC236}">
                <a16:creationId xmlns:a16="http://schemas.microsoft.com/office/drawing/2014/main" id="{64A2BB60-9D4F-401C-877F-F27DBE2EDEF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5171228" y="1290076"/>
            <a:ext cx="914400" cy="914400"/>
          </a:xfrm>
          <a:prstGeom prst="rect">
            <a:avLst/>
          </a:prstGeom>
        </p:spPr>
      </p:pic>
      <p:pic>
        <p:nvPicPr>
          <p:cNvPr id="8" name="Graphic 7" descr="Speech">
            <a:extLst>
              <a:ext uri="{FF2B5EF4-FFF2-40B4-BE49-F238E27FC236}">
                <a16:creationId xmlns:a16="http://schemas.microsoft.com/office/drawing/2014/main" id="{14F05655-76AC-473A-A084-39079D534A9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3574599" y="1344247"/>
            <a:ext cx="914400" cy="914400"/>
          </a:xfrm>
          <a:prstGeom prst="rect">
            <a:avLst/>
          </a:prstGeom>
        </p:spPr>
      </p:pic>
      <p:pic>
        <p:nvPicPr>
          <p:cNvPr id="14" name="Graphic 13" descr="Document">
            <a:extLst>
              <a:ext uri="{FF2B5EF4-FFF2-40B4-BE49-F238E27FC236}">
                <a16:creationId xmlns:a16="http://schemas.microsoft.com/office/drawing/2014/main" id="{64C4EFA8-9BD4-4F83-8183-A1A0AAEE67A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7415401" y="1996927"/>
            <a:ext cx="914400" cy="914400"/>
          </a:xfrm>
          <a:prstGeom prst="rect">
            <a:avLst/>
          </a:prstGeom>
        </p:spPr>
      </p:pic>
      <p:sp>
        <p:nvSpPr>
          <p:cNvPr id="15" name="Content Placeholder 2">
            <a:extLst>
              <a:ext uri="{FF2B5EF4-FFF2-40B4-BE49-F238E27FC236}">
                <a16:creationId xmlns:a16="http://schemas.microsoft.com/office/drawing/2014/main" id="{A729A1E8-C392-4346-A485-1758BB86BA00}"/>
              </a:ext>
            </a:extLst>
          </p:cNvPr>
          <p:cNvSpPr txBox="1">
            <a:spLocks/>
          </p:cNvSpPr>
          <p:nvPr/>
        </p:nvSpPr>
        <p:spPr>
          <a:xfrm>
            <a:off x="7642998" y="2212815"/>
            <a:ext cx="2016576" cy="7521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bg1"/>
                </a:solidFill>
              </a:rPr>
              <a:t>156</a:t>
            </a:r>
          </a:p>
        </p:txBody>
      </p:sp>
      <p:sp>
        <p:nvSpPr>
          <p:cNvPr id="16" name="Content Placeholder 2">
            <a:extLst>
              <a:ext uri="{FF2B5EF4-FFF2-40B4-BE49-F238E27FC236}">
                <a16:creationId xmlns:a16="http://schemas.microsoft.com/office/drawing/2014/main" id="{3962C49D-DF54-483E-8B80-2E95DE074D1D}"/>
              </a:ext>
            </a:extLst>
          </p:cNvPr>
          <p:cNvSpPr txBox="1">
            <a:spLocks/>
          </p:cNvSpPr>
          <p:nvPr/>
        </p:nvSpPr>
        <p:spPr>
          <a:xfrm>
            <a:off x="9465272" y="5216731"/>
            <a:ext cx="1899201" cy="9384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en-GB"/>
          </a:p>
        </p:txBody>
      </p:sp>
      <p:sp>
        <p:nvSpPr>
          <p:cNvPr id="17" name="Content Placeholder 2">
            <a:extLst>
              <a:ext uri="{FF2B5EF4-FFF2-40B4-BE49-F238E27FC236}">
                <a16:creationId xmlns:a16="http://schemas.microsoft.com/office/drawing/2014/main" id="{B19B8602-5B90-4024-8E2D-7613B4D1CF65}"/>
              </a:ext>
            </a:extLst>
          </p:cNvPr>
          <p:cNvSpPr txBox="1">
            <a:spLocks/>
          </p:cNvSpPr>
          <p:nvPr/>
        </p:nvSpPr>
        <p:spPr>
          <a:xfrm>
            <a:off x="9588157" y="2987093"/>
            <a:ext cx="2100483" cy="1065759"/>
          </a:xfrm>
          <a:prstGeom prst="rect">
            <a:avLst/>
          </a:prstGeom>
        </p:spPr>
        <p:txBody>
          <a:bodyPr vert="horz" lIns="91440" tIns="45720" rIns="91440" bIns="45720" rtlCol="0" anchor="t">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None/>
            </a:pPr>
            <a:r>
              <a:rPr lang="en-GB" dirty="0">
                <a:solidFill>
                  <a:schemeClr val="bg1"/>
                </a:solidFill>
                <a:ea typeface="+mn-lt"/>
                <a:cs typeface="+mn-lt"/>
              </a:rPr>
              <a:t>Number of internal audit management actions overdue by more than 60 days</a:t>
            </a:r>
          </a:p>
          <a:p>
            <a:pPr marL="0" indent="0" algn="ctr">
              <a:buFont typeface="Arial" panose="020B0604020202020204" pitchFamily="34" charset="0"/>
              <a:buNone/>
            </a:pPr>
            <a:endParaRPr lang="en-GB" dirty="0">
              <a:solidFill>
                <a:schemeClr val="bg1"/>
              </a:solidFill>
              <a:cs typeface="Calibri"/>
            </a:endParaRPr>
          </a:p>
        </p:txBody>
      </p:sp>
      <p:sp>
        <p:nvSpPr>
          <p:cNvPr id="25" name="Content Placeholder 2">
            <a:extLst>
              <a:ext uri="{FF2B5EF4-FFF2-40B4-BE49-F238E27FC236}">
                <a16:creationId xmlns:a16="http://schemas.microsoft.com/office/drawing/2014/main" id="{BC1207D0-A600-4631-ABCC-599C0F940067}"/>
              </a:ext>
            </a:extLst>
          </p:cNvPr>
          <p:cNvSpPr txBox="1">
            <a:spLocks/>
          </p:cNvSpPr>
          <p:nvPr/>
        </p:nvSpPr>
        <p:spPr>
          <a:xfrm>
            <a:off x="10022972" y="2234957"/>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rgbClr val="FF0000"/>
                </a:solidFill>
              </a:rPr>
              <a:t>41</a:t>
            </a:r>
          </a:p>
        </p:txBody>
      </p:sp>
      <p:pic>
        <p:nvPicPr>
          <p:cNvPr id="29" name="Graphic 28" descr="Gears">
            <a:extLst>
              <a:ext uri="{FF2B5EF4-FFF2-40B4-BE49-F238E27FC236}">
                <a16:creationId xmlns:a16="http://schemas.microsoft.com/office/drawing/2014/main" id="{B61A10E7-5817-4FB6-B780-D1DDDFC7D15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9902217" y="1950529"/>
            <a:ext cx="914400" cy="914400"/>
          </a:xfrm>
          <a:prstGeom prst="rect">
            <a:avLst/>
          </a:prstGeom>
        </p:spPr>
      </p:pic>
      <p:sp>
        <p:nvSpPr>
          <p:cNvPr id="18" name="Speech Bubble: Rectangle with Corners Rounded 17">
            <a:extLst>
              <a:ext uri="{FF2B5EF4-FFF2-40B4-BE49-F238E27FC236}">
                <a16:creationId xmlns:a16="http://schemas.microsoft.com/office/drawing/2014/main" id="{FF3B8775-F680-44C0-B184-F3880F8F0667}"/>
              </a:ext>
            </a:extLst>
          </p:cNvPr>
          <p:cNvSpPr/>
          <p:nvPr/>
        </p:nvSpPr>
        <p:spPr>
          <a:xfrm>
            <a:off x="9162904" y="4175016"/>
            <a:ext cx="2201569" cy="1325563"/>
          </a:xfrm>
          <a:prstGeom prst="wedgeRoundRectCallout">
            <a:avLst>
              <a:gd name="adj1" fmla="val -3073"/>
              <a:gd name="adj2" fmla="val -7954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Management action is taking place to resolve these – several relate to services that have recently been brought inhouse so are now able to be addressed </a:t>
            </a:r>
          </a:p>
        </p:txBody>
      </p:sp>
      <p:sp>
        <p:nvSpPr>
          <p:cNvPr id="21" name="Speech Bubble: Rectangle with Corners Rounded 20">
            <a:extLst>
              <a:ext uri="{FF2B5EF4-FFF2-40B4-BE49-F238E27FC236}">
                <a16:creationId xmlns:a16="http://schemas.microsoft.com/office/drawing/2014/main" id="{A2499D7E-2F1F-483D-95B8-82566C1C48DD}"/>
              </a:ext>
            </a:extLst>
          </p:cNvPr>
          <p:cNvSpPr/>
          <p:nvPr/>
        </p:nvSpPr>
        <p:spPr>
          <a:xfrm>
            <a:off x="1237603" y="1747276"/>
            <a:ext cx="1862990" cy="833329"/>
          </a:xfrm>
          <a:prstGeom prst="wedgeRoundRectCallout">
            <a:avLst>
              <a:gd name="adj1" fmla="val 70550"/>
              <a:gd name="adj2" fmla="val 12893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Result of delays with waste collection services in some areas of the borough</a:t>
            </a:r>
          </a:p>
        </p:txBody>
      </p:sp>
      <p:sp>
        <p:nvSpPr>
          <p:cNvPr id="22" name="Content Placeholder 2">
            <a:extLst>
              <a:ext uri="{FF2B5EF4-FFF2-40B4-BE49-F238E27FC236}">
                <a16:creationId xmlns:a16="http://schemas.microsoft.com/office/drawing/2014/main" id="{36CE4F68-620D-4FEA-B8B6-20DAAF199F2F}"/>
              </a:ext>
            </a:extLst>
          </p:cNvPr>
          <p:cNvSpPr txBox="1">
            <a:spLocks/>
          </p:cNvSpPr>
          <p:nvPr/>
        </p:nvSpPr>
        <p:spPr>
          <a:xfrm>
            <a:off x="7325558" y="3026267"/>
            <a:ext cx="1899201" cy="1806177"/>
          </a:xfrm>
          <a:prstGeom prst="rect">
            <a:avLst/>
          </a:prstGeom>
        </p:spPr>
        <p:txBody>
          <a:bodyPr vert="horz" lIns="91440" tIns="45720" rIns="91440" bIns="45720" rtlCol="0">
            <a:normAutofit fontScale="4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3400" dirty="0">
                <a:solidFill>
                  <a:schemeClr val="bg1"/>
                </a:solidFill>
              </a:rPr>
              <a:t>Number of information requests received </a:t>
            </a:r>
            <a:br>
              <a:rPr lang="en-GB" sz="3400" dirty="0">
                <a:solidFill>
                  <a:schemeClr val="bg1"/>
                </a:solidFill>
              </a:rPr>
            </a:br>
            <a:endParaRPr lang="en-GB" sz="3400" dirty="0">
              <a:solidFill>
                <a:schemeClr val="bg1"/>
              </a:solidFill>
            </a:endParaRPr>
          </a:p>
          <a:p>
            <a:pPr marL="0" indent="0" algn="ctr">
              <a:buFont typeface="Arial" panose="020B0604020202020204" pitchFamily="34" charset="0"/>
              <a:buNone/>
            </a:pPr>
            <a:r>
              <a:rPr lang="en-GB" dirty="0">
                <a:solidFill>
                  <a:schemeClr val="bg1"/>
                </a:solidFill>
              </a:rPr>
              <a:t>(Freedom of Information, Environmental Information Regulations  and Subject Access Requests)</a:t>
            </a:r>
          </a:p>
        </p:txBody>
      </p:sp>
    </p:spTree>
    <p:extLst>
      <p:ext uri="{BB962C8B-B14F-4D97-AF65-F5344CB8AC3E}">
        <p14:creationId xmlns:p14="http://schemas.microsoft.com/office/powerpoint/2010/main" val="1226638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18044-D95C-4B9E-A2E1-8F37C42CDF7A}"/>
              </a:ext>
            </a:extLst>
          </p:cNvPr>
          <p:cNvSpPr>
            <a:spLocks noGrp="1"/>
          </p:cNvSpPr>
          <p:nvPr>
            <p:ph type="title"/>
          </p:nvPr>
        </p:nvSpPr>
        <p:spPr>
          <a:xfrm>
            <a:off x="832555" y="143750"/>
            <a:ext cx="10515600" cy="596661"/>
          </a:xfrm>
        </p:spPr>
        <p:txBody>
          <a:bodyPr>
            <a:normAutofit/>
          </a:bodyPr>
          <a:lstStyle/>
          <a:p>
            <a:pPr algn="ctr"/>
            <a:r>
              <a:rPr lang="en-GB" sz="3200" dirty="0">
                <a:solidFill>
                  <a:schemeClr val="bg1"/>
                </a:solidFill>
              </a:rPr>
              <a:t>Risks currently scoring above 16 on the corporate risk register</a:t>
            </a:r>
          </a:p>
        </p:txBody>
      </p:sp>
      <p:sp>
        <p:nvSpPr>
          <p:cNvPr id="3" name="Content Placeholder 2">
            <a:extLst>
              <a:ext uri="{FF2B5EF4-FFF2-40B4-BE49-F238E27FC236}">
                <a16:creationId xmlns:a16="http://schemas.microsoft.com/office/drawing/2014/main" id="{3959BAE1-ADD1-4134-9677-38467010D72F}"/>
              </a:ext>
            </a:extLst>
          </p:cNvPr>
          <p:cNvSpPr>
            <a:spLocks noGrp="1"/>
          </p:cNvSpPr>
          <p:nvPr>
            <p:ph idx="1"/>
          </p:nvPr>
        </p:nvSpPr>
        <p:spPr>
          <a:xfrm>
            <a:off x="1955799" y="5905037"/>
            <a:ext cx="9989255" cy="440697"/>
          </a:xfrm>
        </p:spPr>
        <p:txBody>
          <a:bodyPr vert="horz" lIns="91440" tIns="45720" rIns="91440" bIns="45720" rtlCol="0" anchor="t">
            <a:noAutofit/>
          </a:bodyPr>
          <a:lstStyle/>
          <a:p>
            <a:pPr marL="0" indent="0">
              <a:buNone/>
            </a:pPr>
            <a:r>
              <a:rPr lang="en-GB" sz="2000" dirty="0">
                <a:solidFill>
                  <a:schemeClr val="bg1"/>
                </a:solidFill>
                <a:cs typeface="Calibri"/>
              </a:rPr>
              <a:t>A residual score of 16 is the threshold which has been set to indicate the Council's risk appetite (as per the Risk Management Framework).</a:t>
            </a:r>
          </a:p>
        </p:txBody>
      </p:sp>
      <p:graphicFrame>
        <p:nvGraphicFramePr>
          <p:cNvPr id="5" name="Table 4">
            <a:extLst>
              <a:ext uri="{FF2B5EF4-FFF2-40B4-BE49-F238E27FC236}">
                <a16:creationId xmlns:a16="http://schemas.microsoft.com/office/drawing/2014/main" id="{4D845826-EC63-43B7-83D3-A87EEDCFF1F6}"/>
              </a:ext>
            </a:extLst>
          </p:cNvPr>
          <p:cNvGraphicFramePr>
            <a:graphicFrameLocks noGrp="1"/>
          </p:cNvGraphicFramePr>
          <p:nvPr>
            <p:extLst>
              <p:ext uri="{D42A27DB-BD31-4B8C-83A1-F6EECF244321}">
                <p14:modId xmlns:p14="http://schemas.microsoft.com/office/powerpoint/2010/main" val="2167764881"/>
              </p:ext>
            </p:extLst>
          </p:nvPr>
        </p:nvGraphicFramePr>
        <p:xfrm>
          <a:off x="339339" y="732614"/>
          <a:ext cx="11502031" cy="4918886"/>
        </p:xfrm>
        <a:graphic>
          <a:graphicData uri="http://schemas.openxmlformats.org/drawingml/2006/table">
            <a:tbl>
              <a:tblPr>
                <a:tableStyleId>{5C22544A-7EE6-4342-B048-85BDC9FD1C3A}</a:tableStyleId>
              </a:tblPr>
              <a:tblGrid>
                <a:gridCol w="371475">
                  <a:extLst>
                    <a:ext uri="{9D8B030D-6E8A-4147-A177-3AD203B41FA5}">
                      <a16:colId xmlns:a16="http://schemas.microsoft.com/office/drawing/2014/main" val="261284426"/>
                    </a:ext>
                  </a:extLst>
                </a:gridCol>
                <a:gridCol w="741245">
                  <a:extLst>
                    <a:ext uri="{9D8B030D-6E8A-4147-A177-3AD203B41FA5}">
                      <a16:colId xmlns:a16="http://schemas.microsoft.com/office/drawing/2014/main" val="675314152"/>
                    </a:ext>
                  </a:extLst>
                </a:gridCol>
                <a:gridCol w="636710">
                  <a:extLst>
                    <a:ext uri="{9D8B030D-6E8A-4147-A177-3AD203B41FA5}">
                      <a16:colId xmlns:a16="http://schemas.microsoft.com/office/drawing/2014/main" val="1352799517"/>
                    </a:ext>
                  </a:extLst>
                </a:gridCol>
                <a:gridCol w="788761">
                  <a:extLst>
                    <a:ext uri="{9D8B030D-6E8A-4147-A177-3AD203B41FA5}">
                      <a16:colId xmlns:a16="http://schemas.microsoft.com/office/drawing/2014/main" val="1867732447"/>
                    </a:ext>
                  </a:extLst>
                </a:gridCol>
                <a:gridCol w="2195227">
                  <a:extLst>
                    <a:ext uri="{9D8B030D-6E8A-4147-A177-3AD203B41FA5}">
                      <a16:colId xmlns:a16="http://schemas.microsoft.com/office/drawing/2014/main" val="2368830916"/>
                    </a:ext>
                  </a:extLst>
                </a:gridCol>
                <a:gridCol w="506043">
                  <a:extLst>
                    <a:ext uri="{9D8B030D-6E8A-4147-A177-3AD203B41FA5}">
                      <a16:colId xmlns:a16="http://schemas.microsoft.com/office/drawing/2014/main" val="3187005459"/>
                    </a:ext>
                  </a:extLst>
                </a:gridCol>
                <a:gridCol w="446647">
                  <a:extLst>
                    <a:ext uri="{9D8B030D-6E8A-4147-A177-3AD203B41FA5}">
                      <a16:colId xmlns:a16="http://schemas.microsoft.com/office/drawing/2014/main" val="441486601"/>
                    </a:ext>
                  </a:extLst>
                </a:gridCol>
                <a:gridCol w="209069">
                  <a:extLst>
                    <a:ext uri="{9D8B030D-6E8A-4147-A177-3AD203B41FA5}">
                      <a16:colId xmlns:a16="http://schemas.microsoft.com/office/drawing/2014/main" val="1533523017"/>
                    </a:ext>
                  </a:extLst>
                </a:gridCol>
                <a:gridCol w="285092">
                  <a:extLst>
                    <a:ext uri="{9D8B030D-6E8A-4147-A177-3AD203B41FA5}">
                      <a16:colId xmlns:a16="http://schemas.microsoft.com/office/drawing/2014/main" val="1148103215"/>
                    </a:ext>
                  </a:extLst>
                </a:gridCol>
                <a:gridCol w="285092">
                  <a:extLst>
                    <a:ext uri="{9D8B030D-6E8A-4147-A177-3AD203B41FA5}">
                      <a16:colId xmlns:a16="http://schemas.microsoft.com/office/drawing/2014/main" val="3172969264"/>
                    </a:ext>
                  </a:extLst>
                </a:gridCol>
                <a:gridCol w="3354615">
                  <a:extLst>
                    <a:ext uri="{9D8B030D-6E8A-4147-A177-3AD203B41FA5}">
                      <a16:colId xmlns:a16="http://schemas.microsoft.com/office/drawing/2014/main" val="426586476"/>
                    </a:ext>
                  </a:extLst>
                </a:gridCol>
                <a:gridCol w="883792">
                  <a:extLst>
                    <a:ext uri="{9D8B030D-6E8A-4147-A177-3AD203B41FA5}">
                      <a16:colId xmlns:a16="http://schemas.microsoft.com/office/drawing/2014/main" val="219056662"/>
                    </a:ext>
                  </a:extLst>
                </a:gridCol>
                <a:gridCol w="209069">
                  <a:extLst>
                    <a:ext uri="{9D8B030D-6E8A-4147-A177-3AD203B41FA5}">
                      <a16:colId xmlns:a16="http://schemas.microsoft.com/office/drawing/2014/main" val="4169105776"/>
                    </a:ext>
                  </a:extLst>
                </a:gridCol>
                <a:gridCol w="294597">
                  <a:extLst>
                    <a:ext uri="{9D8B030D-6E8A-4147-A177-3AD203B41FA5}">
                      <a16:colId xmlns:a16="http://schemas.microsoft.com/office/drawing/2014/main" val="4285783834"/>
                    </a:ext>
                  </a:extLst>
                </a:gridCol>
                <a:gridCol w="294597">
                  <a:extLst>
                    <a:ext uri="{9D8B030D-6E8A-4147-A177-3AD203B41FA5}">
                      <a16:colId xmlns:a16="http://schemas.microsoft.com/office/drawing/2014/main" val="4238554693"/>
                    </a:ext>
                  </a:extLst>
                </a:gridCol>
              </a:tblGrid>
              <a:tr h="353831">
                <a:tc rowSpan="2">
                  <a:txBody>
                    <a:bodyPr/>
                    <a:lstStyle/>
                    <a:p>
                      <a:pPr algn="ctr" fontAlgn="ctr"/>
                      <a:r>
                        <a:rPr lang="en-GB" sz="1050" u="none" strike="noStrike" dirty="0">
                          <a:effectLst/>
                        </a:rPr>
                        <a:t>Risk ID</a:t>
                      </a:r>
                      <a:endParaRPr lang="en-GB" sz="1050" b="1" i="0" u="none" strike="noStrike" dirty="0">
                        <a:effectLst/>
                        <a:latin typeface="Arial" panose="020B0604020202020204" pitchFamily="34" charset="0"/>
                      </a:endParaRPr>
                    </a:p>
                  </a:txBody>
                  <a:tcPr marL="0" marR="0" marT="0" marB="0" vert="vert"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GB" sz="1200" u="none" strike="noStrike" dirty="0">
                          <a:effectLst/>
                        </a:rPr>
                        <a:t>Risk Title</a:t>
                      </a:r>
                      <a:endParaRPr lang="en-GB" sz="1200" b="1" i="0" u="none" strike="noStrike" dirty="0">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GB" sz="1200" u="none" strike="noStrike" dirty="0">
                          <a:effectLst/>
                        </a:rPr>
                        <a:t>Type</a:t>
                      </a:r>
                      <a:endParaRPr lang="en-GB" sz="1200" b="1" i="0" u="none" strike="noStrike" dirty="0">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GB" sz="1200" u="none" strike="noStrike" dirty="0">
                          <a:effectLst/>
                        </a:rPr>
                        <a:t>Category</a:t>
                      </a:r>
                      <a:endParaRPr lang="en-GB" sz="1200" b="1" i="0" u="none" strike="noStrike" dirty="0">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GB" sz="1050" u="none" strike="noStrike" dirty="0">
                          <a:effectLst/>
                        </a:rPr>
                        <a:t>Identification of areas where there are significant risks</a:t>
                      </a:r>
                      <a:endParaRPr lang="en-GB" sz="1050" b="1" i="0" u="none" strike="noStrike" dirty="0">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GB" sz="1050" u="none" strike="noStrike" dirty="0">
                          <a:effectLst/>
                        </a:rPr>
                        <a:t>Date Added</a:t>
                      </a:r>
                      <a:endParaRPr lang="en-GB" sz="1050" b="1" i="0" u="none" strike="noStrike" dirty="0">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GB" sz="1050" u="none" strike="noStrike" dirty="0">
                          <a:effectLst/>
                        </a:rPr>
                        <a:t>Risk Owner</a:t>
                      </a:r>
                      <a:endParaRPr lang="en-GB" sz="1050" b="1" i="0" u="none" strike="noStrike" dirty="0">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ctr"/>
                      <a:r>
                        <a:rPr lang="en-GB" sz="1000" u="none" strike="noStrike" dirty="0">
                          <a:effectLst/>
                        </a:rPr>
                        <a:t>Original Assessment</a:t>
                      </a:r>
                      <a:endParaRPr lang="en-GB" sz="1000" b="0" i="0" u="none" strike="noStrike" dirty="0">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2">
                  <a:txBody>
                    <a:bodyPr/>
                    <a:lstStyle/>
                    <a:p>
                      <a:pPr algn="ctr" fontAlgn="ctr"/>
                      <a:r>
                        <a:rPr lang="en-GB" sz="1100" u="none" strike="noStrike" dirty="0">
                          <a:effectLst/>
                        </a:rPr>
                        <a:t>Planned Mitigation Actions</a:t>
                      </a:r>
                      <a:endParaRPr lang="en-GB" sz="1100" b="1" i="0" u="none" strike="noStrike" dirty="0">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GB" sz="1000" u="none" strike="noStrike" dirty="0">
                          <a:effectLst/>
                        </a:rPr>
                        <a:t>Mitigation Success Factor</a:t>
                      </a:r>
                      <a:endParaRPr lang="en-GB" sz="1000" b="1" i="0" u="none" strike="noStrike" dirty="0">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ctr"/>
                      <a:r>
                        <a:rPr lang="en-GB" sz="1000" u="none" strike="noStrike" dirty="0">
                          <a:effectLst/>
                        </a:rPr>
                        <a:t>Control Assessment</a:t>
                      </a:r>
                      <a:endParaRPr lang="en-GB" sz="1000" b="0" i="0" u="none" strike="noStrike" dirty="0">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665020070"/>
                  </a:ext>
                </a:extLst>
              </a:tr>
              <a:tr h="499619">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fontAlgn="ctr"/>
                      <a:r>
                        <a:rPr lang="en-GB" sz="800" u="none" strike="noStrike">
                          <a:effectLst/>
                        </a:rPr>
                        <a:t>L</a:t>
                      </a:r>
                      <a:endParaRPr lang="en-GB" sz="800" b="1" i="0" u="none" strike="noStrike">
                        <a:effectLst/>
                        <a:latin typeface="Arial" panose="020B0604020202020204" pitchFamily="34" charset="0"/>
                      </a:endParaRPr>
                    </a:p>
                  </a:txBody>
                  <a:tcPr marL="0" marR="0" marT="0" marB="0" vert="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800" u="none" strike="noStrike">
                          <a:effectLst/>
                        </a:rPr>
                        <a:t>I</a:t>
                      </a:r>
                      <a:endParaRPr lang="en-GB" sz="800" b="1" i="0" u="none" strike="noStrike">
                        <a:effectLst/>
                        <a:latin typeface="Arial" panose="020B0604020202020204" pitchFamily="34" charset="0"/>
                      </a:endParaRPr>
                    </a:p>
                  </a:txBody>
                  <a:tcPr marL="0" marR="0" marT="0" marB="0" vert="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800" u="none" strike="noStrike">
                          <a:effectLst/>
                        </a:rPr>
                        <a:t>P</a:t>
                      </a:r>
                      <a:endParaRPr lang="en-GB" sz="800" b="1" i="0" u="none" strike="noStrike">
                        <a:effectLst/>
                        <a:latin typeface="Arial" panose="020B0604020202020204" pitchFamily="34" charset="0"/>
                      </a:endParaRPr>
                    </a:p>
                  </a:txBody>
                  <a:tcPr marL="0" marR="0" marT="0" marB="0" vert="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GB"/>
                    </a:p>
                  </a:txBody>
                  <a:tcPr/>
                </a:tc>
                <a:tc vMerge="1">
                  <a:txBody>
                    <a:bodyPr/>
                    <a:lstStyle/>
                    <a:p>
                      <a:endParaRPr lang="en-GB"/>
                    </a:p>
                  </a:txBody>
                  <a:tcPr/>
                </a:tc>
                <a:tc>
                  <a:txBody>
                    <a:bodyPr/>
                    <a:lstStyle/>
                    <a:p>
                      <a:pPr algn="ctr" fontAlgn="ctr"/>
                      <a:r>
                        <a:rPr lang="en-GB" sz="800" u="none" strike="noStrike">
                          <a:effectLst/>
                        </a:rPr>
                        <a:t>L</a:t>
                      </a:r>
                      <a:endParaRPr lang="en-GB" sz="800" b="1" i="0" u="none" strike="noStrike">
                        <a:effectLst/>
                        <a:latin typeface="Arial" panose="020B0604020202020204" pitchFamily="34" charset="0"/>
                      </a:endParaRPr>
                    </a:p>
                  </a:txBody>
                  <a:tcPr marL="0" marR="0" marT="0" marB="0" vert="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800" u="none" strike="noStrike">
                          <a:effectLst/>
                        </a:rPr>
                        <a:t>I</a:t>
                      </a:r>
                      <a:endParaRPr lang="en-GB" sz="800" b="1" i="0" u="none" strike="noStrike">
                        <a:effectLst/>
                        <a:latin typeface="Arial" panose="020B0604020202020204" pitchFamily="34" charset="0"/>
                      </a:endParaRPr>
                    </a:p>
                  </a:txBody>
                  <a:tcPr marL="0" marR="0" marT="0" marB="0" vert="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800" u="none" strike="noStrike">
                          <a:effectLst/>
                        </a:rPr>
                        <a:t>P</a:t>
                      </a:r>
                      <a:endParaRPr lang="en-GB" sz="800" b="1" i="0" u="none" strike="noStrike">
                        <a:effectLst/>
                        <a:latin typeface="Arial" panose="020B0604020202020204" pitchFamily="34" charset="0"/>
                      </a:endParaRPr>
                    </a:p>
                  </a:txBody>
                  <a:tcPr marL="0" marR="0" marT="0" marB="0" vert="vert"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9637777"/>
                  </a:ext>
                </a:extLst>
              </a:tr>
              <a:tr h="1124144">
                <a:tc>
                  <a:txBody>
                    <a:bodyPr/>
                    <a:lstStyle/>
                    <a:p>
                      <a:pPr algn="ctr" fontAlgn="ctr"/>
                      <a:r>
                        <a:rPr lang="en-GB" sz="1050" b="0" i="0" u="none" strike="noStrike" dirty="0">
                          <a:effectLst/>
                          <a:latin typeface="Arial" panose="020B0604020202020204" pitchFamily="34" charset="0"/>
                        </a:rPr>
                        <a:t>HB6</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100" b="0" i="0" u="none" strike="noStrike" dirty="0">
                          <a:effectLst/>
                          <a:latin typeface="Arial" panose="020B0604020202020204" pitchFamily="34" charset="0"/>
                        </a:rPr>
                        <a:t>Medium Term Financial Strategy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900" b="0" i="0" u="none" strike="noStrike" dirty="0">
                          <a:effectLst/>
                          <a:latin typeface="Arial" panose="020B0604020202020204" pitchFamily="34" charset="0"/>
                        </a:rPr>
                        <a:t>FINANCIAL</a:t>
                      </a:r>
                      <a:endParaRPr lang="en-GB" sz="700" b="0" i="0" u="none" strike="noStrike" dirty="0">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100" b="0" i="0" u="none" strike="noStrike" dirty="0">
                          <a:effectLst/>
                          <a:latin typeface="Arial" panose="020B0604020202020204" pitchFamily="34" charset="0"/>
                        </a:rPr>
                        <a:t>Economic</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GB" sz="900" b="0" i="0" u="none" strike="noStrike" dirty="0">
                          <a:effectLst/>
                          <a:latin typeface="Arial" panose="020B0604020202020204" pitchFamily="34" charset="0"/>
                        </a:rPr>
                        <a:t>The ongoing viability of the authority being able to manage a balanced budget. Current MTFS highlights a shortfall of £12M over the course of the MTFS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000" b="0" i="0" u="none" strike="noStrike" dirty="0">
                          <a:effectLst/>
                          <a:latin typeface="Arial" panose="020B0604020202020204" pitchFamily="34" charset="0"/>
                        </a:rPr>
                        <a:t>28/11/16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000" b="0" i="0" u="none" strike="noStrike" dirty="0">
                          <a:effectLst/>
                          <a:latin typeface="Arial" panose="020B0604020202020204" pitchFamily="34" charset="0"/>
                        </a:rPr>
                        <a:t>Lydia Morrison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dirty="0">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dirty="0">
                          <a:effectLst/>
                          <a:latin typeface="Arial" panose="020B0604020202020204" pitchFamily="34" charset="0"/>
                        </a:rPr>
                        <a:t>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1" i="0" u="none" strike="noStrike" dirty="0">
                          <a:effectLst/>
                          <a:latin typeface="Arial" panose="020B0604020202020204" pitchFamily="34" charset="0"/>
                        </a:rPr>
                        <a:t>20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l" fontAlgn="ctr"/>
                      <a:r>
                        <a:rPr lang="en-GB" sz="700" b="0" i="0" u="none" strike="noStrike" dirty="0">
                          <a:effectLst/>
                          <a:latin typeface="Arial" panose="020B0604020202020204" pitchFamily="34" charset="0"/>
                        </a:rPr>
                        <a:t>1. MTFS is reviewed each year as part of budget setting exercise. Budget challenge sessions held each year to scrutinise future business plans and income/savings.</a:t>
                      </a:r>
                    </a:p>
                    <a:p>
                      <a:pPr algn="l" fontAlgn="ctr"/>
                      <a:r>
                        <a:rPr lang="en-GB" sz="700" b="0" i="0" u="none" strike="noStrike" dirty="0">
                          <a:effectLst/>
                          <a:latin typeface="Arial" panose="020B0604020202020204" pitchFamily="34" charset="0"/>
                        </a:rPr>
                        <a:t>2. Full MTFS review to take place in 2020/21 to alongside the Transformation programme</a:t>
                      </a:r>
                    </a:p>
                    <a:p>
                      <a:pPr algn="l" fontAlgn="ctr"/>
                      <a:r>
                        <a:rPr lang="en-GB" sz="700" b="0" i="0" u="none" strike="noStrike" dirty="0">
                          <a:effectLst/>
                          <a:latin typeface="Arial" panose="020B0604020202020204" pitchFamily="34" charset="0"/>
                        </a:rPr>
                        <a:t>3. Identify and manage in-depth service budgets income/expenditure to rebalance budget</a:t>
                      </a:r>
                    </a:p>
                    <a:p>
                      <a:pPr algn="l" fontAlgn="ctr"/>
                      <a:r>
                        <a:rPr lang="en-GB" sz="700" b="0" i="0" u="none" strike="noStrike" dirty="0">
                          <a:effectLst/>
                          <a:latin typeface="Arial" panose="020B0604020202020204" pitchFamily="34" charset="0"/>
                        </a:rPr>
                        <a:t>4. Consider the impact of Covid-19 on the MTFS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GB" sz="800" b="0" i="0" u="none" strike="noStrike" dirty="0">
                          <a:effectLst/>
                          <a:latin typeface="Arial" panose="020B0604020202020204" pitchFamily="34" charset="0"/>
                        </a:rPr>
                        <a:t>The authority has a balanced budget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dirty="0">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dirty="0">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1" i="0" u="none" strike="noStrike" dirty="0">
                          <a:effectLst/>
                          <a:latin typeface="Arial" panose="020B0604020202020204" pitchFamily="34" charset="0"/>
                        </a:rPr>
                        <a:t>16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56525529"/>
                  </a:ext>
                </a:extLst>
              </a:tr>
              <a:tr h="1124144">
                <a:tc>
                  <a:txBody>
                    <a:bodyPr/>
                    <a:lstStyle/>
                    <a:p>
                      <a:pPr algn="ctr" fontAlgn="ctr"/>
                      <a:r>
                        <a:rPr lang="en-GB" sz="1050" b="0" i="0" u="none" strike="noStrike" dirty="0">
                          <a:effectLst/>
                          <a:latin typeface="Arial" panose="020B0604020202020204" pitchFamily="34" charset="0"/>
                        </a:rPr>
                        <a:t>HB10</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100" b="0" i="0" u="none" strike="noStrike" dirty="0">
                          <a:effectLst/>
                          <a:latin typeface="Arial" panose="020B0604020202020204" pitchFamily="34" charset="0"/>
                        </a:rPr>
                        <a:t>Corporate Project Delivery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700" b="0" i="0" u="none" strike="noStrike" dirty="0">
                          <a:effectLst/>
                          <a:latin typeface="Arial" panose="020B0604020202020204" pitchFamily="34" charset="0"/>
                        </a:rPr>
                        <a:t>GOVERNANCE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100" b="0" i="0" u="none" strike="noStrike" dirty="0">
                          <a:effectLst/>
                          <a:latin typeface="Arial" panose="020B0604020202020204" pitchFamily="34" charset="0"/>
                        </a:rPr>
                        <a:t>Reputation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GB" sz="900" b="0" i="0" u="none" strike="noStrike" dirty="0">
                          <a:effectLst/>
                          <a:latin typeface="Arial" panose="020B0604020202020204" pitchFamily="34" charset="0"/>
                        </a:rPr>
                        <a:t>Failure to maintain control of corporate project delivery leading to lack of clarity on priorities, use of resources resulting in reputational damage and potential costs and potential adverse impact on performance.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000" b="0" i="0" u="none" strike="noStrike" dirty="0">
                          <a:effectLst/>
                          <a:latin typeface="Arial" panose="020B0604020202020204" pitchFamily="34" charset="0"/>
                        </a:rPr>
                        <a:t>07/05/18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000" b="0" i="0" u="none" strike="noStrike" dirty="0">
                          <a:effectLst/>
                          <a:latin typeface="Arial" panose="020B0604020202020204" pitchFamily="34" charset="0"/>
                        </a:rPr>
                        <a:t>Gill Kneller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dirty="0">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dirty="0">
                          <a:effectLst/>
                          <a:latin typeface="Arial" panose="020B0604020202020204" pitchFamily="34" charset="0"/>
                        </a:rPr>
                        <a:t>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1" i="0" u="none" strike="noStrike">
                          <a:effectLst/>
                          <a:latin typeface="Arial" panose="020B0604020202020204" pitchFamily="34" charset="0"/>
                        </a:rPr>
                        <a:t>20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l" fontAlgn="ctr"/>
                      <a:r>
                        <a:rPr lang="en-GB" sz="700" b="0" i="0" u="none" strike="noStrike" dirty="0">
                          <a:effectLst/>
                          <a:latin typeface="Arial" panose="020B0604020202020204" pitchFamily="34" charset="0"/>
                        </a:rPr>
                        <a:t>1) Establishment of Strategic Project Board for oversight of key corporate projects</a:t>
                      </a:r>
                    </a:p>
                    <a:p>
                      <a:pPr algn="l" fontAlgn="ctr"/>
                      <a:r>
                        <a:rPr lang="en-GB" sz="700" b="0" i="0" u="none" strike="noStrike" dirty="0">
                          <a:effectLst/>
                          <a:latin typeface="Arial" panose="020B0604020202020204" pitchFamily="34" charset="0"/>
                        </a:rPr>
                        <a:t>2) Clear review of project milestones to ensure on track and delivering as per budget</a:t>
                      </a:r>
                    </a:p>
                    <a:p>
                      <a:pPr algn="l" fontAlgn="ctr"/>
                      <a:r>
                        <a:rPr lang="en-GB" sz="700" b="0" i="0" u="none" strike="noStrike" dirty="0">
                          <a:effectLst/>
                          <a:latin typeface="Arial" panose="020B0604020202020204" pitchFamily="34" charset="0"/>
                        </a:rPr>
                        <a:t>3) Dedicated project budget monitoring - in particular Capital budget monitoring</a:t>
                      </a:r>
                    </a:p>
                    <a:p>
                      <a:pPr algn="l" fontAlgn="ctr"/>
                      <a:r>
                        <a:rPr lang="en-GB" sz="700" b="0" i="0" u="none" strike="noStrike" dirty="0">
                          <a:effectLst/>
                          <a:latin typeface="Arial" panose="020B0604020202020204" pitchFamily="34" charset="0"/>
                        </a:rPr>
                        <a:t>4) All corporate projects have appropriate governance in place and regularly produce highlight reports</a:t>
                      </a:r>
                    </a:p>
                    <a:p>
                      <a:pPr algn="l" fontAlgn="ctr"/>
                      <a:r>
                        <a:rPr lang="en-GB" sz="700" b="0" i="0" u="none" strike="noStrike" dirty="0">
                          <a:effectLst/>
                          <a:latin typeface="Arial" panose="020B0604020202020204" pitchFamily="34" charset="0"/>
                        </a:rPr>
                        <a:t>5) Review of Corporate projects to ensure focus and resource is on the right project areas covering Corporate Strategy, transformation and Covid-19 recovery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GB" sz="800" b="0" i="0" u="none" strike="noStrike" dirty="0">
                          <a:effectLst/>
                          <a:latin typeface="Arial" panose="020B0604020202020204" pitchFamily="34" charset="0"/>
                        </a:rPr>
                        <a:t>Corporate projects will deliver on time or be replaced by others with greater importance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1" i="0" u="none" strike="noStrike" dirty="0">
                          <a:effectLst/>
                          <a:latin typeface="Arial" panose="020B0604020202020204" pitchFamily="34" charset="0"/>
                        </a:rPr>
                        <a:t>16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192209760"/>
                  </a:ext>
                </a:extLst>
              </a:tr>
              <a:tr h="1817148">
                <a:tc>
                  <a:txBody>
                    <a:bodyPr/>
                    <a:lstStyle/>
                    <a:p>
                      <a:pPr algn="ctr" fontAlgn="ctr"/>
                      <a:r>
                        <a:rPr lang="en-GB" sz="1050" b="0" i="0" u="none" strike="noStrike" dirty="0">
                          <a:effectLst/>
                          <a:latin typeface="Arial" panose="020B0604020202020204" pitchFamily="34" charset="0"/>
                        </a:rPr>
                        <a:t>HB15</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GB" sz="1100" b="0" i="0" u="none" strike="noStrike" dirty="0">
                          <a:effectLst/>
                          <a:latin typeface="Arial" panose="020B0604020202020204" pitchFamily="34" charset="0"/>
                        </a:rPr>
                        <a:t>Cyber Attack – System failure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GB" sz="1100" b="0" i="0" u="none" strike="noStrike" dirty="0">
                          <a:effectLst/>
                          <a:latin typeface="Arial" panose="020B0604020202020204" pitchFamily="34" charset="0"/>
                        </a:rPr>
                        <a:t>SERVICE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GB" sz="1000" b="0" i="0" u="none" strike="noStrike" dirty="0">
                          <a:effectLst/>
                          <a:latin typeface="Arial" panose="020B0604020202020204" pitchFamily="34" charset="0"/>
                        </a:rPr>
                        <a:t>Technological</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fontAlgn="t"/>
                      <a:r>
                        <a:rPr lang="en-GB" sz="800" b="0" i="0" u="none" strike="noStrike" dirty="0">
                          <a:effectLst/>
                          <a:latin typeface="Arial" panose="020B0604020202020204" pitchFamily="34" charset="0"/>
                        </a:rPr>
                        <a:t>The Councils IT systems are brought down due to an external malicious attack leading to unavailability of information, case files, workflow and data required to run services resulting in delays and non-delivery; reputational impact; negative impact to customers requiring Council services and support, and a requirement on the Council to report an ‘availability breach’ to the ICO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GB" sz="1000" b="0" i="0" u="none" strike="noStrike">
                          <a:effectLst/>
                          <a:latin typeface="Arial" panose="020B0604020202020204" pitchFamily="34" charset="0"/>
                        </a:rPr>
                        <a:t>30/01/19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GB" sz="1000" b="0" i="0" u="none" strike="noStrike" dirty="0">
                          <a:effectLst/>
                          <a:latin typeface="Arial" panose="020B0604020202020204" pitchFamily="34" charset="0"/>
                        </a:rPr>
                        <a:t>Sue Parker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GB" sz="1200" b="0" i="0" u="none" strike="noStrike" dirty="0">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GB" sz="1200" b="0" i="0" u="none" strike="noStrike" dirty="0">
                          <a:effectLst/>
                          <a:latin typeface="Arial" panose="020B0604020202020204" pitchFamily="34" charset="0"/>
                        </a:rPr>
                        <a:t>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GB" sz="1200" b="1" i="0" u="none" strike="noStrike" dirty="0">
                          <a:effectLst/>
                          <a:latin typeface="Arial" panose="020B0604020202020204" pitchFamily="34" charset="0"/>
                        </a:rPr>
                        <a:t>20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0000"/>
                    </a:solidFill>
                  </a:tcPr>
                </a:tc>
                <a:tc>
                  <a:txBody>
                    <a:bodyPr/>
                    <a:lstStyle/>
                    <a:p>
                      <a:pPr algn="l" fontAlgn="ctr"/>
                      <a:r>
                        <a:rPr lang="en-GB" sz="800" b="0" i="0" u="none" strike="noStrike" dirty="0">
                          <a:effectLst/>
                          <a:latin typeface="Arial" panose="020B0604020202020204" pitchFamily="34" charset="0"/>
                        </a:rPr>
                        <a:t>1) Capita to evaluate and implement data centre defences to reduce likelihood and impact – see Cyber Security Action Plan</a:t>
                      </a:r>
                    </a:p>
                    <a:p>
                      <a:pPr algn="l" fontAlgn="ctr"/>
                      <a:r>
                        <a:rPr lang="en-GB" sz="800" b="0" i="0" u="none" strike="noStrike" dirty="0">
                          <a:effectLst/>
                          <a:latin typeface="Arial" panose="020B0604020202020204" pitchFamily="34" charset="0"/>
                        </a:rPr>
                        <a:t>2) Business Continuity Plans in place for all services which reflect complete loss of IT system (linked to IT provision: short term)</a:t>
                      </a:r>
                    </a:p>
                    <a:p>
                      <a:pPr algn="l" fontAlgn="ctr"/>
                      <a:r>
                        <a:rPr lang="en-GB" sz="800" b="0" i="0" u="none" strike="noStrike" dirty="0">
                          <a:effectLst/>
                          <a:latin typeface="Arial" panose="020B0604020202020204" pitchFamily="34" charset="0"/>
                        </a:rPr>
                        <a:t>3) Corporate level review of BCDR plans in event of cyber attack</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fontAlgn="ctr"/>
                      <a:r>
                        <a:rPr lang="en-GB" sz="800" b="0" i="0" u="none" strike="noStrike" dirty="0">
                          <a:effectLst/>
                          <a:latin typeface="Arial" panose="020B0604020202020204" pitchFamily="34" charset="0"/>
                        </a:rPr>
                        <a:t>All actions in Cyber Security Action Plan completed and business continuity plans all updated and accessible. Corporate BCP updated with Cyber Attack scenario.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GB" sz="1200" b="0" i="0" u="none" strike="noStrike" dirty="0">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GB" sz="1200" b="0" i="0" u="none" strike="noStrike" dirty="0">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GB" sz="1200" b="1" i="0" u="none" strike="noStrike" dirty="0">
                          <a:effectLst/>
                          <a:latin typeface="Arial" panose="020B0604020202020204" pitchFamily="34" charset="0"/>
                        </a:rPr>
                        <a:t>16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0000"/>
                    </a:solidFill>
                  </a:tcPr>
                </a:tc>
                <a:extLst>
                  <a:ext uri="{0D108BD9-81ED-4DB2-BD59-A6C34878D82A}">
                    <a16:rowId xmlns:a16="http://schemas.microsoft.com/office/drawing/2014/main" val="769885922"/>
                  </a:ext>
                </a:extLst>
              </a:tr>
            </a:tbl>
          </a:graphicData>
        </a:graphic>
      </p:graphicFrame>
      <p:sp>
        <p:nvSpPr>
          <p:cNvPr id="6" name="Speech Bubble: Rectangle with Corners Rounded 5">
            <a:extLst>
              <a:ext uri="{FF2B5EF4-FFF2-40B4-BE49-F238E27FC236}">
                <a16:creationId xmlns:a16="http://schemas.microsoft.com/office/drawing/2014/main" id="{39A5F291-EDBF-42B1-ACED-24DDC1396A2C}"/>
              </a:ext>
            </a:extLst>
          </p:cNvPr>
          <p:cNvSpPr/>
          <p:nvPr/>
        </p:nvSpPr>
        <p:spPr>
          <a:xfrm>
            <a:off x="246945" y="5663719"/>
            <a:ext cx="1507416" cy="923331"/>
          </a:xfrm>
          <a:prstGeom prst="wedgeRoundRectCallout">
            <a:avLst>
              <a:gd name="adj1" fmla="val -7919"/>
              <a:gd name="adj2" fmla="val -8644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Reduced number of risks scoring above 16, compared to Q3 and Q4</a:t>
            </a:r>
          </a:p>
        </p:txBody>
      </p:sp>
    </p:spTree>
    <p:extLst>
      <p:ext uri="{BB962C8B-B14F-4D97-AF65-F5344CB8AC3E}">
        <p14:creationId xmlns:p14="http://schemas.microsoft.com/office/powerpoint/2010/main" val="784668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F863D-8D2D-4468-B6DB-2725F73DB497}"/>
              </a:ext>
            </a:extLst>
          </p:cNvPr>
          <p:cNvSpPr>
            <a:spLocks noGrp="1"/>
          </p:cNvSpPr>
          <p:nvPr>
            <p:ph type="title"/>
          </p:nvPr>
        </p:nvSpPr>
        <p:spPr>
          <a:xfrm>
            <a:off x="838200" y="107842"/>
            <a:ext cx="10515600" cy="1982330"/>
          </a:xfrm>
        </p:spPr>
        <p:txBody>
          <a:bodyPr/>
          <a:lstStyle/>
          <a:p>
            <a:r>
              <a:rPr lang="en-GB" dirty="0">
                <a:solidFill>
                  <a:schemeClr val="bg1"/>
                </a:solidFill>
              </a:rPr>
              <a:t>Corporate Services dashboards</a:t>
            </a:r>
          </a:p>
        </p:txBody>
      </p:sp>
      <p:sp>
        <p:nvSpPr>
          <p:cNvPr id="3" name="Text Placeholder 2">
            <a:extLst>
              <a:ext uri="{FF2B5EF4-FFF2-40B4-BE49-F238E27FC236}">
                <a16:creationId xmlns:a16="http://schemas.microsoft.com/office/drawing/2014/main" id="{5C49F4E6-E753-4B95-960E-AC4ABE69C264}"/>
              </a:ext>
            </a:extLst>
          </p:cNvPr>
          <p:cNvSpPr>
            <a:spLocks noGrp="1"/>
          </p:cNvSpPr>
          <p:nvPr>
            <p:ph type="body" idx="1"/>
          </p:nvPr>
        </p:nvSpPr>
        <p:spPr>
          <a:xfrm>
            <a:off x="838200" y="2090172"/>
            <a:ext cx="10515600" cy="1500187"/>
          </a:xfrm>
        </p:spPr>
        <p:txBody>
          <a:bodyPr/>
          <a:lstStyle/>
          <a:p>
            <a:r>
              <a:rPr lang="en-GB" b="1" dirty="0">
                <a:solidFill>
                  <a:schemeClr val="bg1"/>
                </a:solidFill>
              </a:rPr>
              <a:t>Performance information for Q1</a:t>
            </a:r>
          </a:p>
        </p:txBody>
      </p:sp>
      <p:sp>
        <p:nvSpPr>
          <p:cNvPr id="4" name="TextBox 3">
            <a:extLst>
              <a:ext uri="{FF2B5EF4-FFF2-40B4-BE49-F238E27FC236}">
                <a16:creationId xmlns:a16="http://schemas.microsoft.com/office/drawing/2014/main" id="{9D90BC29-E0CC-4001-9353-BD0BF2B9A913}"/>
              </a:ext>
            </a:extLst>
          </p:cNvPr>
          <p:cNvSpPr txBox="1"/>
          <p:nvPr/>
        </p:nvSpPr>
        <p:spPr>
          <a:xfrm>
            <a:off x="7151914" y="2976676"/>
            <a:ext cx="4539343" cy="2308324"/>
          </a:xfrm>
          <a:prstGeom prst="rect">
            <a:avLst/>
          </a:prstGeom>
          <a:noFill/>
        </p:spPr>
        <p:txBody>
          <a:bodyPr wrap="square" rtlCol="0">
            <a:spAutoFit/>
          </a:bodyPr>
          <a:lstStyle/>
          <a:p>
            <a:r>
              <a:rPr lang="en-GB" sz="2400" dirty="0">
                <a:hlinkClick r:id="rId2" action="ppaction://hlinksldjump"/>
              </a:rPr>
              <a:t>Customer Services</a:t>
            </a:r>
            <a:endParaRPr lang="en-GB" sz="2400" dirty="0"/>
          </a:p>
          <a:p>
            <a:r>
              <a:rPr lang="en-GB" sz="2400" dirty="0">
                <a:hlinkClick r:id="rId3" action="ppaction://hlinksldjump"/>
              </a:rPr>
              <a:t>Finance</a:t>
            </a:r>
            <a:endParaRPr lang="en-GB" sz="2400" dirty="0"/>
          </a:p>
          <a:p>
            <a:r>
              <a:rPr lang="en-GB" sz="2400" dirty="0">
                <a:hlinkClick r:id="rId4" action="ppaction://hlinksldjump"/>
              </a:rPr>
              <a:t>Legal</a:t>
            </a:r>
            <a:endParaRPr lang="en-GB" sz="2400" dirty="0"/>
          </a:p>
          <a:p>
            <a:r>
              <a:rPr lang="en-GB" sz="2400" dirty="0">
                <a:hlinkClick r:id="rId5" action="ppaction://hlinksldjump"/>
              </a:rPr>
              <a:t>Organisational Development</a:t>
            </a:r>
            <a:endParaRPr lang="en-GB" sz="2400" dirty="0"/>
          </a:p>
          <a:p>
            <a:r>
              <a:rPr lang="en-GB" sz="2400" dirty="0">
                <a:hlinkClick r:id="rId6" action="ppaction://hlinksldjump"/>
              </a:rPr>
              <a:t>Programmes, Redesign &amp; Quality</a:t>
            </a:r>
            <a:endParaRPr lang="en-GB" sz="2400" dirty="0"/>
          </a:p>
          <a:p>
            <a:r>
              <a:rPr lang="en-GB" sz="2400" dirty="0">
                <a:hlinkClick r:id="rId7" action="ppaction://hlinksldjump"/>
              </a:rPr>
              <a:t>Strategic Commissioning</a:t>
            </a:r>
            <a:endParaRPr lang="en-GB" sz="2400" dirty="0"/>
          </a:p>
        </p:txBody>
      </p:sp>
    </p:spTree>
    <p:extLst>
      <p:ext uri="{BB962C8B-B14F-4D97-AF65-F5344CB8AC3E}">
        <p14:creationId xmlns:p14="http://schemas.microsoft.com/office/powerpoint/2010/main" val="594137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C8EF964E-7C10-4044-98AC-1EE67968DDE7}"/>
              </a:ext>
            </a:extLst>
          </p:cNvPr>
          <p:cNvSpPr txBox="1"/>
          <p:nvPr/>
        </p:nvSpPr>
        <p:spPr>
          <a:xfrm>
            <a:off x="1014416" y="2793931"/>
            <a:ext cx="4139435" cy="369332"/>
          </a:xfrm>
          <a:prstGeom prst="rect">
            <a:avLst/>
          </a:prstGeom>
          <a:noFill/>
        </p:spPr>
        <p:txBody>
          <a:bodyPr wrap="square" rtlCol="0">
            <a:spAutoFit/>
          </a:bodyPr>
          <a:lstStyle/>
          <a:p>
            <a:r>
              <a:rPr lang="en-GB" dirty="0">
                <a:solidFill>
                  <a:schemeClr val="accent6"/>
                </a:solidFill>
              </a:rPr>
              <a:t>No variance</a:t>
            </a:r>
          </a:p>
        </p:txBody>
      </p:sp>
      <p:sp>
        <p:nvSpPr>
          <p:cNvPr id="15" name="Title 3">
            <a:extLst>
              <a:ext uri="{FF2B5EF4-FFF2-40B4-BE49-F238E27FC236}">
                <a16:creationId xmlns:a16="http://schemas.microsoft.com/office/drawing/2014/main" id="{A3C10552-18E1-4E6F-87C3-500C80DFAC9F}"/>
              </a:ext>
            </a:extLst>
          </p:cNvPr>
          <p:cNvSpPr txBox="1">
            <a:spLocks/>
          </p:cNvSpPr>
          <p:nvPr/>
        </p:nvSpPr>
        <p:spPr>
          <a:xfrm>
            <a:off x="1233371" y="2143212"/>
            <a:ext cx="4627784" cy="642441"/>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Q1</a:t>
            </a:r>
          </a:p>
        </p:txBody>
      </p:sp>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Customer Services</a:t>
            </a:r>
            <a:br>
              <a:rPr lang="en-GB" sz="3600" dirty="0">
                <a:solidFill>
                  <a:schemeClr val="bg1"/>
                </a:solidFill>
              </a:rPr>
            </a:br>
            <a:r>
              <a:rPr lang="en-GB" sz="2200" i="1" dirty="0">
                <a:solidFill>
                  <a:schemeClr val="bg1"/>
                </a:solidFill>
              </a:rPr>
              <a:t>Head of Service: Brian Wood</a:t>
            </a:r>
            <a:endParaRPr lang="en-GB" sz="3600" i="1" dirty="0">
              <a:solidFill>
                <a:schemeClr val="bg1"/>
              </a:solidFill>
            </a:endParaRPr>
          </a:p>
        </p:txBody>
      </p:sp>
      <p:sp>
        <p:nvSpPr>
          <p:cNvPr id="6" name="Text Placeholder 5">
            <a:extLst>
              <a:ext uri="{FF2B5EF4-FFF2-40B4-BE49-F238E27FC236}">
                <a16:creationId xmlns:a16="http://schemas.microsoft.com/office/drawing/2014/main" id="{253DE121-556D-4D85-8FA9-50005F1DF1E0}"/>
              </a:ext>
            </a:extLst>
          </p:cNvPr>
          <p:cNvSpPr>
            <a:spLocks noGrp="1"/>
          </p:cNvSpPr>
          <p:nvPr>
            <p:ph type="body" sz="half" idx="2"/>
          </p:nvPr>
        </p:nvSpPr>
        <p:spPr>
          <a:xfrm>
            <a:off x="317639" y="1202298"/>
            <a:ext cx="5035411" cy="761166"/>
          </a:xfrm>
        </p:spPr>
        <p:txBody>
          <a:bodyPr>
            <a:normAutofit fontScale="92500" lnSpcReduction="10000"/>
          </a:bodyPr>
          <a:lstStyle/>
          <a:p>
            <a:r>
              <a:rPr lang="en-GB" sz="1800" dirty="0">
                <a:solidFill>
                  <a:schemeClr val="bg1"/>
                </a:solidFill>
              </a:rPr>
              <a:t>Incorporating:</a:t>
            </a:r>
            <a:br>
              <a:rPr lang="en-GB" sz="1800" dirty="0">
                <a:solidFill>
                  <a:schemeClr val="bg1"/>
                </a:solidFill>
              </a:rPr>
            </a:br>
            <a:r>
              <a:rPr lang="en-GB" sz="1400" dirty="0">
                <a:solidFill>
                  <a:schemeClr val="bg1"/>
                </a:solidFill>
              </a:rPr>
              <a:t>Corporate Support, Elections, Land Charges, GIS, Insight</a:t>
            </a:r>
          </a:p>
          <a:p>
            <a:r>
              <a:rPr lang="en-GB" sz="1300" i="1" dirty="0">
                <a:solidFill>
                  <a:schemeClr val="bg1"/>
                </a:solidFill>
              </a:rPr>
              <a:t>Customer Services and Revenues and Benefits are provided by Capita</a:t>
            </a:r>
          </a:p>
        </p:txBody>
      </p:sp>
      <p:graphicFrame>
        <p:nvGraphicFramePr>
          <p:cNvPr id="14" name="Table 14">
            <a:extLst>
              <a:ext uri="{FF2B5EF4-FFF2-40B4-BE49-F238E27FC236}">
                <a16:creationId xmlns:a16="http://schemas.microsoft.com/office/drawing/2014/main" id="{334408DE-5A57-4A9C-8447-611B88A4D4EF}"/>
              </a:ext>
            </a:extLst>
          </p:cNvPr>
          <p:cNvGraphicFramePr>
            <a:graphicFrameLocks noGrp="1"/>
          </p:cNvGraphicFramePr>
          <p:nvPr>
            <p:extLst>
              <p:ext uri="{D42A27DB-BD31-4B8C-83A1-F6EECF244321}">
                <p14:modId xmlns:p14="http://schemas.microsoft.com/office/powerpoint/2010/main" val="1566063885"/>
              </p:ext>
            </p:extLst>
          </p:nvPr>
        </p:nvGraphicFramePr>
        <p:xfrm>
          <a:off x="5712566" y="896857"/>
          <a:ext cx="5131410" cy="3241334"/>
        </p:xfrm>
        <a:graphic>
          <a:graphicData uri="http://schemas.openxmlformats.org/drawingml/2006/table">
            <a:tbl>
              <a:tblPr firstRow="1" bandRow="1">
                <a:tableStyleId>{9D7B26C5-4107-4FEC-AEDC-1716B250A1EF}</a:tableStyleId>
              </a:tblPr>
              <a:tblGrid>
                <a:gridCol w="3251073">
                  <a:extLst>
                    <a:ext uri="{9D8B030D-6E8A-4147-A177-3AD203B41FA5}">
                      <a16:colId xmlns:a16="http://schemas.microsoft.com/office/drawing/2014/main" val="1632953638"/>
                    </a:ext>
                  </a:extLst>
                </a:gridCol>
                <a:gridCol w="993109">
                  <a:extLst>
                    <a:ext uri="{9D8B030D-6E8A-4147-A177-3AD203B41FA5}">
                      <a16:colId xmlns:a16="http://schemas.microsoft.com/office/drawing/2014/main" val="3276194889"/>
                    </a:ext>
                  </a:extLst>
                </a:gridCol>
                <a:gridCol w="887228">
                  <a:extLst>
                    <a:ext uri="{9D8B030D-6E8A-4147-A177-3AD203B41FA5}">
                      <a16:colId xmlns:a16="http://schemas.microsoft.com/office/drawing/2014/main" val="3436727633"/>
                    </a:ext>
                  </a:extLst>
                </a:gridCol>
              </a:tblGrid>
              <a:tr h="386227">
                <a:tc>
                  <a:txBody>
                    <a:bodyPr/>
                    <a:lstStyle/>
                    <a:p>
                      <a:r>
                        <a:rPr lang="en-GB" dirty="0">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402948">
                <a:tc>
                  <a:txBody>
                    <a:bodyPr/>
                    <a:lstStyle/>
                    <a:p>
                      <a:pPr algn="l" fontAlgn="ctr"/>
                      <a:r>
                        <a:rPr lang="en-GB" sz="1100" u="none" strike="noStrike" dirty="0">
                          <a:solidFill>
                            <a:schemeClr val="bg1"/>
                          </a:solidFill>
                          <a:effectLst/>
                        </a:rPr>
                        <a:t>Calls answered and completed by CSC - one and done (%)</a:t>
                      </a:r>
                      <a:endParaRPr lang="en-GB" sz="1100" b="0" i="0" u="none" strike="noStrike" dirty="0">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above 95%</a:t>
                      </a:r>
                      <a:endParaRPr lang="en-GB" sz="1100" b="0" i="0" u="none" strike="noStrike" dirty="0">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800" b="1" dirty="0">
                          <a:solidFill>
                            <a:schemeClr val="accent6"/>
                          </a:solidFill>
                        </a:rPr>
                        <a:t>98.5%</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916505141"/>
                  </a:ext>
                </a:extLst>
              </a:tr>
              <a:tr h="386227">
                <a:tc>
                  <a:txBody>
                    <a:bodyPr/>
                    <a:lstStyle/>
                    <a:p>
                      <a:pPr algn="l" fontAlgn="ctr"/>
                      <a:r>
                        <a:rPr lang="en-GB" sz="1100" b="0" i="0" u="none" strike="noStrike" dirty="0">
                          <a:solidFill>
                            <a:schemeClr val="bg1"/>
                          </a:solidFill>
                          <a:effectLst/>
                          <a:latin typeface="Calibri"/>
                        </a:rPr>
                        <a:t>Calls answered within 20 seconds in the CSC (%)</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a:rPr>
                        <a:t>above 75%</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800" b="1" dirty="0">
                          <a:solidFill>
                            <a:srgbClr val="FF0000"/>
                          </a:solidFill>
                        </a:rPr>
                        <a:t>13.0%</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98724392"/>
                  </a:ext>
                </a:extLst>
              </a:tr>
              <a:tr h="590469">
                <a:tc>
                  <a:txBody>
                    <a:bodyPr/>
                    <a:lstStyle/>
                    <a:p>
                      <a:pPr algn="l" fontAlgn="ctr"/>
                      <a:r>
                        <a:rPr lang="en-GB" sz="1100" u="none" strike="noStrike" dirty="0">
                          <a:solidFill>
                            <a:schemeClr val="bg1"/>
                          </a:solidFill>
                          <a:effectLst/>
                        </a:rPr>
                        <a:t>Council tax cash collection rate - cumulative (%)</a:t>
                      </a:r>
                      <a:endParaRPr lang="en-GB" sz="11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above 98.9% (year end cumulative)</a:t>
                      </a:r>
                      <a:endParaRPr lang="en-GB" sz="11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chemeClr val="accent4"/>
                          </a:solidFill>
                          <a:effectLst/>
                          <a:latin typeface="Calibri"/>
                        </a:rPr>
                        <a:t>28.94%</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66022579"/>
                  </a:ext>
                </a:extLst>
              </a:tr>
              <a:tr h="590469">
                <a:tc>
                  <a:txBody>
                    <a:bodyPr/>
                    <a:lstStyle/>
                    <a:p>
                      <a:pPr algn="l" fontAlgn="ctr"/>
                      <a:r>
                        <a:rPr lang="en-GB" sz="1100" u="none" strike="noStrike" dirty="0">
                          <a:solidFill>
                            <a:schemeClr val="bg1"/>
                          </a:solidFill>
                          <a:effectLst/>
                        </a:rPr>
                        <a:t>Non domestic rates cash collection rate - cumulative (%)</a:t>
                      </a:r>
                      <a:endParaRPr lang="en-GB" sz="11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above 98.6% (year end cumulative)</a:t>
                      </a:r>
                      <a:endParaRPr lang="en-GB" sz="1100" b="0" i="0" u="none" strike="noStrike" dirty="0">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chemeClr val="accent4"/>
                          </a:solidFill>
                          <a:effectLst/>
                          <a:latin typeface="Calibri"/>
                        </a:rPr>
                        <a:t>18.21%</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115514069"/>
                  </a:ext>
                </a:extLst>
              </a:tr>
              <a:tr h="405920">
                <a:tc>
                  <a:txBody>
                    <a:bodyPr/>
                    <a:lstStyle/>
                    <a:p>
                      <a:pPr algn="l" fontAlgn="ctr"/>
                      <a:r>
                        <a:rPr lang="en-GB" sz="1100" u="none" strike="noStrike">
                          <a:solidFill>
                            <a:schemeClr val="bg1"/>
                          </a:solidFill>
                          <a:effectLst/>
                        </a:rPr>
                        <a:t>Average processing time - housing benefit and council tax benefit change events (days)</a:t>
                      </a:r>
                      <a:endParaRPr lang="en-GB" sz="1100" b="0" i="0" u="none" strike="noStrike">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below 7</a:t>
                      </a:r>
                      <a:endParaRPr lang="en-GB" sz="1100" b="0" i="0" u="none" strike="noStrike" dirty="0">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chemeClr val="accent4"/>
                          </a:solidFill>
                          <a:effectLst/>
                          <a:latin typeface="Calibri"/>
                        </a:rPr>
                        <a:t>9.1</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654311373"/>
                  </a:ext>
                </a:extLst>
              </a:tr>
              <a:tr h="412378">
                <a:tc>
                  <a:txBody>
                    <a:bodyPr/>
                    <a:lstStyle/>
                    <a:p>
                      <a:pPr algn="l" fontAlgn="ctr"/>
                      <a:r>
                        <a:rPr lang="en-GB" sz="1100" u="none" strike="noStrike">
                          <a:solidFill>
                            <a:schemeClr val="bg1"/>
                          </a:solidFill>
                          <a:effectLst/>
                        </a:rPr>
                        <a:t>Average processing time - housing benefit and council tax benefit - new claims (days)</a:t>
                      </a:r>
                      <a:endParaRPr lang="en-GB" sz="1100" b="0" i="0" u="none" strike="noStrike">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below 17</a:t>
                      </a:r>
                      <a:endParaRPr lang="en-GB" sz="11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chemeClr val="accent6"/>
                          </a:solidFill>
                          <a:effectLst/>
                          <a:latin typeface="Calibri"/>
                        </a:rPr>
                        <a:t>10.9</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174364672"/>
                  </a:ext>
                </a:extLst>
              </a:tr>
            </a:tbl>
          </a:graphicData>
        </a:graphic>
      </p:graphicFrame>
      <p:sp>
        <p:nvSpPr>
          <p:cNvPr id="16" name="Title 3">
            <a:extLst>
              <a:ext uri="{FF2B5EF4-FFF2-40B4-BE49-F238E27FC236}">
                <a16:creationId xmlns:a16="http://schemas.microsoft.com/office/drawing/2014/main" id="{717368DC-B5D9-49D4-BFFB-042C9856ED44}"/>
              </a:ext>
            </a:extLst>
          </p:cNvPr>
          <p:cNvSpPr txBox="1">
            <a:spLocks/>
          </p:cNvSpPr>
          <p:nvPr/>
        </p:nvSpPr>
        <p:spPr>
          <a:xfrm>
            <a:off x="6555678" y="-8575"/>
            <a:ext cx="5548213" cy="70271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12566" y="-31955"/>
            <a:ext cx="914400" cy="914400"/>
          </a:xfrm>
          <a:prstGeom prst="rect">
            <a:avLst/>
          </a:prstGeom>
        </p:spPr>
      </p:pic>
      <p:pic>
        <p:nvPicPr>
          <p:cNvPr id="12" name="Graphic 11" descr="Coins">
            <a:extLst>
              <a:ext uri="{FF2B5EF4-FFF2-40B4-BE49-F238E27FC236}">
                <a16:creationId xmlns:a16="http://schemas.microsoft.com/office/drawing/2014/main" id="{EBC4622A-C4B2-4596-A750-049C04CE6DE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18970" y="1959226"/>
            <a:ext cx="885258" cy="885258"/>
          </a:xfrm>
          <a:prstGeom prst="rect">
            <a:avLst/>
          </a:prstGeom>
        </p:spPr>
      </p:pic>
      <p:graphicFrame>
        <p:nvGraphicFramePr>
          <p:cNvPr id="13" name="Chart 12">
            <a:extLst>
              <a:ext uri="{FF2B5EF4-FFF2-40B4-BE49-F238E27FC236}">
                <a16:creationId xmlns:a16="http://schemas.microsoft.com/office/drawing/2014/main" id="{9C4FD381-D122-4EBE-9D9B-C4DBAC5A9DB2}"/>
              </a:ext>
            </a:extLst>
          </p:cNvPr>
          <p:cNvGraphicFramePr/>
          <p:nvPr>
            <p:extLst>
              <p:ext uri="{D42A27DB-BD31-4B8C-83A1-F6EECF244321}">
                <p14:modId xmlns:p14="http://schemas.microsoft.com/office/powerpoint/2010/main" val="2110810665"/>
              </p:ext>
            </p:extLst>
          </p:nvPr>
        </p:nvGraphicFramePr>
        <p:xfrm>
          <a:off x="-331429" y="3074344"/>
          <a:ext cx="4139434" cy="3073462"/>
        </p:xfrm>
        <a:graphic>
          <a:graphicData uri="http://schemas.openxmlformats.org/drawingml/2006/chart">
            <c:chart xmlns:c="http://schemas.openxmlformats.org/drawingml/2006/chart" xmlns:r="http://schemas.openxmlformats.org/officeDocument/2006/relationships" r:id="rId7"/>
          </a:graphicData>
        </a:graphic>
      </p:graphicFrame>
      <p:sp>
        <p:nvSpPr>
          <p:cNvPr id="11" name="Speech Bubble: Rectangle with Corners Rounded 10">
            <a:extLst>
              <a:ext uri="{FF2B5EF4-FFF2-40B4-BE49-F238E27FC236}">
                <a16:creationId xmlns:a16="http://schemas.microsoft.com/office/drawing/2014/main" id="{059635BA-31E5-4222-9173-4812DE560C41}"/>
              </a:ext>
            </a:extLst>
          </p:cNvPr>
          <p:cNvSpPr/>
          <p:nvPr/>
        </p:nvSpPr>
        <p:spPr>
          <a:xfrm>
            <a:off x="4532829" y="2037910"/>
            <a:ext cx="1229620" cy="914401"/>
          </a:xfrm>
          <a:prstGeom prst="wedgeRoundRectCallout">
            <a:avLst>
              <a:gd name="adj1" fmla="val 48238"/>
              <a:gd name="adj2" fmla="val 7780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Collection rates continue to be impacted by Covid-19</a:t>
            </a:r>
          </a:p>
        </p:txBody>
      </p:sp>
      <p:sp>
        <p:nvSpPr>
          <p:cNvPr id="17" name="Speech Bubble: Rectangle with Corners Rounded 16">
            <a:extLst>
              <a:ext uri="{FF2B5EF4-FFF2-40B4-BE49-F238E27FC236}">
                <a16:creationId xmlns:a16="http://schemas.microsoft.com/office/drawing/2014/main" id="{1419CC1E-9B3C-4F61-98F5-B8C067DADF84}"/>
              </a:ext>
            </a:extLst>
          </p:cNvPr>
          <p:cNvSpPr/>
          <p:nvPr/>
        </p:nvSpPr>
        <p:spPr>
          <a:xfrm>
            <a:off x="10666891" y="544307"/>
            <a:ext cx="1313282" cy="914401"/>
          </a:xfrm>
          <a:prstGeom prst="wedgeRoundRectCallout">
            <a:avLst>
              <a:gd name="adj1" fmla="val -47545"/>
              <a:gd name="adj2" fmla="val 9447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Impacted by a huge increase in calls relating to waste collection</a:t>
            </a:r>
          </a:p>
        </p:txBody>
      </p:sp>
      <p:pic>
        <p:nvPicPr>
          <p:cNvPr id="19" name="Graphic 18" descr="Bullseye">
            <a:extLst>
              <a:ext uri="{FF2B5EF4-FFF2-40B4-BE49-F238E27FC236}">
                <a16:creationId xmlns:a16="http://schemas.microsoft.com/office/drawing/2014/main" id="{BC33A774-98D0-42D0-A3FA-35359E19B8D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579718" y="3844394"/>
            <a:ext cx="786209" cy="786209"/>
          </a:xfrm>
          <a:prstGeom prst="rect">
            <a:avLst/>
          </a:prstGeom>
        </p:spPr>
      </p:pic>
      <p:sp>
        <p:nvSpPr>
          <p:cNvPr id="20" name="Title 3">
            <a:extLst>
              <a:ext uri="{FF2B5EF4-FFF2-40B4-BE49-F238E27FC236}">
                <a16:creationId xmlns:a16="http://schemas.microsoft.com/office/drawing/2014/main" id="{57D512F8-683E-48F0-B3C3-838D975F8AA4}"/>
              </a:ext>
            </a:extLst>
          </p:cNvPr>
          <p:cNvSpPr txBox="1">
            <a:spLocks/>
          </p:cNvSpPr>
          <p:nvPr/>
        </p:nvSpPr>
        <p:spPr>
          <a:xfrm>
            <a:off x="4318592" y="4020820"/>
            <a:ext cx="6090557" cy="59025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2021-22</a:t>
            </a:r>
          </a:p>
        </p:txBody>
      </p:sp>
      <p:graphicFrame>
        <p:nvGraphicFramePr>
          <p:cNvPr id="21" name="Table 7">
            <a:extLst>
              <a:ext uri="{FF2B5EF4-FFF2-40B4-BE49-F238E27FC236}">
                <a16:creationId xmlns:a16="http://schemas.microsoft.com/office/drawing/2014/main" id="{22A8A2D2-7B06-4639-97B4-5A8C72323690}"/>
              </a:ext>
            </a:extLst>
          </p:cNvPr>
          <p:cNvGraphicFramePr>
            <a:graphicFrameLocks noGrp="1"/>
          </p:cNvGraphicFramePr>
          <p:nvPr>
            <p:ph idx="1"/>
            <p:extLst>
              <p:ext uri="{D42A27DB-BD31-4B8C-83A1-F6EECF244321}">
                <p14:modId xmlns:p14="http://schemas.microsoft.com/office/powerpoint/2010/main" val="1089335636"/>
              </p:ext>
            </p:extLst>
          </p:nvPr>
        </p:nvGraphicFramePr>
        <p:xfrm>
          <a:off x="3610724" y="4647573"/>
          <a:ext cx="8387011" cy="1965960"/>
        </p:xfrm>
        <a:graphic>
          <a:graphicData uri="http://schemas.openxmlformats.org/drawingml/2006/table">
            <a:tbl>
              <a:tblPr firstRow="1" bandRow="1">
                <a:tableStyleId>{5940675A-B579-460E-94D1-54222C63F5DA}</a:tableStyleId>
              </a:tblPr>
              <a:tblGrid>
                <a:gridCol w="2054109">
                  <a:extLst>
                    <a:ext uri="{9D8B030D-6E8A-4147-A177-3AD203B41FA5}">
                      <a16:colId xmlns:a16="http://schemas.microsoft.com/office/drawing/2014/main" val="326531481"/>
                    </a:ext>
                  </a:extLst>
                </a:gridCol>
                <a:gridCol w="2031285">
                  <a:extLst>
                    <a:ext uri="{9D8B030D-6E8A-4147-A177-3AD203B41FA5}">
                      <a16:colId xmlns:a16="http://schemas.microsoft.com/office/drawing/2014/main" val="3995465828"/>
                    </a:ext>
                  </a:extLst>
                </a:gridCol>
                <a:gridCol w="3866234">
                  <a:extLst>
                    <a:ext uri="{9D8B030D-6E8A-4147-A177-3AD203B41FA5}">
                      <a16:colId xmlns:a16="http://schemas.microsoft.com/office/drawing/2014/main" val="3033096753"/>
                    </a:ext>
                  </a:extLst>
                </a:gridCol>
                <a:gridCol w="435383">
                  <a:extLst>
                    <a:ext uri="{9D8B030D-6E8A-4147-A177-3AD203B41FA5}">
                      <a16:colId xmlns:a16="http://schemas.microsoft.com/office/drawing/2014/main" val="4161796994"/>
                    </a:ext>
                  </a:extLst>
                </a:gridCol>
              </a:tblGrid>
              <a:tr h="425826">
                <a:tc>
                  <a:txBody>
                    <a:bodyPr/>
                    <a:lstStyle/>
                    <a:p>
                      <a:pPr algn="l"/>
                      <a:r>
                        <a:rPr lang="en-GB" sz="1600" b="1" dirty="0">
                          <a:solidFill>
                            <a:schemeClr val="bg1"/>
                          </a:solidFill>
                        </a:rPr>
                        <a:t>Project/strategy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dirty="0">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dirty="0">
                          <a:solidFill>
                            <a:schemeClr val="bg1"/>
                          </a:solidFill>
                        </a:rPr>
                        <a:t>Q1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b="1" dirty="0">
                          <a:solidFill>
                            <a:schemeClr val="bg1"/>
                          </a:solidFill>
                        </a:rPr>
                        <a:t>Q1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455397">
                <a:tc>
                  <a:txBody>
                    <a:bodyPr/>
                    <a:lstStyle/>
                    <a:p>
                      <a:pPr algn="l" fontAlgn="base"/>
                      <a:r>
                        <a:rPr lang="en-GB" sz="1400" dirty="0">
                          <a:solidFill>
                            <a:schemeClr val="bg1"/>
                          </a:solidFill>
                          <a:effectLst/>
                        </a:rPr>
                        <a:t>Discretionary Rate Relief Schemes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dirty="0">
                          <a:solidFill>
                            <a:schemeClr val="bg1"/>
                          </a:solidFill>
                          <a:effectLst/>
                        </a:rPr>
                        <a:t>Review of schemes (yearly requirement)</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0" dirty="0">
                          <a:solidFill>
                            <a:schemeClr val="accent6"/>
                          </a:solidFill>
                        </a:rPr>
                        <a:t>No progress in Q1 – due to start in Q2</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597708292"/>
                  </a:ext>
                </a:extLst>
              </a:tr>
              <a:tr h="644653">
                <a:tc>
                  <a:txBody>
                    <a:bodyPr/>
                    <a:lstStyle/>
                    <a:p>
                      <a:pPr algn="l" fontAlgn="base"/>
                      <a:r>
                        <a:rPr lang="en-GB" sz="1400" dirty="0">
                          <a:solidFill>
                            <a:schemeClr val="bg1"/>
                          </a:solidFill>
                          <a:effectLst/>
                        </a:rPr>
                        <a:t>CRM improvements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dirty="0">
                          <a:solidFill>
                            <a:schemeClr val="bg1"/>
                          </a:solidFill>
                          <a:effectLst/>
                        </a:rPr>
                        <a:t>Development and implementation of customer portal at HBC</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dirty="0">
                          <a:solidFill>
                            <a:schemeClr val="accent6"/>
                          </a:solidFill>
                          <a:effectLst/>
                        </a:rPr>
                        <a:t>Change to plans - Business Case for Customer Portal at HBC to be included in full Business Case for Transformation - this will ensure that the requirements for the CRM / Portal match the overall IT design for Transformation</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418929815"/>
                  </a:ext>
                </a:extLst>
              </a:tr>
            </a:tbl>
          </a:graphicData>
        </a:graphic>
      </p:graphicFrame>
    </p:spTree>
    <p:extLst>
      <p:ext uri="{BB962C8B-B14F-4D97-AF65-F5344CB8AC3E}">
        <p14:creationId xmlns:p14="http://schemas.microsoft.com/office/powerpoint/2010/main" val="2907745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24043343D9E224287479A749D1187A2" ma:contentTypeVersion="7" ma:contentTypeDescription="Create a new document." ma:contentTypeScope="" ma:versionID="a3d17fb375171ccca68849e304cbe74d">
  <xsd:schema xmlns:xsd="http://www.w3.org/2001/XMLSchema" xmlns:xs="http://www.w3.org/2001/XMLSchema" xmlns:p="http://schemas.microsoft.com/office/2006/metadata/properties" xmlns:ns3="16156b5d-db03-4563-a0d3-aceeaaad8bfb" xmlns:ns4="ca620cc9-60b6-48f5-8539-7780245ea368" targetNamespace="http://schemas.microsoft.com/office/2006/metadata/properties" ma:root="true" ma:fieldsID="cd255052ba1bbd2d1b50523b14dee16b" ns3:_="" ns4:_="">
    <xsd:import namespace="16156b5d-db03-4563-a0d3-aceeaaad8bfb"/>
    <xsd:import namespace="ca620cc9-60b6-48f5-8539-7780245ea368"/>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156b5d-db03-4563-a0d3-aceeaaad8bf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a620cc9-60b6-48f5-8539-7780245ea36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0332F81-1259-4749-B10C-BB8CD11EBFB4}">
  <ds:schemaRefs>
    <ds:schemaRef ds:uri="http://schemas.microsoft.com/sharepoint/v3/contenttype/forms"/>
  </ds:schemaRefs>
</ds:datastoreItem>
</file>

<file path=customXml/itemProps2.xml><?xml version="1.0" encoding="utf-8"?>
<ds:datastoreItem xmlns:ds="http://schemas.openxmlformats.org/officeDocument/2006/customXml" ds:itemID="{5B514D1F-2719-4B08-BDE0-AAEACCAC1C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6156b5d-db03-4563-a0d3-aceeaaad8bfb"/>
    <ds:schemaRef ds:uri="ca620cc9-60b6-48f5-8539-7780245ea3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F12AE5D-4B4F-4F55-ADEE-FCC6727F35F4}">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6203</TotalTime>
  <Words>4613</Words>
  <Application>Microsoft Office PowerPoint</Application>
  <PresentationFormat>Widescreen</PresentationFormat>
  <Paragraphs>648</Paragraphs>
  <Slides>23</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Office Theme</vt:lpstr>
      <vt:lpstr>Havant Borough Council Performance report </vt:lpstr>
      <vt:lpstr>Contents</vt:lpstr>
      <vt:lpstr>Headline achievements in Q1</vt:lpstr>
      <vt:lpstr>People – key statistics for Q1</vt:lpstr>
      <vt:lpstr>Finance – revenue budget outturn in Q1</vt:lpstr>
      <vt:lpstr>Corporate governance – key statistics for Q1</vt:lpstr>
      <vt:lpstr>Risks currently scoring above 16 on the corporate risk register</vt:lpstr>
      <vt:lpstr>Corporate Services dashboards</vt:lpstr>
      <vt:lpstr>Customer Services Head of Service: Brian Wood</vt:lpstr>
      <vt:lpstr>Finance Head of Service: Matthew Tiller</vt:lpstr>
      <vt:lpstr>Legal Head of Service: Daniel Toohey</vt:lpstr>
      <vt:lpstr>Organisational Development Head of Service: Caroline Tickner</vt:lpstr>
      <vt:lpstr>Programmes, Redesign &amp; Quality Head of Service: Sue Parker</vt:lpstr>
      <vt:lpstr>Strategic Commissioning Head of Service: Trevor Pugh (ES)</vt:lpstr>
      <vt:lpstr>Regeneration &amp; Place dashboards</vt:lpstr>
      <vt:lpstr>Coastal Partners Head of Service:  Lyall Cairns</vt:lpstr>
      <vt:lpstr>Housing &amp; Communities Head of Service: Tracey Wood</vt:lpstr>
      <vt:lpstr>Neighbourhood Support Head of Service: Natalie Meagher</vt:lpstr>
      <vt:lpstr>Neighbourhood Support</vt:lpstr>
      <vt:lpstr>Planning Interim Heads of Service: Julia Mansi and David Hayward</vt:lpstr>
      <vt:lpstr>Planning</vt:lpstr>
      <vt:lpstr>Property Interim Head of Service: Natalie Meagher</vt:lpstr>
      <vt:lpstr>Regeneration &amp; Economy Head of Service: Clare Chester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Thurlby, Georgie</dc:creator>
  <cp:lastModifiedBy>Thurlby, Georgie</cp:lastModifiedBy>
  <cp:revision>76</cp:revision>
  <dcterms:created xsi:type="dcterms:W3CDTF">2020-07-09T13:35:10Z</dcterms:created>
  <dcterms:modified xsi:type="dcterms:W3CDTF">2021-09-24T11:22:25Z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0x010100724043343D9E224287479A749D1187A2</vt:lpwstr>
  </property>
</Properties>
</file>