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2.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8"/>
  </p:notesMasterIdLst>
  <p:sldIdLst>
    <p:sldId id="256" r:id="rId5"/>
    <p:sldId id="272" r:id="rId6"/>
    <p:sldId id="261" r:id="rId7"/>
    <p:sldId id="258" r:id="rId8"/>
    <p:sldId id="262" r:id="rId9"/>
    <p:sldId id="287" r:id="rId10"/>
    <p:sldId id="290" r:id="rId11"/>
    <p:sldId id="291" r:id="rId12"/>
    <p:sldId id="292" r:id="rId13"/>
    <p:sldId id="263" r:id="rId14"/>
    <p:sldId id="293" r:id="rId15"/>
    <p:sldId id="259" r:id="rId16"/>
    <p:sldId id="270" r:id="rId17"/>
    <p:sldId id="268" r:id="rId18"/>
    <p:sldId id="269" r:id="rId19"/>
    <p:sldId id="273" r:id="rId20"/>
    <p:sldId id="277" r:id="rId21"/>
    <p:sldId id="271" r:id="rId22"/>
    <p:sldId id="279" r:id="rId23"/>
    <p:sldId id="257" r:id="rId24"/>
    <p:sldId id="265" r:id="rId25"/>
    <p:sldId id="276" r:id="rId26"/>
    <p:sldId id="278" r:id="rId27"/>
    <p:sldId id="285" r:id="rId28"/>
    <p:sldId id="281" r:id="rId29"/>
    <p:sldId id="282" r:id="rId30"/>
    <p:sldId id="283" r:id="rId31"/>
    <p:sldId id="284" r:id="rId32"/>
    <p:sldId id="260" r:id="rId33"/>
    <p:sldId id="289" r:id="rId34"/>
    <p:sldId id="266" r:id="rId35"/>
    <p:sldId id="267" r:id="rId36"/>
    <p:sldId id="280"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41" autoAdjust="0"/>
    <p:restoredTop sz="94249" autoAdjust="0"/>
  </p:normalViewPr>
  <p:slideViewPr>
    <p:cSldViewPr snapToGrid="0">
      <p:cViewPr varScale="1">
        <p:scale>
          <a:sx n="86" d="100"/>
          <a:sy n="86" d="100"/>
        </p:scale>
        <p:origin x="42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9218654676877993E-2"/>
          <c:y val="7.720306635411051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1.372761048348428E-2"/>
                  <c:y val="2.9410836682080263E-2"/>
                </c:manualLayout>
              </c:layout>
              <c:tx>
                <c:rich>
                  <a:bodyPr/>
                  <a:lstStyle/>
                  <a:p>
                    <a:r>
                      <a:rPr lang="en-US"/>
                      <a:t>Budget </a:t>
                    </a:r>
                    <a:br>
                      <a:rPr lang="en-US"/>
                    </a:br>
                    <a:r>
                      <a:rPr lang="en-US"/>
                      <a:t>£2,000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9073-4E03-9571-87D8E8AB1F5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-2</c:v>
                </c:pt>
              </c:numCache>
            </c:numRef>
          </c:val>
          <c:extLst>
            <c:ext xmlns:c16="http://schemas.microsoft.com/office/drawing/2014/chart" uri="{C3380CC4-5D6E-409C-BE32-E72D297353CC}">
              <c16:uniqueId val="{00000001-9073-4E03-9571-87D8E8AB1F53}"/>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8.8928973991907988E-3"/>
                  <c:y val="0.13051197183057828"/>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£53,000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9073-4E03-9571-87D8E8AB1F5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-44</c:v>
                </c:pt>
              </c:numCache>
            </c:numRef>
          </c:val>
          <c:extLst>
            <c:ext xmlns:c16="http://schemas.microsoft.com/office/drawing/2014/chart" uri="{C3380CC4-5D6E-409C-BE32-E72D297353CC}">
              <c16:uniqueId val="{00000003-9073-4E03-9571-87D8E8AB1F53}"/>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0605199920134937E-2"/>
          <c:y val="6.8357574705544363E-2"/>
          <c:w val="0.93959851387266913"/>
          <c:h val="0.93164242529445573"/>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7.0266707581878437E-3"/>
                  <c:y val="0.1983557177478063"/>
                </c:manualLayout>
              </c:layout>
              <c:tx>
                <c:rich>
                  <a:bodyPr/>
                  <a:lstStyle/>
                  <a:p>
                    <a:r>
                      <a:rPr lang="en-US" dirty="0"/>
                      <a:t>Budget </a:t>
                    </a:r>
                    <a:br>
                      <a:rPr lang="en-US" dirty="0"/>
                    </a:br>
                    <a:r>
                      <a:rPr lang="en-US" dirty="0"/>
                      <a:t>-£317,000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053A-42A6-A90E-02B547D3471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317</c:v>
                </c:pt>
              </c:numCache>
            </c:numRef>
          </c:val>
          <c:extLst>
            <c:ext xmlns:c16="http://schemas.microsoft.com/office/drawing/2014/chart" uri="{C3380CC4-5D6E-409C-BE32-E72D297353CC}">
              <c16:uniqueId val="{00000001-053A-42A6-A90E-02B547D3471D}"/>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7.4057120057590964E-3"/>
                  <c:y val="0.1459539714375038"/>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£730,000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053A-42A6-A90E-02B547D3471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-730</c:v>
                </c:pt>
              </c:numCache>
            </c:numRef>
          </c:val>
          <c:extLst>
            <c:ext xmlns:c16="http://schemas.microsoft.com/office/drawing/2014/chart" uri="{C3380CC4-5D6E-409C-BE32-E72D297353CC}">
              <c16:uniqueId val="{00000003-053A-42A6-A90E-02B547D3471D}"/>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60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6.0401435586639463E-2"/>
          <c:y val="0"/>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4.8780652224050059E-3"/>
                  <c:y val="0.14994451687334856"/>
                </c:manualLayout>
              </c:layout>
              <c:tx>
                <c:rich>
                  <a:bodyPr/>
                  <a:lstStyle/>
                  <a:p>
                    <a:r>
                      <a:rPr lang="en-US"/>
                      <a:t>Budget </a:t>
                    </a:r>
                    <a:br>
                      <a:rPr lang="en-US"/>
                    </a:br>
                    <a:r>
                      <a:rPr lang="en-US"/>
                      <a:t>£856,000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8FC2-4D55-B963-1D8BFBFC2E7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-856</c:v>
                </c:pt>
              </c:numCache>
            </c:numRef>
          </c:val>
          <c:extLst>
            <c:ext xmlns:c16="http://schemas.microsoft.com/office/drawing/2014/chart" uri="{C3380CC4-5D6E-409C-BE32-E72D297353CC}">
              <c16:uniqueId val="{00000001-8FC2-4D55-B963-1D8BFBFC2E76}"/>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4.5840065156627373E-4"/>
                  <c:y val="0.28087978824150317"/>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£622,000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8FC2-4D55-B963-1D8BFBFC2E7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-622</c:v>
                </c:pt>
              </c:numCache>
            </c:numRef>
          </c:val>
          <c:extLst>
            <c:ext xmlns:c16="http://schemas.microsoft.com/office/drawing/2014/chart" uri="{C3380CC4-5D6E-409C-BE32-E72D297353CC}">
              <c16:uniqueId val="{00000003-8FC2-4D55-B963-1D8BFBFC2E76}"/>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1195731557148088"/>
          <c:y val="0"/>
          <c:w val="0.83648686631481639"/>
          <c:h val="1"/>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4.7386118088534185E-3"/>
                  <c:y val="-3.3493530890506668E-3"/>
                </c:manualLayout>
              </c:layout>
              <c:tx>
                <c:rich>
                  <a:bodyPr/>
                  <a:lstStyle/>
                  <a:p>
                    <a:r>
                      <a:rPr lang="en-US">
                        <a:solidFill>
                          <a:schemeClr val="bg1"/>
                        </a:solidFill>
                      </a:rPr>
                      <a:t>Budget </a:t>
                    </a:r>
                    <a:br>
                      <a:rPr lang="en-US">
                        <a:solidFill>
                          <a:schemeClr val="bg1"/>
                        </a:solidFill>
                      </a:rPr>
                    </a:br>
                    <a:r>
                      <a:rPr lang="en-US">
                        <a:solidFill>
                          <a:schemeClr val="bg1"/>
                        </a:solidFill>
                      </a:rPr>
                      <a:t>-£1,430,000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E96C-4CA5-ACF3-4C728A6615E1}"/>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1430</c:v>
                </c:pt>
              </c:numCache>
            </c:numRef>
          </c:val>
          <c:extLst>
            <c:ext xmlns:c16="http://schemas.microsoft.com/office/drawing/2014/chart" uri="{C3380CC4-5D6E-409C-BE32-E72D297353CC}">
              <c16:uniqueId val="{00000001-E96C-4CA5-ACF3-4C728A6615E1}"/>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7.3245217410130179E-3"/>
                  <c:y val="1.1483595818442521E-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a:solidFill>
                          <a:schemeClr val="bg1"/>
                        </a:solidFill>
                        <a:latin typeface="+mn-lt"/>
                        <a:ea typeface="+mn-ea"/>
                        <a:cs typeface="+mn-cs"/>
                      </a:rPr>
                      <a:t>Estimated outturn</a:t>
                    </a:r>
                    <a:r>
                      <a:rPr lang="en-US" sz="1400" baseline="0">
                        <a:solidFill>
                          <a:schemeClr val="bg1"/>
                        </a:solidFill>
                        <a:latin typeface="+mn-lt"/>
                        <a:ea typeface="+mn-ea"/>
                        <a:cs typeface="+mn-cs"/>
                      </a:rPr>
                      <a:t> </a:t>
                    </a:r>
                    <a:br>
                      <a:rPr lang="en-US" sz="1400" baseline="0">
                        <a:solidFill>
                          <a:schemeClr val="bg1"/>
                        </a:solidFill>
                        <a:latin typeface="+mn-lt"/>
                        <a:ea typeface="+mn-ea"/>
                        <a:cs typeface="+mn-cs"/>
                      </a:rPr>
                    </a:br>
                    <a:r>
                      <a:rPr lang="en-US" sz="1400" baseline="0">
                        <a:solidFill>
                          <a:schemeClr val="bg1"/>
                        </a:solidFill>
                        <a:latin typeface="+mn-lt"/>
                        <a:ea typeface="+mn-ea"/>
                        <a:cs typeface="+mn-cs"/>
                      </a:rPr>
                      <a:t>-£1,231,000</a:t>
                    </a:r>
                    <a:endParaRPr lang="en-US" sz="140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E96C-4CA5-ACF3-4C728A6615E1}"/>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1231</c:v>
                </c:pt>
              </c:numCache>
            </c:numRef>
          </c:val>
          <c:extLst>
            <c:ext xmlns:c16="http://schemas.microsoft.com/office/drawing/2014/chart" uri="{C3380CC4-5D6E-409C-BE32-E72D297353CC}">
              <c16:uniqueId val="{00000003-E96C-4CA5-ACF3-4C728A6615E1}"/>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200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6.0401435586639463E-2"/>
          <c:y val="0"/>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1.3282281446151916E-2"/>
                  <c:y val="0.21405087397492231"/>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a:solidFill>
                          <a:schemeClr val="bg1"/>
                        </a:solidFill>
                      </a:rPr>
                      <a:t>Budget </a:t>
                    </a:r>
                    <a:br>
                      <a:rPr lang="en-US">
                        <a:solidFill>
                          <a:schemeClr val="bg1"/>
                        </a:solidFill>
                      </a:rPr>
                    </a:br>
                    <a:r>
                      <a:rPr lang="en-US">
                        <a:solidFill>
                          <a:schemeClr val="bg1"/>
                        </a:solidFill>
                      </a:rPr>
                      <a:t>-£440,000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6B2F-4708-B810-30390FBA343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-440</c:v>
                </c:pt>
              </c:numCache>
            </c:numRef>
          </c:val>
          <c:extLst>
            <c:ext xmlns:c16="http://schemas.microsoft.com/office/drawing/2014/chart" uri="{C3380CC4-5D6E-409C-BE32-E72D297353CC}">
              <c16:uniqueId val="{00000001-6B2F-4708-B810-30390FBA3436}"/>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7.3246050635295502E-3"/>
                  <c:y val="0.2595107221107200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a:solidFill>
                          <a:schemeClr val="dk1"/>
                        </a:solidFill>
                        <a:latin typeface="+mn-lt"/>
                        <a:ea typeface="+mn-ea"/>
                        <a:cs typeface="+mn-cs"/>
                      </a:rPr>
                      <a:t>Estimated outturn</a:t>
                    </a:r>
                    <a:r>
                      <a:rPr lang="en-US" sz="1400" baseline="0">
                        <a:solidFill>
                          <a:schemeClr val="dk1"/>
                        </a:solidFill>
                        <a:latin typeface="+mn-lt"/>
                        <a:ea typeface="+mn-ea"/>
                        <a:cs typeface="+mn-cs"/>
                      </a:rPr>
                      <a:t> </a:t>
                    </a:r>
                    <a:br>
                      <a:rPr lang="en-US" sz="1400" baseline="0">
                        <a:solidFill>
                          <a:schemeClr val="dk1"/>
                        </a:solidFill>
                        <a:latin typeface="+mn-lt"/>
                        <a:ea typeface="+mn-ea"/>
                        <a:cs typeface="+mn-cs"/>
                      </a:rPr>
                    </a:br>
                    <a:r>
                      <a:rPr lang="en-US" sz="1400" baseline="0">
                        <a:solidFill>
                          <a:schemeClr val="dk1"/>
                        </a:solidFill>
                        <a:latin typeface="+mn-lt"/>
                        <a:ea typeface="+mn-ea"/>
                        <a:cs typeface="+mn-cs"/>
                      </a:rPr>
                      <a:t>-£421,000</a:t>
                    </a:r>
                    <a:endParaRPr lang="en-US" sz="140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6B2F-4708-B810-30390FBA343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-421</c:v>
                </c:pt>
              </c:numCache>
            </c:numRef>
          </c:val>
          <c:extLst>
            <c:ext xmlns:c16="http://schemas.microsoft.com/office/drawing/2014/chart" uri="{C3380CC4-5D6E-409C-BE32-E72D297353CC}">
              <c16:uniqueId val="{00000003-6B2F-4708-B810-30390FBA3436}"/>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372761048348428E-2"/>
          <c:y val="8.0879457752348463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5.4910441933937373E-3"/>
                  <c:y val="9.7418981313774994E-2"/>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dirty="0">
                        <a:solidFill>
                          <a:schemeClr val="bg1"/>
                        </a:solidFill>
                      </a:rPr>
                      <a:t>Budget </a:t>
                    </a:r>
                    <a:br>
                      <a:rPr lang="en-US" dirty="0">
                        <a:solidFill>
                          <a:schemeClr val="bg1"/>
                        </a:solidFill>
                      </a:rPr>
                    </a:br>
                    <a:r>
                      <a:rPr lang="en-US" dirty="0">
                        <a:solidFill>
                          <a:schemeClr val="bg1"/>
                        </a:solidFill>
                      </a:rPr>
                      <a:t>£2,801,000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4197-4413-88AE-20A75BB5984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-2801</c:v>
                </c:pt>
              </c:numCache>
            </c:numRef>
          </c:val>
          <c:extLst>
            <c:ext xmlns:c16="http://schemas.microsoft.com/office/drawing/2014/chart" uri="{C3380CC4-5D6E-409C-BE32-E72D297353CC}">
              <c16:uniqueId val="{00000001-4197-4413-88AE-20A75BB5984E}"/>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8.8928973991907988E-3"/>
                  <c:y val="0.13051197183057828"/>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£2,710,000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4197-4413-88AE-20A75BB5984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-2710</c:v>
                </c:pt>
              </c:numCache>
            </c:numRef>
          </c:val>
          <c:extLst>
            <c:ext xmlns:c16="http://schemas.microsoft.com/office/drawing/2014/chart" uri="{C3380CC4-5D6E-409C-BE32-E72D297353CC}">
              <c16:uniqueId val="{00000003-4197-4413-88AE-20A75BB5984E}"/>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9218654676877993E-2"/>
          <c:y val="7.720306635411051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1.372761048348428E-2"/>
                  <c:y val="0.25743785590672069"/>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dirty="0">
                        <a:solidFill>
                          <a:schemeClr val="bg1"/>
                        </a:solidFill>
                      </a:rPr>
                      <a:t>Budget </a:t>
                    </a:r>
                    <a:br>
                      <a:rPr lang="en-US" dirty="0">
                        <a:solidFill>
                          <a:schemeClr val="bg1"/>
                        </a:solidFill>
                      </a:rPr>
                    </a:br>
                    <a:r>
                      <a:rPr lang="en-US" dirty="0">
                        <a:solidFill>
                          <a:schemeClr val="bg1"/>
                        </a:solidFill>
                      </a:rPr>
                      <a:t>£1,480,000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D3F7-467C-8A1B-7A636B1D2D8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-1480</c:v>
                </c:pt>
              </c:numCache>
            </c:numRef>
          </c:val>
          <c:extLst>
            <c:ext xmlns:c16="http://schemas.microsoft.com/office/drawing/2014/chart" uri="{C3380CC4-5D6E-409C-BE32-E72D297353CC}">
              <c16:uniqueId val="{00000001-D3F7-467C-8A1B-7A636B1D2D86}"/>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3.4018532057970867E-3"/>
                  <c:y val="5.8504780702555763E-2"/>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£1,901,000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D3F7-467C-8A1B-7A636B1D2D8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-1901</c:v>
                </c:pt>
              </c:numCache>
            </c:numRef>
          </c:val>
          <c:extLst>
            <c:ext xmlns:c16="http://schemas.microsoft.com/office/drawing/2014/chart" uri="{C3380CC4-5D6E-409C-BE32-E72D297353CC}">
              <c16:uniqueId val="{00000003-D3F7-467C-8A1B-7A636B1D2D86}"/>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1.9218654676877993E-2"/>
          <c:y val="7.720306635411051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8.2365662900905669E-3"/>
                  <c:y val="0.16542736526180316"/>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r>
                      <a:rPr lang="en-US">
                        <a:solidFill>
                          <a:schemeClr val="bg1"/>
                        </a:solidFill>
                      </a:rPr>
                      <a:t>Budget </a:t>
                    </a:r>
                    <a:br>
                      <a:rPr lang="en-US">
                        <a:solidFill>
                          <a:schemeClr val="bg1"/>
                        </a:solidFill>
                      </a:rPr>
                    </a:br>
                    <a:r>
                      <a:rPr lang="en-US">
                        <a:solidFill>
                          <a:schemeClr val="bg1"/>
                        </a:solidFill>
                      </a:rPr>
                      <a:t>£392,000</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A1E7-41BD-A666-21A59B141FC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-392</c:v>
                </c:pt>
              </c:numCache>
            </c:numRef>
          </c:val>
          <c:extLst>
            <c:ext xmlns:c16="http://schemas.microsoft.com/office/drawing/2014/chart" uri="{C3380CC4-5D6E-409C-BE32-E72D297353CC}">
              <c16:uniqueId val="{00000001-A1E7-41BD-A666-21A59B141FC0}"/>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3.4018532057970867E-3"/>
                  <c:y val="0.23052502364049066"/>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£340,000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A1E7-41BD-A666-21A59B141FC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-340</c:v>
                </c:pt>
              </c:numCache>
            </c:numRef>
          </c:val>
          <c:extLst>
            <c:ext xmlns:c16="http://schemas.microsoft.com/office/drawing/2014/chart" uri="{C3380CC4-5D6E-409C-BE32-E72D297353CC}">
              <c16:uniqueId val="{00000003-A1E7-41BD-A666-21A59B141FC0}"/>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4910441933937119E-2"/>
          <c:y val="5.146871090274034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0"/>
                  <c:y val="0.17646458587950994"/>
                </c:manualLayout>
              </c:layout>
              <c:tx>
                <c:rich>
                  <a:bodyPr/>
                  <a:lstStyle/>
                  <a:p>
                    <a:r>
                      <a:rPr lang="en-US"/>
                      <a:t>Budget </a:t>
                    </a:r>
                    <a:br>
                      <a:rPr lang="en-US"/>
                    </a:br>
                    <a:r>
                      <a:rPr lang="en-US"/>
                      <a:t>£1,300,000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BA36-424C-A0F7-41E57DB879F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-1300</c:v>
                </c:pt>
              </c:numCache>
            </c:numRef>
          </c:val>
          <c:extLst>
            <c:ext xmlns:c16="http://schemas.microsoft.com/office/drawing/2014/chart" uri="{C3380CC4-5D6E-409C-BE32-E72D297353CC}">
              <c16:uniqueId val="{00000001-BA36-424C-A0F7-41E57DB879FB}"/>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9.755464394860254E-3"/>
                  <c:y val="0.11615707790588371"/>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£1,320,000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BA36-424C-A0F7-41E57DB879F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-1320</c:v>
                </c:pt>
              </c:numCache>
            </c:numRef>
          </c:val>
          <c:extLst>
            <c:ext xmlns:c16="http://schemas.microsoft.com/office/drawing/2014/chart" uri="{C3380CC4-5D6E-409C-BE32-E72D297353CC}">
              <c16:uniqueId val="{00000003-BA36-424C-A0F7-41E57DB879FB}"/>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4.5068943639119882E-2"/>
          <c:y val="3.8814307586276181E-3"/>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1.2301947470129266E-2"/>
                  <c:y val="6.7059458098677133E-4"/>
                </c:manualLayout>
              </c:layout>
              <c:tx>
                <c:rich>
                  <a:bodyPr/>
                  <a:lstStyle/>
                  <a:p>
                    <a:r>
                      <a:rPr lang="en-US"/>
                      <a:t>Budget </a:t>
                    </a:r>
                    <a:br>
                      <a:rPr lang="en-US"/>
                    </a:br>
                    <a:r>
                      <a:rPr lang="en-US"/>
                      <a:t>£2,940,000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05BB-40E6-A3A6-8501A9F1EAE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-2940</c:v>
                </c:pt>
              </c:numCache>
            </c:numRef>
          </c:val>
          <c:extLst>
            <c:ext xmlns:c16="http://schemas.microsoft.com/office/drawing/2014/chart" uri="{C3380CC4-5D6E-409C-BE32-E72D297353CC}">
              <c16:uniqueId val="{00000001-05BB-40E6-A3A6-8501A9F1EAEC}"/>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2.5463862103036164E-3"/>
                  <c:y val="-4.8134437693393949E-3"/>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£2,944,000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52340984052"/>
                      <c:h val="0.21130166320981683"/>
                    </c:manualLayout>
                  </c15:layout>
                </c:ext>
                <c:ext xmlns:c16="http://schemas.microsoft.com/office/drawing/2014/chart" uri="{C3380CC4-5D6E-409C-BE32-E72D297353CC}">
                  <c16:uniqueId val="{00000002-05BB-40E6-A3A6-8501A9F1EAEC}"/>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Q1</c:v>
                </c:pt>
              </c:strCache>
            </c:strRef>
          </c:cat>
          <c:val>
            <c:numRef>
              <c:f>Sheet1!$C$2</c:f>
              <c:numCache>
                <c:formatCode>General</c:formatCode>
                <c:ptCount val="1"/>
                <c:pt idx="0">
                  <c:v>-2944</c:v>
                </c:pt>
              </c:numCache>
            </c:numRef>
          </c:val>
          <c:extLst>
            <c:ext xmlns:c16="http://schemas.microsoft.com/office/drawing/2014/chart" uri="{C3380CC4-5D6E-409C-BE32-E72D297353CC}">
              <c16:uniqueId val="{00000003-05BB-40E6-A3A6-8501A9F1EAEC}"/>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4910441933937119E-2"/>
          <c:y val="5.146871090274034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2.2836495439687477E-3"/>
                  <c:y val="0.20479848551638113"/>
                </c:manualLayout>
              </c:layout>
              <c:tx>
                <c:rich>
                  <a:bodyPr/>
                  <a:lstStyle/>
                  <a:p>
                    <a:r>
                      <a:rPr lang="en-US"/>
                      <a:t>Budget </a:t>
                    </a:r>
                    <a:br>
                      <a:rPr lang="en-US"/>
                    </a:br>
                    <a:r>
                      <a:rPr lang="en-US"/>
                      <a:t>£4,231,000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7D7-41FC-AD53-50AD2A798A7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-4321</c:v>
                </c:pt>
              </c:numCache>
            </c:numRef>
          </c:val>
          <c:extLst>
            <c:ext xmlns:c16="http://schemas.microsoft.com/office/drawing/2014/chart" uri="{C3380CC4-5D6E-409C-BE32-E72D297353CC}">
              <c16:uniqueId val="{00000001-B7D7-41FC-AD53-50AD2A798A70}"/>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9.755464394860254E-3"/>
                  <c:y val="0.11615707790588371"/>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£4,456,000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B7D7-41FC-AD53-50AD2A798A7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-4456</c:v>
                </c:pt>
              </c:numCache>
            </c:numRef>
          </c:val>
          <c:extLst>
            <c:ext xmlns:c16="http://schemas.microsoft.com/office/drawing/2014/chart" uri="{C3380CC4-5D6E-409C-BE32-E72D297353CC}">
              <c16:uniqueId val="{00000003-B7D7-41FC-AD53-50AD2A798A70}"/>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4910441933937119E-2"/>
          <c:y val="5.1468710902740349E-2"/>
          <c:w val="0.93959851387266913"/>
          <c:h val="0.91912059715283656"/>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2.2836495439687477E-3"/>
                  <c:y val="0.20479848551638113"/>
                </c:manualLayout>
              </c:layout>
              <c:tx>
                <c:rich>
                  <a:bodyPr/>
                  <a:lstStyle/>
                  <a:p>
                    <a:r>
                      <a:rPr lang="en-US" dirty="0"/>
                      <a:t>Budget </a:t>
                    </a:r>
                    <a:br>
                      <a:rPr lang="en-US" dirty="0"/>
                    </a:br>
                    <a:r>
                      <a:rPr lang="en-US" dirty="0"/>
                      <a:t>£145,000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D454-4067-99DC-7497A29F6969}"/>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-145</c:v>
                </c:pt>
              </c:numCache>
            </c:numRef>
          </c:val>
          <c:extLst>
            <c:ext xmlns:c16="http://schemas.microsoft.com/office/drawing/2014/chart" uri="{C3380CC4-5D6E-409C-BE32-E72D297353CC}">
              <c16:uniqueId val="{00000001-D454-4067-99DC-7497A29F6969}"/>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1.2813576055286668E-2"/>
                  <c:y val="0.15355421614018103"/>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r>
                      <a:rPr lang="en-US" sz="1400" dirty="0">
                        <a:solidFill>
                          <a:schemeClr val="dk1"/>
                        </a:solidFill>
                        <a:latin typeface="+mn-lt"/>
                        <a:ea typeface="+mn-ea"/>
                        <a:cs typeface="+mn-cs"/>
                      </a:rPr>
                      <a:t>Estimated outturn</a:t>
                    </a:r>
                    <a:r>
                      <a:rPr lang="en-US" sz="1400" baseline="0" dirty="0">
                        <a:solidFill>
                          <a:schemeClr val="dk1"/>
                        </a:solidFill>
                        <a:latin typeface="+mn-lt"/>
                        <a:ea typeface="+mn-ea"/>
                        <a:cs typeface="+mn-cs"/>
                      </a:rPr>
                      <a:t> </a:t>
                    </a:r>
                    <a:br>
                      <a:rPr lang="en-US" sz="1400" baseline="0" dirty="0">
                        <a:solidFill>
                          <a:schemeClr val="dk1"/>
                        </a:solidFill>
                        <a:latin typeface="+mn-lt"/>
                        <a:ea typeface="+mn-ea"/>
                        <a:cs typeface="+mn-cs"/>
                      </a:rPr>
                    </a:br>
                    <a:r>
                      <a:rPr lang="en-US" sz="1400" baseline="0" dirty="0">
                        <a:solidFill>
                          <a:schemeClr val="dk1"/>
                        </a:solidFill>
                        <a:latin typeface="+mn-lt"/>
                        <a:ea typeface="+mn-ea"/>
                        <a:cs typeface="+mn-cs"/>
                      </a:rPr>
                      <a:t>£155,000</a:t>
                    </a:r>
                    <a:endParaRPr lang="en-US" sz="1400" dirty="0"/>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dk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D454-4067-99DC-7497A29F6969}"/>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-155</c:v>
                </c:pt>
              </c:numCache>
            </c:numRef>
          </c:val>
          <c:extLst>
            <c:ext xmlns:c16="http://schemas.microsoft.com/office/drawing/2014/chart" uri="{C3380CC4-5D6E-409C-BE32-E72D297353CC}">
              <c16:uniqueId val="{00000003-D454-4067-99DC-7497A29F6969}"/>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4.812630266880133E-2"/>
          <c:y val="3.5336067133923614E-2"/>
          <c:w val="0.93959851387266913"/>
          <c:h val="0.86305950072810678"/>
        </c:manualLayout>
      </c:layout>
      <c:barChart>
        <c:barDir val="col"/>
        <c:grouping val="clustered"/>
        <c:varyColors val="0"/>
        <c:ser>
          <c:idx val="0"/>
          <c:order val="0"/>
          <c:tx>
            <c:strRef>
              <c:f>Sheet1!$B$1</c:f>
              <c:strCache>
                <c:ptCount val="1"/>
                <c:pt idx="0">
                  <c:v>Budget</c:v>
                </c:pt>
              </c:strCache>
            </c:strRef>
          </c:tx>
          <c:spPr>
            <a:solidFill>
              <a:schemeClr val="accent3">
                <a:shade val="76000"/>
              </a:schemeClr>
            </a:solidFill>
            <a:ln>
              <a:noFill/>
            </a:ln>
            <a:effectLst/>
          </c:spPr>
          <c:invertIfNegative val="0"/>
          <c:dLbls>
            <c:dLbl>
              <c:idx val="0"/>
              <c:layout>
                <c:manualLayout>
                  <c:x val="-2.2836495439687477E-3"/>
                  <c:y val="2.5293071955934159E-2"/>
                </c:manualLayout>
              </c:layout>
              <c:tx>
                <c:rich>
                  <a:bodyPr/>
                  <a:lstStyle/>
                  <a:p>
                    <a:r>
                      <a:rPr lang="en-US"/>
                      <a:t>Budget </a:t>
                    </a:r>
                    <a:br>
                      <a:rPr lang="en-US"/>
                    </a:br>
                    <a:r>
                      <a:rPr lang="en-US"/>
                      <a:t>£1,173,000</a:t>
                    </a:r>
                  </a:p>
                </c:rich>
              </c:tx>
              <c:showLegendKey val="0"/>
              <c:showVal val="1"/>
              <c:showCatName val="0"/>
              <c:showSerName val="0"/>
              <c:showPercent val="0"/>
              <c:showBubbleSize val="0"/>
              <c:extLst>
                <c:ext xmlns:c15="http://schemas.microsoft.com/office/drawing/2012/chart" uri="{CE6537A1-D6FC-4f65-9D91-7224C49458BB}">
                  <c15:layout>
                    <c:manualLayout>
                      <c:w val="0.23268299769505854"/>
                      <c:h val="0.19951478147797988"/>
                    </c:manualLayout>
                  </c15:layout>
                </c:ext>
                <c:ext xmlns:c16="http://schemas.microsoft.com/office/drawing/2014/chart" uri="{C3380CC4-5D6E-409C-BE32-E72D297353CC}">
                  <c16:uniqueId val="{00000000-8461-4CCB-8A5E-AF3C204993B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Sheet1!$B$2</c:f>
              <c:numCache>
                <c:formatCode>General</c:formatCode>
                <c:ptCount val="1"/>
                <c:pt idx="0">
                  <c:v>-1173</c:v>
                </c:pt>
              </c:numCache>
            </c:numRef>
          </c:val>
          <c:extLst>
            <c:ext xmlns:c16="http://schemas.microsoft.com/office/drawing/2014/chart" uri="{C3380CC4-5D6E-409C-BE32-E72D297353CC}">
              <c16:uniqueId val="{00000001-8461-4CCB-8A5E-AF3C204993BE}"/>
            </c:ext>
          </c:extLst>
        </c:ser>
        <c:ser>
          <c:idx val="1"/>
          <c:order val="1"/>
          <c:tx>
            <c:strRef>
              <c:f>Sheet1!$C$1</c:f>
              <c:strCache>
                <c:ptCount val="1"/>
                <c:pt idx="0">
                  <c:v>Estimated outturn</c:v>
                </c:pt>
              </c:strCache>
            </c:strRef>
          </c:tx>
          <c:spPr>
            <a:solidFill>
              <a:schemeClr val="accent3">
                <a:tint val="77000"/>
              </a:schemeClr>
            </a:solidFill>
            <a:ln>
              <a:noFill/>
            </a:ln>
            <a:effectLst/>
          </c:spPr>
          <c:invertIfNegative val="0"/>
          <c:dLbls>
            <c:dLbl>
              <c:idx val="0"/>
              <c:layout>
                <c:manualLayout>
                  <c:x val="2.4144438254222831E-3"/>
                  <c:y val="0.1840726381857761"/>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r>
                      <a:rPr lang="en-US" sz="1400" dirty="0">
                        <a:solidFill>
                          <a:schemeClr val="bg1"/>
                        </a:solidFill>
                        <a:latin typeface="+mn-lt"/>
                        <a:ea typeface="+mn-ea"/>
                        <a:cs typeface="+mn-cs"/>
                      </a:rPr>
                      <a:t>Estimated outturn</a:t>
                    </a:r>
                    <a:r>
                      <a:rPr lang="en-US" sz="1400" baseline="0" dirty="0">
                        <a:solidFill>
                          <a:schemeClr val="bg1"/>
                        </a:solidFill>
                        <a:latin typeface="+mn-lt"/>
                        <a:ea typeface="+mn-ea"/>
                        <a:cs typeface="+mn-cs"/>
                      </a:rPr>
                      <a:t> </a:t>
                    </a:r>
                    <a:br>
                      <a:rPr lang="en-US" sz="1400" baseline="0" dirty="0">
                        <a:solidFill>
                          <a:schemeClr val="bg1"/>
                        </a:solidFill>
                        <a:latin typeface="+mn-lt"/>
                        <a:ea typeface="+mn-ea"/>
                        <a:cs typeface="+mn-cs"/>
                      </a:rPr>
                    </a:br>
                    <a:r>
                      <a:rPr lang="en-US" sz="1400" baseline="0" dirty="0">
                        <a:solidFill>
                          <a:schemeClr val="bg1"/>
                        </a:solidFill>
                        <a:latin typeface="+mn-lt"/>
                        <a:ea typeface="+mn-ea"/>
                        <a:cs typeface="+mn-cs"/>
                      </a:rPr>
                      <a:t>£1,275,000</a:t>
                    </a:r>
                    <a:endParaRPr lang="en-US" sz="1400"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24641060817854282"/>
                      <c:h val="0.28807772759562383"/>
                    </c:manualLayout>
                  </c15:layout>
                </c:ext>
                <c:ext xmlns:c16="http://schemas.microsoft.com/office/drawing/2014/chart" uri="{C3380CC4-5D6E-409C-BE32-E72D297353CC}">
                  <c16:uniqueId val="{00000002-8461-4CCB-8A5E-AF3C204993B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Q1</c:v>
                </c:pt>
              </c:strCache>
            </c:strRef>
          </c:cat>
          <c:val>
            <c:numRef>
              <c:f>Sheet1!$C$2</c:f>
              <c:numCache>
                <c:formatCode>General</c:formatCode>
                <c:ptCount val="1"/>
                <c:pt idx="0">
                  <c:v>-1275</c:v>
                </c:pt>
              </c:numCache>
            </c:numRef>
          </c:val>
          <c:extLst>
            <c:ext xmlns:c16="http://schemas.microsoft.com/office/drawing/2014/chart" uri="{C3380CC4-5D6E-409C-BE32-E72D297353CC}">
              <c16:uniqueId val="{00000003-8461-4CCB-8A5E-AF3C204993BE}"/>
            </c:ext>
          </c:extLst>
        </c:ser>
        <c:dLbls>
          <c:showLegendKey val="0"/>
          <c:showVal val="1"/>
          <c:showCatName val="0"/>
          <c:showSerName val="0"/>
          <c:showPercent val="0"/>
          <c:showBubbleSize val="0"/>
        </c:dLbls>
        <c:gapWidth val="150"/>
        <c:overlap val="-25"/>
        <c:axId val="784351551"/>
        <c:axId val="526137967"/>
      </c:barChart>
      <c:catAx>
        <c:axId val="784351551"/>
        <c:scaling>
          <c:orientation val="minMax"/>
        </c:scaling>
        <c:delete val="1"/>
        <c:axPos val="b"/>
        <c:numFmt formatCode="General" sourceLinked="1"/>
        <c:majorTickMark val="out"/>
        <c:minorTickMark val="none"/>
        <c:tickLblPos val="nextTo"/>
        <c:crossAx val="526137967"/>
        <c:crosses val="autoZero"/>
        <c:auto val="1"/>
        <c:lblAlgn val="ctr"/>
        <c:lblOffset val="100"/>
        <c:noMultiLvlLbl val="0"/>
      </c:catAx>
      <c:valAx>
        <c:axId val="526137967"/>
        <c:scaling>
          <c:orientation val="minMax"/>
          <c:max val="0"/>
        </c:scaling>
        <c:delete val="1"/>
        <c:axPos val="l"/>
        <c:numFmt formatCode="General" sourceLinked="1"/>
        <c:majorTickMark val="out"/>
        <c:minorTickMark val="none"/>
        <c:tickLblPos val="nextTo"/>
        <c:crossAx val="7843515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10.xml><?xml version="1.0" encoding="utf-8"?>
<cs:colorStyle xmlns:cs="http://schemas.microsoft.com/office/drawing/2012/chartStyle" xmlns:a="http://schemas.openxmlformats.org/drawingml/2006/main" meth="withinLinear" id="16">
  <a:schemeClr val="accent3"/>
</cs:colorStyle>
</file>

<file path=ppt/charts/colors11.xml><?xml version="1.0" encoding="utf-8"?>
<cs:colorStyle xmlns:cs="http://schemas.microsoft.com/office/drawing/2012/chartStyle" xmlns:a="http://schemas.openxmlformats.org/drawingml/2006/main" meth="withinLinear" id="16">
  <a:schemeClr val="accent3"/>
</cs:colorStyle>
</file>

<file path=ppt/charts/colors12.xml><?xml version="1.0" encoding="utf-8"?>
<cs:colorStyle xmlns:cs="http://schemas.microsoft.com/office/drawing/2012/chartStyle" xmlns:a="http://schemas.openxmlformats.org/drawingml/2006/main" meth="withinLinear" id="16">
  <a:schemeClr val="accent3"/>
</cs:colorStyle>
</file>

<file path=ppt/charts/colors13.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withinLinear" id="16">
  <a:schemeClr val="accent3"/>
</cs:colorStyle>
</file>

<file path=ppt/charts/colors4.xml><?xml version="1.0" encoding="utf-8"?>
<cs:colorStyle xmlns:cs="http://schemas.microsoft.com/office/drawing/2012/chartStyle" xmlns:a="http://schemas.openxmlformats.org/drawingml/2006/main" meth="withinLinear" id="16">
  <a:schemeClr val="accent3"/>
</cs:colorStyle>
</file>

<file path=ppt/charts/colors5.xml><?xml version="1.0" encoding="utf-8"?>
<cs:colorStyle xmlns:cs="http://schemas.microsoft.com/office/drawing/2012/chartStyle" xmlns:a="http://schemas.openxmlformats.org/drawingml/2006/main" meth="withinLinear" id="16">
  <a:schemeClr val="accent3"/>
</cs:colorStyle>
</file>

<file path=ppt/charts/colors6.xml><?xml version="1.0" encoding="utf-8"?>
<cs:colorStyle xmlns:cs="http://schemas.microsoft.com/office/drawing/2012/chartStyle" xmlns:a="http://schemas.openxmlformats.org/drawingml/2006/main" meth="withinLinear" id="16">
  <a:schemeClr val="accent3"/>
</cs:colorStyle>
</file>

<file path=ppt/charts/colors7.xml><?xml version="1.0" encoding="utf-8"?>
<cs:colorStyle xmlns:cs="http://schemas.microsoft.com/office/drawing/2012/chartStyle" xmlns:a="http://schemas.openxmlformats.org/drawingml/2006/main" meth="withinLinear" id="16">
  <a:schemeClr val="accent3"/>
</cs:colorStyle>
</file>

<file path=ppt/charts/colors8.xml><?xml version="1.0" encoding="utf-8"?>
<cs:colorStyle xmlns:cs="http://schemas.microsoft.com/office/drawing/2012/chartStyle" xmlns:a="http://schemas.openxmlformats.org/drawingml/2006/main" meth="withinLinear" id="16">
  <a:schemeClr val="accent3"/>
</cs:colorStyle>
</file>

<file path=ppt/charts/colors9.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5B9C07-D454-4B7B-92EB-6875DA09C7BF}" type="datetimeFigureOut">
              <a:rPr lang="en-GB" smtClean="0"/>
              <a:t>03/03/2021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F5D62C-2BA7-49A7-99B4-E6F3381AB996}" type="slidenum">
              <a:rPr lang="en-GB" smtClean="0"/>
              <a:t>‹#›</a:t>
            </a:fld>
            <a:endParaRPr lang="en-GB"/>
          </a:p>
        </p:txBody>
      </p:sp>
    </p:spTree>
    <p:extLst>
      <p:ext uri="{BB962C8B-B14F-4D97-AF65-F5344CB8AC3E}">
        <p14:creationId xmlns:p14="http://schemas.microsoft.com/office/powerpoint/2010/main" val="2151592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 2 new starters were in the Comms/Community Engagement team and the Executive Team</a:t>
            </a:r>
          </a:p>
          <a:p>
            <a:endParaRPr lang="en-GB"/>
          </a:p>
          <a:p>
            <a:r>
              <a:rPr lang="en-GB"/>
              <a:t>The 1 leaver was from the Development Management team</a:t>
            </a:r>
            <a:endParaRPr lang="en-GB">
              <a:cs typeface="Calibri"/>
            </a:endParaRPr>
          </a:p>
          <a:p>
            <a:endParaRPr lang="en-GB"/>
          </a:p>
          <a:p>
            <a:r>
              <a:rPr lang="en-GB"/>
              <a:t>Turnover rate is calculated as the number of leavers as a % of the total FTE</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We are now separating short term and long term sickness to be able to understand the most common reasons for sickness without the data being skewed by a small number of staff being off for a large number of days (e.g. for operation/recovery). </a:t>
            </a:r>
            <a:r>
              <a:rPr lang="en-GB" sz="1100"/>
              <a:t>Short term sickness is defined by the HR team as less than 21 days</a:t>
            </a:r>
            <a:endParaRPr lang="en-GB" sz="1100">
              <a:cs typeface="Calibri"/>
            </a:endParaRPr>
          </a:p>
          <a:p>
            <a:r>
              <a:rPr lang="en-GB"/>
              <a:t>Average number of sick days per FTE still includes both short and long term sickness</a:t>
            </a:r>
          </a:p>
          <a:p>
            <a:endParaRPr lang="en-GB"/>
          </a:p>
          <a:p>
            <a:r>
              <a:rPr lang="en-GB"/>
              <a:t>It should also be noted that these figures relate to those staff who are employed by HBC and therefore may not provide an accurate picture when comparing to the EHDC figures given that many staff are shared across both organisations and which authority they are employed by is largely a matter of chance. This will be addressed as we implement the One Workforce programme</a:t>
            </a:r>
          </a:p>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4</a:t>
            </a:fld>
            <a:endParaRPr lang="en-GB"/>
          </a:p>
        </p:txBody>
      </p:sp>
    </p:spTree>
    <p:extLst>
      <p:ext uri="{BB962C8B-B14F-4D97-AF65-F5344CB8AC3E}">
        <p14:creationId xmlns:p14="http://schemas.microsoft.com/office/powerpoint/2010/main" val="1583187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27</a:t>
            </a:fld>
            <a:endParaRPr lang="en-GB"/>
          </a:p>
        </p:txBody>
      </p:sp>
    </p:spTree>
    <p:extLst>
      <p:ext uri="{BB962C8B-B14F-4D97-AF65-F5344CB8AC3E}">
        <p14:creationId xmlns:p14="http://schemas.microsoft.com/office/powerpoint/2010/main" val="1900374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Building Control claims: complaint regarding wrong foundation advice which led to additional costs. Currently with Local Government Ombudsman to decide</a:t>
            </a:r>
          </a:p>
        </p:txBody>
      </p:sp>
      <p:sp>
        <p:nvSpPr>
          <p:cNvPr id="4" name="Slide Number Placeholder 3"/>
          <p:cNvSpPr>
            <a:spLocks noGrp="1"/>
          </p:cNvSpPr>
          <p:nvPr>
            <p:ph type="sldNum" sz="quarter" idx="5"/>
          </p:nvPr>
        </p:nvSpPr>
        <p:spPr/>
        <p:txBody>
          <a:bodyPr/>
          <a:lstStyle/>
          <a:p>
            <a:fld id="{DAF5D62C-2BA7-49A7-99B4-E6F3381AB996}" type="slidenum">
              <a:rPr lang="en-GB" smtClean="0"/>
              <a:t>29</a:t>
            </a:fld>
            <a:endParaRPr lang="en-GB"/>
          </a:p>
        </p:txBody>
      </p:sp>
    </p:spTree>
    <p:extLst>
      <p:ext uri="{BB962C8B-B14F-4D97-AF65-F5344CB8AC3E}">
        <p14:creationId xmlns:p14="http://schemas.microsoft.com/office/powerpoint/2010/main" val="19611885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a:solidFill>
                  <a:schemeClr val="tx1"/>
                </a:solidFill>
                <a:effectLst/>
                <a:latin typeface="+mn-lt"/>
                <a:ea typeface="+mn-ea"/>
                <a:cs typeface="+mn-cs"/>
              </a:rPr>
              <a:t>Meridian and rest of HBC portfolio reported separately on weekly basis. At end of Q2, total debt less than 3% on HBC estate (</a:t>
            </a:r>
            <a:r>
              <a:rPr lang="en-GB" sz="1200" b="0" i="0" u="none" strike="noStrike" kern="1200" err="1">
                <a:solidFill>
                  <a:schemeClr val="tx1"/>
                </a:solidFill>
                <a:effectLst/>
                <a:latin typeface="+mn-lt"/>
                <a:ea typeface="+mn-ea"/>
                <a:cs typeface="+mn-cs"/>
              </a:rPr>
              <a:t>exc</a:t>
            </a:r>
            <a:r>
              <a:rPr lang="en-GB" sz="1200" b="0" i="0" u="none" strike="noStrike" kern="1200">
                <a:solidFill>
                  <a:schemeClr val="tx1"/>
                </a:solidFill>
                <a:effectLst/>
                <a:latin typeface="+mn-lt"/>
                <a:ea typeface="+mn-ea"/>
                <a:cs typeface="+mn-cs"/>
              </a:rPr>
              <a:t> Meridian). Rent recovery at Meridian = </a:t>
            </a:r>
            <a:r>
              <a:rPr lang="en-GB" sz="1200" b="0" i="0" u="none" strike="noStrike" kern="1200" err="1">
                <a:solidFill>
                  <a:schemeClr val="tx1"/>
                </a:solidFill>
                <a:effectLst/>
                <a:latin typeface="+mn-lt"/>
                <a:ea typeface="+mn-ea"/>
                <a:cs typeface="+mn-cs"/>
              </a:rPr>
              <a:t>approx</a:t>
            </a:r>
            <a:r>
              <a:rPr lang="en-GB" sz="1200" b="0" i="0" u="none" strike="noStrike" kern="1200">
                <a:solidFill>
                  <a:schemeClr val="tx1"/>
                </a:solidFill>
                <a:effectLst/>
                <a:latin typeface="+mn-lt"/>
                <a:ea typeface="+mn-ea"/>
                <a:cs typeface="+mn-cs"/>
              </a:rPr>
              <a:t> 67%. Parking income down &gt; 70%</a:t>
            </a:r>
            <a:r>
              <a:rPr lang="en-GB"/>
              <a:t> </a:t>
            </a:r>
          </a:p>
        </p:txBody>
      </p:sp>
      <p:sp>
        <p:nvSpPr>
          <p:cNvPr id="4" name="Slide Number Placeholder 3"/>
          <p:cNvSpPr>
            <a:spLocks noGrp="1"/>
          </p:cNvSpPr>
          <p:nvPr>
            <p:ph type="sldNum" sz="quarter" idx="5"/>
          </p:nvPr>
        </p:nvSpPr>
        <p:spPr/>
        <p:txBody>
          <a:bodyPr/>
          <a:lstStyle/>
          <a:p>
            <a:fld id="{DAF5D62C-2BA7-49A7-99B4-E6F3381AB996}" type="slidenum">
              <a:rPr lang="en-GB" smtClean="0"/>
              <a:t>32</a:t>
            </a:fld>
            <a:endParaRPr lang="en-GB"/>
          </a:p>
        </p:txBody>
      </p:sp>
    </p:spTree>
    <p:extLst>
      <p:ext uri="{BB962C8B-B14F-4D97-AF65-F5344CB8AC3E}">
        <p14:creationId xmlns:p14="http://schemas.microsoft.com/office/powerpoint/2010/main" val="811740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6</a:t>
            </a:fld>
            <a:endParaRPr lang="en-GB"/>
          </a:p>
        </p:txBody>
      </p:sp>
    </p:spTree>
    <p:extLst>
      <p:ext uri="{BB962C8B-B14F-4D97-AF65-F5344CB8AC3E}">
        <p14:creationId xmlns:p14="http://schemas.microsoft.com/office/powerpoint/2010/main" val="2115838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C11D0E-059A-46A1-9448-DDFE758BF58A}" type="slidenum">
              <a:rPr lang="en-GB" smtClean="0"/>
              <a:t>7</a:t>
            </a:fld>
            <a:endParaRPr lang="en-GB"/>
          </a:p>
        </p:txBody>
      </p:sp>
    </p:spTree>
    <p:extLst>
      <p:ext uri="{BB962C8B-B14F-4D97-AF65-F5344CB8AC3E}">
        <p14:creationId xmlns:p14="http://schemas.microsoft.com/office/powerpoint/2010/main" val="3022080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C11D0E-059A-46A1-9448-DDFE758BF58A}" type="slidenum">
              <a:rPr lang="en-GB" smtClean="0"/>
              <a:t>8</a:t>
            </a:fld>
            <a:endParaRPr lang="en-GB"/>
          </a:p>
        </p:txBody>
      </p:sp>
    </p:spTree>
    <p:extLst>
      <p:ext uri="{BB962C8B-B14F-4D97-AF65-F5344CB8AC3E}">
        <p14:creationId xmlns:p14="http://schemas.microsoft.com/office/powerpoint/2010/main" val="994051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C11D0E-059A-46A1-9448-DDFE758BF58A}" type="slidenum">
              <a:rPr lang="en-GB" smtClean="0"/>
              <a:t>9</a:t>
            </a:fld>
            <a:endParaRPr lang="en-GB"/>
          </a:p>
        </p:txBody>
      </p:sp>
    </p:spTree>
    <p:extLst>
      <p:ext uri="{BB962C8B-B14F-4D97-AF65-F5344CB8AC3E}">
        <p14:creationId xmlns:p14="http://schemas.microsoft.com/office/powerpoint/2010/main" val="902073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Most common areas for complaints in Q2 were: </a:t>
            </a:r>
          </a:p>
          <a:p>
            <a:endParaRPr lang="en-GB"/>
          </a:p>
          <a:p>
            <a:pPr marL="0" marR="0" lvl="0" indent="0" algn="l" defTabSz="914400" rtl="0" eaLnBrk="1" fontAlgn="auto" latinLnBrk="0" hangingPunct="1">
              <a:lnSpc>
                <a:spcPct val="100000"/>
              </a:lnSpc>
              <a:spcBef>
                <a:spcPts val="0"/>
              </a:spcBef>
              <a:spcAft>
                <a:spcPts val="0"/>
              </a:spcAft>
              <a:buClrTx/>
              <a:buSzTx/>
              <a:buFontTx/>
              <a:buNone/>
              <a:tabLst/>
              <a:defRPr/>
            </a:pPr>
            <a:r>
              <a:rPr lang="en-GB"/>
              <a:t>Number of information requests has increased by 45% compared to Q1 – this is perhaps due to the easing of lockdown leading to more activity in economy, housing market, local politics etc</a:t>
            </a:r>
          </a:p>
        </p:txBody>
      </p:sp>
      <p:sp>
        <p:nvSpPr>
          <p:cNvPr id="4" name="Slide Number Placeholder 3"/>
          <p:cNvSpPr>
            <a:spLocks noGrp="1"/>
          </p:cNvSpPr>
          <p:nvPr>
            <p:ph type="sldNum" sz="quarter" idx="5"/>
          </p:nvPr>
        </p:nvSpPr>
        <p:spPr/>
        <p:txBody>
          <a:bodyPr/>
          <a:lstStyle/>
          <a:p>
            <a:fld id="{DAF5D62C-2BA7-49A7-99B4-E6F3381AB996}" type="slidenum">
              <a:rPr lang="en-GB" smtClean="0"/>
              <a:t>10</a:t>
            </a:fld>
            <a:endParaRPr lang="en-GB"/>
          </a:p>
        </p:txBody>
      </p:sp>
    </p:spTree>
    <p:extLst>
      <p:ext uri="{BB962C8B-B14F-4D97-AF65-F5344CB8AC3E}">
        <p14:creationId xmlns:p14="http://schemas.microsoft.com/office/powerpoint/2010/main" val="1633911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Council tax cash collection rate remains slightly below same time last year (47.97%) due to </a:t>
            </a:r>
            <a:r>
              <a:rPr lang="en-GB" err="1"/>
              <a:t>Covid</a:t>
            </a:r>
            <a:r>
              <a:rPr lang="en-GB"/>
              <a:t> 19</a:t>
            </a:r>
          </a:p>
          <a:p>
            <a:r>
              <a:rPr lang="en-GB"/>
              <a:t>NNDR cash collection rate is significantly below same time last year (47.06%) due to </a:t>
            </a:r>
            <a:r>
              <a:rPr lang="en-GB" err="1"/>
              <a:t>Covid</a:t>
            </a:r>
            <a:r>
              <a:rPr lang="en-GB"/>
              <a:t> 19</a:t>
            </a:r>
          </a:p>
        </p:txBody>
      </p:sp>
      <p:sp>
        <p:nvSpPr>
          <p:cNvPr id="4" name="Slide Number Placeholder 3"/>
          <p:cNvSpPr>
            <a:spLocks noGrp="1"/>
          </p:cNvSpPr>
          <p:nvPr>
            <p:ph type="sldNum" sz="quarter" idx="5"/>
          </p:nvPr>
        </p:nvSpPr>
        <p:spPr/>
        <p:txBody>
          <a:bodyPr/>
          <a:lstStyle/>
          <a:p>
            <a:fld id="{DAF5D62C-2BA7-49A7-99B4-E6F3381AB996}" type="slidenum">
              <a:rPr lang="en-GB" smtClean="0"/>
              <a:t>14</a:t>
            </a:fld>
            <a:endParaRPr lang="en-GB"/>
          </a:p>
        </p:txBody>
      </p:sp>
    </p:spTree>
    <p:extLst>
      <p:ext uri="{BB962C8B-B14F-4D97-AF65-F5344CB8AC3E}">
        <p14:creationId xmlns:p14="http://schemas.microsoft.com/office/powerpoint/2010/main" val="2937450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AF5D62C-2BA7-49A7-99B4-E6F3381AB996}" type="slidenum">
              <a:rPr lang="en-GB" smtClean="0"/>
              <a:t>24</a:t>
            </a:fld>
            <a:endParaRPr lang="en-GB"/>
          </a:p>
        </p:txBody>
      </p:sp>
    </p:spTree>
    <p:extLst>
      <p:ext uri="{BB962C8B-B14F-4D97-AF65-F5344CB8AC3E}">
        <p14:creationId xmlns:p14="http://schemas.microsoft.com/office/powerpoint/2010/main" val="1795072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AF5D62C-2BA7-49A7-99B4-E6F3381AB996}" type="slidenum">
              <a:rPr lang="en-GB" smtClean="0"/>
              <a:t>26</a:t>
            </a:fld>
            <a:endParaRPr lang="en-GB"/>
          </a:p>
        </p:txBody>
      </p:sp>
    </p:spTree>
    <p:extLst>
      <p:ext uri="{BB962C8B-B14F-4D97-AF65-F5344CB8AC3E}">
        <p14:creationId xmlns:p14="http://schemas.microsoft.com/office/powerpoint/2010/main" val="3218525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253450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2564491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632760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347002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32D12F-BF91-40FB-A1B8-F28419B9B560}" type="datetimeFigureOut">
              <a:rPr lang="en-GB" smtClean="0"/>
              <a:t>03/03/2021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626601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86084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A32D12F-BF91-40FB-A1B8-F28419B9B560}" type="datetimeFigureOut">
              <a:rPr lang="en-GB" smtClean="0"/>
              <a:t>03/03/2021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776774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A32D12F-BF91-40FB-A1B8-F28419B9B560}" type="datetimeFigureOut">
              <a:rPr lang="en-GB" smtClean="0"/>
              <a:t>03/03/2021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3121621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2D12F-BF91-40FB-A1B8-F28419B9B560}" type="datetimeFigureOut">
              <a:rPr lang="en-GB" smtClean="0"/>
              <a:t>03/03/2021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1460155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78766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A32D12F-BF91-40FB-A1B8-F28419B9B560}" type="datetimeFigureOut">
              <a:rPr lang="en-GB" smtClean="0"/>
              <a:t>03/03/2021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DC009A-7980-4A19-839D-E91541AB6054}" type="slidenum">
              <a:rPr lang="en-GB" smtClean="0"/>
              <a:t>‹#›</a:t>
            </a:fld>
            <a:endParaRPr lang="en-GB"/>
          </a:p>
        </p:txBody>
      </p:sp>
    </p:spTree>
    <p:extLst>
      <p:ext uri="{BB962C8B-B14F-4D97-AF65-F5344CB8AC3E}">
        <p14:creationId xmlns:p14="http://schemas.microsoft.com/office/powerpoint/2010/main" val="4239144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95000"/>
              </a:schemeClr>
            </a:gs>
            <a:gs pos="50000">
              <a:schemeClr val="tx1">
                <a:lumMod val="95000"/>
              </a:schemeClr>
            </a:gs>
            <a:gs pos="100000">
              <a:schemeClr val="tx1">
                <a:lumMod val="95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2D12F-BF91-40FB-A1B8-F28419B9B560}" type="datetimeFigureOut">
              <a:rPr lang="en-GB" smtClean="0"/>
              <a:t>03/03/2021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C009A-7980-4A19-839D-E91541AB6054}" type="slidenum">
              <a:rPr lang="en-GB" smtClean="0"/>
              <a:t>‹#›</a:t>
            </a:fld>
            <a:endParaRPr lang="en-GB"/>
          </a:p>
        </p:txBody>
      </p:sp>
    </p:spTree>
    <p:extLst>
      <p:ext uri="{BB962C8B-B14F-4D97-AF65-F5344CB8AC3E}">
        <p14:creationId xmlns:p14="http://schemas.microsoft.com/office/powerpoint/2010/main" val="410433903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slide" Target="slide22.xml"/><Relationship Id="rId3" Type="http://schemas.openxmlformats.org/officeDocument/2006/relationships/slide" Target="slide14.xml"/><Relationship Id="rId7" Type="http://schemas.openxmlformats.org/officeDocument/2006/relationships/slide" Target="slide20.xml"/><Relationship Id="rId2" Type="http://schemas.openxmlformats.org/officeDocument/2006/relationships/slide" Target="slide13.xml"/><Relationship Id="rId1" Type="http://schemas.openxmlformats.org/officeDocument/2006/relationships/slideLayout" Target="../slideLayouts/slideLayout3.xml"/><Relationship Id="rId6" Type="http://schemas.openxmlformats.org/officeDocument/2006/relationships/slide" Target="slide18.xml"/><Relationship Id="rId5" Type="http://schemas.openxmlformats.org/officeDocument/2006/relationships/slide" Target="slide17.xml"/><Relationship Id="rId4" Type="http://schemas.openxmlformats.org/officeDocument/2006/relationships/slide" Target="slide16.xml"/></Relationships>
</file>

<file path=ppt/slides/_rels/slide13.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8.xml"/><Relationship Id="rId6" Type="http://schemas.openxmlformats.org/officeDocument/2006/relationships/chart" Target="../charts/chart1.xml"/><Relationship Id="rId5" Type="http://schemas.openxmlformats.org/officeDocument/2006/relationships/image" Target="../media/image24.svg"/><Relationship Id="rId4" Type="http://schemas.openxmlformats.org/officeDocument/2006/relationships/image" Target="../media/image23.png"/></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6.svg"/></Relationships>
</file>

<file path=ppt/slides/_rels/slide15.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8.xml"/><Relationship Id="rId6" Type="http://schemas.openxmlformats.org/officeDocument/2006/relationships/chart" Target="../charts/chart3.xml"/><Relationship Id="rId5" Type="http://schemas.openxmlformats.org/officeDocument/2006/relationships/image" Target="../media/image24.svg"/><Relationship Id="rId4" Type="http://schemas.openxmlformats.org/officeDocument/2006/relationships/image" Target="../media/image23.png"/></Relationships>
</file>

<file path=ppt/slides/_rels/slide17.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8.xml"/><Relationship Id="rId6" Type="http://schemas.openxmlformats.org/officeDocument/2006/relationships/chart" Target="../charts/chart4.xml"/><Relationship Id="rId5" Type="http://schemas.openxmlformats.org/officeDocument/2006/relationships/image" Target="../media/image22.svg"/><Relationship Id="rId4" Type="http://schemas.openxmlformats.org/officeDocument/2006/relationships/image" Target="../media/image21.png"/></Relationships>
</file>

<file path=ppt/slides/_rels/slide18.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8.xml"/><Relationship Id="rId6" Type="http://schemas.openxmlformats.org/officeDocument/2006/relationships/chart" Target="../charts/chart5.xml"/><Relationship Id="rId5" Type="http://schemas.openxmlformats.org/officeDocument/2006/relationships/image" Target="../media/image27.svg"/><Relationship Id="rId4" Type="http://schemas.openxmlformats.org/officeDocument/2006/relationships/image" Target="../media/image23.png"/></Relationships>
</file>

<file path=ppt/slides/_rels/slide19.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23.xml"/><Relationship Id="rId3" Type="http://schemas.openxmlformats.org/officeDocument/2006/relationships/slide" Target="slide4.xml"/><Relationship Id="rId7" Type="http://schemas.openxmlformats.org/officeDocument/2006/relationships/slide" Target="slide12.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10.xml"/><Relationship Id="rId5" Type="http://schemas.openxmlformats.org/officeDocument/2006/relationships/slide" Target="slide7.xml"/><Relationship Id="rId4" Type="http://schemas.openxmlformats.org/officeDocument/2006/relationships/slide" Target="slide5.xml"/></Relationships>
</file>

<file path=ppt/slides/_rels/slide20.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8.xml"/><Relationship Id="rId6" Type="http://schemas.openxmlformats.org/officeDocument/2006/relationships/chart" Target="../charts/chart6.xml"/><Relationship Id="rId5" Type="http://schemas.openxmlformats.org/officeDocument/2006/relationships/image" Target="../media/image28.svg"/><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image" Target="../media/image26.svg"/><Relationship Id="rId7" Type="http://schemas.openxmlformats.org/officeDocument/2006/relationships/image" Target="../media/image24.svg"/><Relationship Id="rId2" Type="http://schemas.openxmlformats.org/officeDocument/2006/relationships/image" Target="../media/image25.png"/><Relationship Id="rId1" Type="http://schemas.openxmlformats.org/officeDocument/2006/relationships/slideLayout" Target="../slideLayouts/slideLayout8.xml"/><Relationship Id="rId6" Type="http://schemas.openxmlformats.org/officeDocument/2006/relationships/image" Target="../media/image23.png"/><Relationship Id="rId5" Type="http://schemas.openxmlformats.org/officeDocument/2006/relationships/image" Target="../media/image22.svg"/><Relationship Id="rId4" Type="http://schemas.openxmlformats.org/officeDocument/2006/relationships/image" Target="../media/image21.png"/></Relationships>
</file>

<file path=ppt/slides/_rels/slide23.xml.rels><?xml version="1.0" encoding="UTF-8" standalone="yes"?>
<Relationships xmlns="http://schemas.openxmlformats.org/package/2006/relationships"><Relationship Id="rId3" Type="http://schemas.openxmlformats.org/officeDocument/2006/relationships/slide" Target="slide25.xml"/><Relationship Id="rId7" Type="http://schemas.openxmlformats.org/officeDocument/2006/relationships/slide" Target="slide33.xml"/><Relationship Id="rId2" Type="http://schemas.openxmlformats.org/officeDocument/2006/relationships/slide" Target="slide24.xml"/><Relationship Id="rId1" Type="http://schemas.openxmlformats.org/officeDocument/2006/relationships/slideLayout" Target="../slideLayouts/slideLayout3.xml"/><Relationship Id="rId6" Type="http://schemas.openxmlformats.org/officeDocument/2006/relationships/slide" Target="slide32.xml"/><Relationship Id="rId5" Type="http://schemas.openxmlformats.org/officeDocument/2006/relationships/slide" Target="slide29.xml"/><Relationship Id="rId4" Type="http://schemas.openxmlformats.org/officeDocument/2006/relationships/slide" Target="slide27.xml"/></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25.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8.xml"/><Relationship Id="rId6" Type="http://schemas.openxmlformats.org/officeDocument/2006/relationships/chart" Target="../charts/chart9.xml"/><Relationship Id="rId5" Type="http://schemas.openxmlformats.org/officeDocument/2006/relationships/image" Target="../media/image22.svg"/><Relationship Id="rId4" Type="http://schemas.openxmlformats.org/officeDocument/2006/relationships/image" Target="../media/image21.png"/></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24.svg"/></Relationships>
</file>

<file path=ppt/slides/_rels/slide27.xml.rels><?xml version="1.0" encoding="UTF-8" standalone="yes"?>
<Relationships xmlns="http://schemas.openxmlformats.org/package/2006/relationships"><Relationship Id="rId3" Type="http://schemas.openxmlformats.org/officeDocument/2006/relationships/chart" Target="../charts/chart10.xml"/><Relationship Id="rId7" Type="http://schemas.openxmlformats.org/officeDocument/2006/relationships/image" Target="../media/image22.svg"/><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image" Target="../media/image21.png"/><Relationship Id="rId5" Type="http://schemas.openxmlformats.org/officeDocument/2006/relationships/image" Target="../media/image26.svg"/><Relationship Id="rId4" Type="http://schemas.openxmlformats.org/officeDocument/2006/relationships/image" Target="../media/image25.png"/></Relationships>
</file>

<file path=ppt/slides/_rels/slide28.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8.xml"/><Relationship Id="rId6" Type="http://schemas.openxmlformats.org/officeDocument/2006/relationships/image" Target="../media/image31.svg"/><Relationship Id="rId5" Type="http://schemas.openxmlformats.org/officeDocument/2006/relationships/image" Target="../media/image25.png"/><Relationship Id="rId4" Type="http://schemas.openxmlformats.org/officeDocument/2006/relationships/image" Target="../media/image22.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25.png"/><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25.png"/><Relationship Id="rId7" Type="http://schemas.openxmlformats.org/officeDocument/2006/relationships/image" Target="../media/image23.png"/><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6.svg"/><Relationship Id="rId9" Type="http://schemas.openxmlformats.org/officeDocument/2006/relationships/chart" Target="../charts/chart12.xml"/></Relationships>
</file>

<file path=ppt/slides/_rels/slide33.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8.xml"/><Relationship Id="rId6" Type="http://schemas.openxmlformats.org/officeDocument/2006/relationships/chart" Target="../charts/chart13.xml"/><Relationship Id="rId5" Type="http://schemas.openxmlformats.org/officeDocument/2006/relationships/image" Target="../media/image24.svg"/><Relationship Id="rId4" Type="http://schemas.openxmlformats.org/officeDocument/2006/relationships/image" Target="../media/image23.png"/></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A7DBD-4368-4297-9B67-93A21CF962AB}"/>
              </a:ext>
            </a:extLst>
          </p:cNvPr>
          <p:cNvSpPr>
            <a:spLocks noGrp="1"/>
          </p:cNvSpPr>
          <p:nvPr>
            <p:ph type="ctrTitle"/>
          </p:nvPr>
        </p:nvSpPr>
        <p:spPr>
          <a:xfrm>
            <a:off x="1524000" y="1448934"/>
            <a:ext cx="9144000" cy="2387600"/>
          </a:xfrm>
        </p:spPr>
        <p:txBody>
          <a:bodyPr>
            <a:normAutofit/>
          </a:bodyPr>
          <a:lstStyle/>
          <a:p>
            <a:r>
              <a:rPr lang="en-GB" sz="4000" dirty="0">
                <a:solidFill>
                  <a:schemeClr val="bg1"/>
                </a:solidFill>
              </a:rPr>
              <a:t>Havant Borough Council</a:t>
            </a:r>
            <a:br>
              <a:rPr lang="en-GB" dirty="0">
                <a:solidFill>
                  <a:schemeClr val="bg1"/>
                </a:solidFill>
              </a:rPr>
            </a:br>
            <a:r>
              <a:rPr lang="en-GB" sz="7200" dirty="0">
                <a:solidFill>
                  <a:schemeClr val="bg1"/>
                </a:solidFill>
              </a:rPr>
              <a:t>Performance report </a:t>
            </a:r>
            <a:endParaRPr lang="en-GB" dirty="0">
              <a:solidFill>
                <a:schemeClr val="bg1"/>
              </a:solidFill>
            </a:endParaRPr>
          </a:p>
        </p:txBody>
      </p:sp>
      <p:sp>
        <p:nvSpPr>
          <p:cNvPr id="3" name="Subtitle 2">
            <a:extLst>
              <a:ext uri="{FF2B5EF4-FFF2-40B4-BE49-F238E27FC236}">
                <a16:creationId xmlns:a16="http://schemas.microsoft.com/office/drawing/2014/main" id="{66B98902-830D-47D7-AAF7-DCF2F45C398B}"/>
              </a:ext>
            </a:extLst>
          </p:cNvPr>
          <p:cNvSpPr>
            <a:spLocks noGrp="1"/>
          </p:cNvSpPr>
          <p:nvPr>
            <p:ph type="subTitle" idx="1"/>
          </p:nvPr>
        </p:nvSpPr>
        <p:spPr>
          <a:xfrm>
            <a:off x="1524000" y="3836534"/>
            <a:ext cx="9144000" cy="1655762"/>
          </a:xfrm>
        </p:spPr>
        <p:txBody>
          <a:bodyPr vert="horz" lIns="91440" tIns="45720" rIns="91440" bIns="45720" rtlCol="0" anchor="t">
            <a:normAutofit/>
          </a:bodyPr>
          <a:lstStyle/>
          <a:p>
            <a:r>
              <a:rPr lang="en-GB" sz="4000" dirty="0">
                <a:solidFill>
                  <a:schemeClr val="tx1">
                    <a:lumMod val="50000"/>
                  </a:schemeClr>
                </a:solidFill>
              </a:rPr>
              <a:t>Q3 2020-21</a:t>
            </a:r>
          </a:p>
        </p:txBody>
      </p:sp>
    </p:spTree>
    <p:extLst>
      <p:ext uri="{BB962C8B-B14F-4D97-AF65-F5344CB8AC3E}">
        <p14:creationId xmlns:p14="http://schemas.microsoft.com/office/powerpoint/2010/main" val="306727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9A6DF-B923-4A2F-BED1-9A392FCC8F4B}"/>
              </a:ext>
            </a:extLst>
          </p:cNvPr>
          <p:cNvSpPr>
            <a:spLocks noGrp="1"/>
          </p:cNvSpPr>
          <p:nvPr>
            <p:ph type="title"/>
          </p:nvPr>
        </p:nvSpPr>
        <p:spPr>
          <a:xfrm>
            <a:off x="838200" y="1375838"/>
            <a:ext cx="10515600" cy="1325563"/>
          </a:xfrm>
        </p:spPr>
        <p:txBody>
          <a:bodyPr/>
          <a:lstStyle/>
          <a:p>
            <a:pPr algn="ctr"/>
            <a:r>
              <a:rPr lang="en-GB" dirty="0">
                <a:solidFill>
                  <a:schemeClr val="bg1"/>
                </a:solidFill>
              </a:rPr>
              <a:t>Corporate governance – key statistics for Q3</a:t>
            </a:r>
          </a:p>
        </p:txBody>
      </p:sp>
      <p:sp>
        <p:nvSpPr>
          <p:cNvPr id="4" name="Content Placeholder 2">
            <a:extLst>
              <a:ext uri="{FF2B5EF4-FFF2-40B4-BE49-F238E27FC236}">
                <a16:creationId xmlns:a16="http://schemas.microsoft.com/office/drawing/2014/main" id="{D336365B-16C7-4C6D-8B16-A0C8ECA05E1B}"/>
              </a:ext>
            </a:extLst>
          </p:cNvPr>
          <p:cNvSpPr txBox="1">
            <a:spLocks/>
          </p:cNvSpPr>
          <p:nvPr/>
        </p:nvSpPr>
        <p:spPr>
          <a:xfrm>
            <a:off x="805695" y="4048400"/>
            <a:ext cx="1899201" cy="93844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dirty="0">
                <a:solidFill>
                  <a:schemeClr val="bg1"/>
                </a:solidFill>
              </a:rPr>
              <a:t>Number of complaints received</a:t>
            </a:r>
          </a:p>
        </p:txBody>
      </p:sp>
      <p:pic>
        <p:nvPicPr>
          <p:cNvPr id="5" name="Graphic 4" descr="Thumbs up sign">
            <a:extLst>
              <a:ext uri="{FF2B5EF4-FFF2-40B4-BE49-F238E27FC236}">
                <a16:creationId xmlns:a16="http://schemas.microsoft.com/office/drawing/2014/main" id="{64A2BB60-9D4F-401C-877F-F27DBE2EDE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636812" y="3081632"/>
            <a:ext cx="914400" cy="914400"/>
          </a:xfrm>
          <a:prstGeom prst="rect">
            <a:avLst/>
          </a:prstGeom>
        </p:spPr>
      </p:pic>
      <p:sp>
        <p:nvSpPr>
          <p:cNvPr id="7" name="Content Placeholder 2">
            <a:extLst>
              <a:ext uri="{FF2B5EF4-FFF2-40B4-BE49-F238E27FC236}">
                <a16:creationId xmlns:a16="http://schemas.microsoft.com/office/drawing/2014/main" id="{B57EA29C-83C5-4ED6-BECA-CFC55FC9BD11}"/>
              </a:ext>
            </a:extLst>
          </p:cNvPr>
          <p:cNvSpPr txBox="1">
            <a:spLocks/>
          </p:cNvSpPr>
          <p:nvPr/>
        </p:nvSpPr>
        <p:spPr>
          <a:xfrm>
            <a:off x="4131829" y="3998696"/>
            <a:ext cx="1899201" cy="938440"/>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dirty="0">
                <a:solidFill>
                  <a:schemeClr val="bg1"/>
                </a:solidFill>
              </a:rPr>
              <a:t>% of complaints resolved within 10 working days – target 85%</a:t>
            </a:r>
          </a:p>
        </p:txBody>
      </p:sp>
      <p:pic>
        <p:nvPicPr>
          <p:cNvPr id="8" name="Graphic 7" descr="Speech">
            <a:extLst>
              <a:ext uri="{FF2B5EF4-FFF2-40B4-BE49-F238E27FC236}">
                <a16:creationId xmlns:a16="http://schemas.microsoft.com/office/drawing/2014/main" id="{14F05655-76AC-473A-A084-39079D534A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579172" y="3104892"/>
            <a:ext cx="914400" cy="914400"/>
          </a:xfrm>
          <a:prstGeom prst="rect">
            <a:avLst/>
          </a:prstGeom>
        </p:spPr>
      </p:pic>
      <p:sp>
        <p:nvSpPr>
          <p:cNvPr id="13" name="Content Placeholder 2">
            <a:extLst>
              <a:ext uri="{FF2B5EF4-FFF2-40B4-BE49-F238E27FC236}">
                <a16:creationId xmlns:a16="http://schemas.microsoft.com/office/drawing/2014/main" id="{0244DF75-77B6-45F3-9B70-F77B56FBC3E7}"/>
              </a:ext>
            </a:extLst>
          </p:cNvPr>
          <p:cNvSpPr txBox="1">
            <a:spLocks/>
          </p:cNvSpPr>
          <p:nvPr/>
        </p:nvSpPr>
        <p:spPr>
          <a:xfrm>
            <a:off x="6907293" y="3998059"/>
            <a:ext cx="1899201" cy="938440"/>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a:solidFill>
                  <a:schemeClr val="bg1"/>
                </a:solidFill>
              </a:rPr>
              <a:t>Number of information requests received (FOI, EIR and SAR)</a:t>
            </a:r>
          </a:p>
        </p:txBody>
      </p:sp>
      <p:pic>
        <p:nvPicPr>
          <p:cNvPr id="14" name="Graphic 13" descr="Document">
            <a:extLst>
              <a:ext uri="{FF2B5EF4-FFF2-40B4-BE49-F238E27FC236}">
                <a16:creationId xmlns:a16="http://schemas.microsoft.com/office/drawing/2014/main" id="{64C4EFA8-9BD4-4F83-8183-A1A0AAEE67A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6988681" y="2989806"/>
            <a:ext cx="914400" cy="914400"/>
          </a:xfrm>
          <a:prstGeom prst="rect">
            <a:avLst/>
          </a:prstGeom>
        </p:spPr>
      </p:pic>
      <p:sp>
        <p:nvSpPr>
          <p:cNvPr id="15" name="Content Placeholder 2">
            <a:extLst>
              <a:ext uri="{FF2B5EF4-FFF2-40B4-BE49-F238E27FC236}">
                <a16:creationId xmlns:a16="http://schemas.microsoft.com/office/drawing/2014/main" id="{A729A1E8-C392-4346-A485-1758BB86BA00}"/>
              </a:ext>
            </a:extLst>
          </p:cNvPr>
          <p:cNvSpPr txBox="1">
            <a:spLocks/>
          </p:cNvSpPr>
          <p:nvPr/>
        </p:nvSpPr>
        <p:spPr>
          <a:xfrm>
            <a:off x="7216278" y="3205694"/>
            <a:ext cx="2016576" cy="7521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186</a:t>
            </a:r>
          </a:p>
        </p:txBody>
      </p:sp>
      <p:sp>
        <p:nvSpPr>
          <p:cNvPr id="16" name="Content Placeholder 2">
            <a:extLst>
              <a:ext uri="{FF2B5EF4-FFF2-40B4-BE49-F238E27FC236}">
                <a16:creationId xmlns:a16="http://schemas.microsoft.com/office/drawing/2014/main" id="{3962C49D-DF54-483E-8B80-2E95DE074D1D}"/>
              </a:ext>
            </a:extLst>
          </p:cNvPr>
          <p:cNvSpPr txBox="1">
            <a:spLocks/>
          </p:cNvSpPr>
          <p:nvPr/>
        </p:nvSpPr>
        <p:spPr>
          <a:xfrm>
            <a:off x="9465272" y="5216731"/>
            <a:ext cx="1899201" cy="9384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en-GB"/>
          </a:p>
        </p:txBody>
      </p:sp>
      <p:sp>
        <p:nvSpPr>
          <p:cNvPr id="17" name="Content Placeholder 2">
            <a:extLst>
              <a:ext uri="{FF2B5EF4-FFF2-40B4-BE49-F238E27FC236}">
                <a16:creationId xmlns:a16="http://schemas.microsoft.com/office/drawing/2014/main" id="{B19B8602-5B90-4024-8E2D-7613B4D1CF65}"/>
              </a:ext>
            </a:extLst>
          </p:cNvPr>
          <p:cNvSpPr txBox="1">
            <a:spLocks/>
          </p:cNvSpPr>
          <p:nvPr/>
        </p:nvSpPr>
        <p:spPr>
          <a:xfrm>
            <a:off x="9146194" y="3979972"/>
            <a:ext cx="2100483" cy="1065759"/>
          </a:xfrm>
          <a:prstGeom prst="rect">
            <a:avLst/>
          </a:prstGeom>
        </p:spPr>
        <p:txBody>
          <a:bodyPr vert="horz" lIns="91440" tIns="45720" rIns="91440" bIns="45720" rtlCol="0" anchor="t">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None/>
            </a:pPr>
            <a:r>
              <a:rPr lang="en-GB">
                <a:solidFill>
                  <a:schemeClr val="bg1"/>
                </a:solidFill>
                <a:ea typeface="+mn-lt"/>
                <a:cs typeface="+mn-lt"/>
              </a:rPr>
              <a:t>Number of internal audit management actions overdue by more than 60 days</a:t>
            </a:r>
          </a:p>
          <a:p>
            <a:pPr marL="0" indent="0" algn="ctr">
              <a:buFont typeface="Arial" panose="020B0604020202020204" pitchFamily="34" charset="0"/>
              <a:buNone/>
            </a:pPr>
            <a:endParaRPr lang="en-GB">
              <a:solidFill>
                <a:schemeClr val="bg1"/>
              </a:solidFill>
              <a:cs typeface="Calibri"/>
            </a:endParaRPr>
          </a:p>
        </p:txBody>
      </p:sp>
      <p:sp>
        <p:nvSpPr>
          <p:cNvPr id="25" name="Content Placeholder 2">
            <a:extLst>
              <a:ext uri="{FF2B5EF4-FFF2-40B4-BE49-F238E27FC236}">
                <a16:creationId xmlns:a16="http://schemas.microsoft.com/office/drawing/2014/main" id="{BC1207D0-A600-4631-ABCC-599C0F940067}"/>
              </a:ext>
            </a:extLst>
          </p:cNvPr>
          <p:cNvSpPr txBox="1">
            <a:spLocks/>
          </p:cNvSpPr>
          <p:nvPr/>
        </p:nvSpPr>
        <p:spPr>
          <a:xfrm>
            <a:off x="9596252" y="3227836"/>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rgbClr val="FF0000"/>
                </a:solidFill>
              </a:rPr>
              <a:t>17</a:t>
            </a:r>
          </a:p>
        </p:txBody>
      </p:sp>
      <p:pic>
        <p:nvPicPr>
          <p:cNvPr id="29" name="Graphic 28" descr="Gears">
            <a:extLst>
              <a:ext uri="{FF2B5EF4-FFF2-40B4-BE49-F238E27FC236}">
                <a16:creationId xmlns:a16="http://schemas.microsoft.com/office/drawing/2014/main" id="{B61A10E7-5817-4FB6-B780-D1DDDFC7D15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9475497" y="2943408"/>
            <a:ext cx="914400" cy="914400"/>
          </a:xfrm>
          <a:prstGeom prst="rect">
            <a:avLst/>
          </a:prstGeom>
        </p:spPr>
      </p:pic>
      <p:sp>
        <p:nvSpPr>
          <p:cNvPr id="19" name="Content Placeholder 2">
            <a:extLst>
              <a:ext uri="{FF2B5EF4-FFF2-40B4-BE49-F238E27FC236}">
                <a16:creationId xmlns:a16="http://schemas.microsoft.com/office/drawing/2014/main" id="{F60C7CD2-324D-4EC4-8059-637B994418C0}"/>
              </a:ext>
            </a:extLst>
          </p:cNvPr>
          <p:cNvSpPr txBox="1">
            <a:spLocks/>
          </p:cNvSpPr>
          <p:nvPr/>
        </p:nvSpPr>
        <p:spPr>
          <a:xfrm>
            <a:off x="4544542" y="3175485"/>
            <a:ext cx="2671736" cy="914400"/>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FF0000"/>
                </a:solidFill>
              </a:rPr>
              <a:t>67% </a:t>
            </a:r>
            <a:r>
              <a:rPr lang="en-GB" sz="1700" dirty="0">
                <a:solidFill>
                  <a:schemeClr val="bg1"/>
                </a:solidFill>
              </a:rPr>
              <a:t>(Corporate)</a:t>
            </a:r>
          </a:p>
          <a:p>
            <a:pPr marL="0" indent="0">
              <a:buNone/>
            </a:pPr>
            <a:r>
              <a:rPr lang="en-GB" dirty="0">
                <a:solidFill>
                  <a:srgbClr val="FF0000"/>
                </a:solidFill>
              </a:rPr>
              <a:t>76% </a:t>
            </a:r>
            <a:r>
              <a:rPr lang="en-GB" sz="1700" dirty="0">
                <a:solidFill>
                  <a:schemeClr val="bg1"/>
                </a:solidFill>
              </a:rPr>
              <a:t>(Norse)</a:t>
            </a:r>
            <a:br>
              <a:rPr lang="en-GB" sz="1700" dirty="0">
                <a:solidFill>
                  <a:schemeClr val="bg1"/>
                </a:solidFill>
              </a:rPr>
            </a:br>
            <a:endParaRPr lang="en-GB" sz="1200" dirty="0">
              <a:solidFill>
                <a:srgbClr val="FF0000"/>
              </a:solidFill>
            </a:endParaRPr>
          </a:p>
        </p:txBody>
      </p:sp>
      <p:sp>
        <p:nvSpPr>
          <p:cNvPr id="20" name="Content Placeholder 2">
            <a:extLst>
              <a:ext uri="{FF2B5EF4-FFF2-40B4-BE49-F238E27FC236}">
                <a16:creationId xmlns:a16="http://schemas.microsoft.com/office/drawing/2014/main" id="{6ACF7C73-D792-4AAF-8D9A-A94E5495B277}"/>
              </a:ext>
            </a:extLst>
          </p:cNvPr>
          <p:cNvSpPr txBox="1">
            <a:spLocks/>
          </p:cNvSpPr>
          <p:nvPr/>
        </p:nvSpPr>
        <p:spPr>
          <a:xfrm>
            <a:off x="1490695" y="3205694"/>
            <a:ext cx="2150769" cy="100648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500" dirty="0">
                <a:solidFill>
                  <a:srgbClr val="FF0000"/>
                </a:solidFill>
              </a:rPr>
              <a:t>46 </a:t>
            </a:r>
            <a:r>
              <a:rPr lang="en-GB" sz="2100" dirty="0">
                <a:solidFill>
                  <a:schemeClr val="bg1"/>
                </a:solidFill>
              </a:rPr>
              <a:t>(Corporate)</a:t>
            </a:r>
          </a:p>
          <a:p>
            <a:pPr marL="0" indent="0">
              <a:buNone/>
            </a:pPr>
            <a:r>
              <a:rPr lang="en-GB" sz="3500" dirty="0">
                <a:solidFill>
                  <a:srgbClr val="FF0000"/>
                </a:solidFill>
              </a:rPr>
              <a:t>55</a:t>
            </a:r>
            <a:r>
              <a:rPr lang="en-GB" dirty="0">
                <a:solidFill>
                  <a:srgbClr val="FF0000"/>
                </a:solidFill>
              </a:rPr>
              <a:t> </a:t>
            </a:r>
            <a:r>
              <a:rPr lang="en-GB" sz="2100" dirty="0">
                <a:solidFill>
                  <a:schemeClr val="bg1"/>
                </a:solidFill>
              </a:rPr>
              <a:t>(Norse)</a:t>
            </a:r>
            <a:br>
              <a:rPr lang="en-GB" sz="2100" dirty="0">
                <a:solidFill>
                  <a:schemeClr val="bg1"/>
                </a:solidFill>
              </a:rPr>
            </a:br>
            <a:endParaRPr lang="en-GB" sz="2100" dirty="0">
              <a:solidFill>
                <a:schemeClr val="bg1"/>
              </a:solidFill>
            </a:endParaRPr>
          </a:p>
        </p:txBody>
      </p:sp>
    </p:spTree>
    <p:extLst>
      <p:ext uri="{BB962C8B-B14F-4D97-AF65-F5344CB8AC3E}">
        <p14:creationId xmlns:p14="http://schemas.microsoft.com/office/powerpoint/2010/main" val="1226638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8044-D95C-4B9E-A2E1-8F37C42CDF7A}"/>
              </a:ext>
            </a:extLst>
          </p:cNvPr>
          <p:cNvSpPr>
            <a:spLocks noGrp="1"/>
          </p:cNvSpPr>
          <p:nvPr>
            <p:ph type="title"/>
          </p:nvPr>
        </p:nvSpPr>
        <p:spPr>
          <a:xfrm>
            <a:off x="832555" y="143750"/>
            <a:ext cx="10515600" cy="596661"/>
          </a:xfrm>
        </p:spPr>
        <p:txBody>
          <a:bodyPr>
            <a:normAutofit/>
          </a:bodyPr>
          <a:lstStyle/>
          <a:p>
            <a:pPr algn="ctr"/>
            <a:r>
              <a:rPr lang="en-GB" sz="3200" dirty="0">
                <a:solidFill>
                  <a:schemeClr val="bg1"/>
                </a:solidFill>
              </a:rPr>
              <a:t>Risks currently scoring above 16 on the corporate risk register</a:t>
            </a:r>
          </a:p>
        </p:txBody>
      </p:sp>
      <p:sp>
        <p:nvSpPr>
          <p:cNvPr id="3" name="Content Placeholder 2">
            <a:extLst>
              <a:ext uri="{FF2B5EF4-FFF2-40B4-BE49-F238E27FC236}">
                <a16:creationId xmlns:a16="http://schemas.microsoft.com/office/drawing/2014/main" id="{3959BAE1-ADD1-4134-9677-38467010D72F}"/>
              </a:ext>
            </a:extLst>
          </p:cNvPr>
          <p:cNvSpPr>
            <a:spLocks noGrp="1"/>
          </p:cNvSpPr>
          <p:nvPr>
            <p:ph idx="1"/>
          </p:nvPr>
        </p:nvSpPr>
        <p:spPr>
          <a:xfrm>
            <a:off x="832555" y="6117589"/>
            <a:ext cx="10515600" cy="440697"/>
          </a:xfrm>
        </p:spPr>
        <p:txBody>
          <a:bodyPr vert="horz" lIns="91440" tIns="45720" rIns="91440" bIns="45720" rtlCol="0" anchor="t">
            <a:noAutofit/>
          </a:bodyPr>
          <a:lstStyle/>
          <a:p>
            <a:pPr marL="0" indent="0">
              <a:buNone/>
            </a:pPr>
            <a:r>
              <a:rPr lang="en-GB" sz="2000" dirty="0">
                <a:solidFill>
                  <a:schemeClr val="bg1"/>
                </a:solidFill>
                <a:cs typeface="Calibri"/>
              </a:rPr>
              <a:t>A residual score of 16 is the threshold which has been set to indicate the Council's risk appetite (as per the Risk Management Framework).</a:t>
            </a:r>
          </a:p>
        </p:txBody>
      </p:sp>
      <p:graphicFrame>
        <p:nvGraphicFramePr>
          <p:cNvPr id="4" name="Table 3">
            <a:extLst>
              <a:ext uri="{FF2B5EF4-FFF2-40B4-BE49-F238E27FC236}">
                <a16:creationId xmlns:a16="http://schemas.microsoft.com/office/drawing/2014/main" id="{0ECAFB5D-EF9F-4CC1-8D39-05EB8B46217E}"/>
              </a:ext>
            </a:extLst>
          </p:cNvPr>
          <p:cNvGraphicFramePr>
            <a:graphicFrameLocks noGrp="1"/>
          </p:cNvGraphicFramePr>
          <p:nvPr/>
        </p:nvGraphicFramePr>
        <p:xfrm>
          <a:off x="270933" y="740411"/>
          <a:ext cx="11638845" cy="5235927"/>
        </p:xfrm>
        <a:graphic>
          <a:graphicData uri="http://schemas.openxmlformats.org/drawingml/2006/table">
            <a:tbl>
              <a:tblPr>
                <a:tableStyleId>{5C22544A-7EE6-4342-B048-85BDC9FD1C3A}</a:tableStyleId>
              </a:tblPr>
              <a:tblGrid>
                <a:gridCol w="327343">
                  <a:extLst>
                    <a:ext uri="{9D8B030D-6E8A-4147-A177-3AD203B41FA5}">
                      <a16:colId xmlns:a16="http://schemas.microsoft.com/office/drawing/2014/main" val="2291177589"/>
                    </a:ext>
                  </a:extLst>
                </a:gridCol>
                <a:gridCol w="709242">
                  <a:extLst>
                    <a:ext uri="{9D8B030D-6E8A-4147-A177-3AD203B41FA5}">
                      <a16:colId xmlns:a16="http://schemas.microsoft.com/office/drawing/2014/main" val="2616278726"/>
                    </a:ext>
                  </a:extLst>
                </a:gridCol>
                <a:gridCol w="609220">
                  <a:extLst>
                    <a:ext uri="{9D8B030D-6E8A-4147-A177-3AD203B41FA5}">
                      <a16:colId xmlns:a16="http://schemas.microsoft.com/office/drawing/2014/main" val="3149519542"/>
                    </a:ext>
                  </a:extLst>
                </a:gridCol>
                <a:gridCol w="754706">
                  <a:extLst>
                    <a:ext uri="{9D8B030D-6E8A-4147-A177-3AD203B41FA5}">
                      <a16:colId xmlns:a16="http://schemas.microsoft.com/office/drawing/2014/main" val="3189991646"/>
                    </a:ext>
                  </a:extLst>
                </a:gridCol>
                <a:gridCol w="2100449">
                  <a:extLst>
                    <a:ext uri="{9D8B030D-6E8A-4147-A177-3AD203B41FA5}">
                      <a16:colId xmlns:a16="http://schemas.microsoft.com/office/drawing/2014/main" val="171787938"/>
                    </a:ext>
                  </a:extLst>
                </a:gridCol>
                <a:gridCol w="618312">
                  <a:extLst>
                    <a:ext uri="{9D8B030D-6E8A-4147-A177-3AD203B41FA5}">
                      <a16:colId xmlns:a16="http://schemas.microsoft.com/office/drawing/2014/main" val="2115897578"/>
                    </a:ext>
                  </a:extLst>
                </a:gridCol>
                <a:gridCol w="463737">
                  <a:extLst>
                    <a:ext uri="{9D8B030D-6E8A-4147-A177-3AD203B41FA5}">
                      <a16:colId xmlns:a16="http://schemas.microsoft.com/office/drawing/2014/main" val="3794770535"/>
                    </a:ext>
                  </a:extLst>
                </a:gridCol>
                <a:gridCol w="200042">
                  <a:extLst>
                    <a:ext uri="{9D8B030D-6E8A-4147-A177-3AD203B41FA5}">
                      <a16:colId xmlns:a16="http://schemas.microsoft.com/office/drawing/2014/main" val="2429100522"/>
                    </a:ext>
                  </a:extLst>
                </a:gridCol>
                <a:gridCol w="272785">
                  <a:extLst>
                    <a:ext uri="{9D8B030D-6E8A-4147-A177-3AD203B41FA5}">
                      <a16:colId xmlns:a16="http://schemas.microsoft.com/office/drawing/2014/main" val="726311473"/>
                    </a:ext>
                  </a:extLst>
                </a:gridCol>
                <a:gridCol w="272785">
                  <a:extLst>
                    <a:ext uri="{9D8B030D-6E8A-4147-A177-3AD203B41FA5}">
                      <a16:colId xmlns:a16="http://schemas.microsoft.com/office/drawing/2014/main" val="2852918559"/>
                    </a:ext>
                  </a:extLst>
                </a:gridCol>
                <a:gridCol w="3700793">
                  <a:extLst>
                    <a:ext uri="{9D8B030D-6E8A-4147-A177-3AD203B41FA5}">
                      <a16:colId xmlns:a16="http://schemas.microsoft.com/office/drawing/2014/main" val="3915687409"/>
                    </a:ext>
                  </a:extLst>
                </a:gridCol>
                <a:gridCol w="845633">
                  <a:extLst>
                    <a:ext uri="{9D8B030D-6E8A-4147-A177-3AD203B41FA5}">
                      <a16:colId xmlns:a16="http://schemas.microsoft.com/office/drawing/2014/main" val="2649901631"/>
                    </a:ext>
                  </a:extLst>
                </a:gridCol>
                <a:gridCol w="200042">
                  <a:extLst>
                    <a:ext uri="{9D8B030D-6E8A-4147-A177-3AD203B41FA5}">
                      <a16:colId xmlns:a16="http://schemas.microsoft.com/office/drawing/2014/main" val="3762489986"/>
                    </a:ext>
                  </a:extLst>
                </a:gridCol>
                <a:gridCol w="281878">
                  <a:extLst>
                    <a:ext uri="{9D8B030D-6E8A-4147-A177-3AD203B41FA5}">
                      <a16:colId xmlns:a16="http://schemas.microsoft.com/office/drawing/2014/main" val="3060385819"/>
                    </a:ext>
                  </a:extLst>
                </a:gridCol>
                <a:gridCol w="281878">
                  <a:extLst>
                    <a:ext uri="{9D8B030D-6E8A-4147-A177-3AD203B41FA5}">
                      <a16:colId xmlns:a16="http://schemas.microsoft.com/office/drawing/2014/main" val="4228041493"/>
                    </a:ext>
                  </a:extLst>
                </a:gridCol>
              </a:tblGrid>
              <a:tr h="268215">
                <a:tc rowSpan="2">
                  <a:txBody>
                    <a:bodyPr/>
                    <a:lstStyle/>
                    <a:p>
                      <a:pPr algn="ctr" fontAlgn="ctr"/>
                      <a:r>
                        <a:rPr lang="en-GB" sz="800" u="none" strike="noStrike">
                          <a:effectLst/>
                        </a:rPr>
                        <a:t>Risk ID</a:t>
                      </a:r>
                      <a:endParaRPr lang="en-GB" sz="800" b="1" i="0" u="none" strike="noStrike">
                        <a:effectLst/>
                        <a:latin typeface="Arial" panose="020B0604020202020204" pitchFamily="34" charset="0"/>
                      </a:endParaRPr>
                    </a:p>
                  </a:txBody>
                  <a:tcPr marL="0" marR="0" marT="0" marB="0" vert="vert" anchor="ctr"/>
                </a:tc>
                <a:tc rowSpan="2">
                  <a:txBody>
                    <a:bodyPr/>
                    <a:lstStyle/>
                    <a:p>
                      <a:pPr algn="ctr" fontAlgn="ctr"/>
                      <a:r>
                        <a:rPr lang="en-GB" sz="800" u="none" strike="noStrike">
                          <a:effectLst/>
                        </a:rPr>
                        <a:t>Risk Title</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Type</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Category</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Identification of areas where there are significant risks</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Date Added</a:t>
                      </a: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Risk Owner</a:t>
                      </a:r>
                      <a:endParaRPr lang="en-GB" sz="800" b="1" i="0" u="none" strike="noStrike">
                        <a:effectLst/>
                        <a:latin typeface="Arial" panose="020B0604020202020204" pitchFamily="34" charset="0"/>
                      </a:endParaRPr>
                    </a:p>
                  </a:txBody>
                  <a:tcPr marL="0" marR="0" marT="0" marB="0" anchor="ctr"/>
                </a:tc>
                <a:tc gridSpan="3">
                  <a:txBody>
                    <a:bodyPr/>
                    <a:lstStyle/>
                    <a:p>
                      <a:pPr algn="ctr" fontAlgn="ctr"/>
                      <a:r>
                        <a:rPr lang="en-GB" sz="800" u="none" strike="noStrike">
                          <a:effectLst/>
                        </a:rPr>
                        <a:t>Original Assessment</a:t>
                      </a:r>
                      <a:endParaRPr lang="en-GB" sz="800" b="0" i="0" u="none" strike="noStrike">
                        <a:effectLst/>
                        <a:latin typeface="Arial" panose="020B0604020202020204" pitchFamily="34" charset="0"/>
                      </a:endParaRPr>
                    </a:p>
                  </a:txBody>
                  <a:tcPr marL="0" marR="0" marT="0" marB="0" anchor="ctr"/>
                </a:tc>
                <a:tc hMerge="1">
                  <a:txBody>
                    <a:bodyPr/>
                    <a:lstStyle/>
                    <a:p>
                      <a:endParaRPr lang="en-GB"/>
                    </a:p>
                  </a:txBody>
                  <a:tcPr/>
                </a:tc>
                <a:tc hMerge="1">
                  <a:txBody>
                    <a:bodyPr/>
                    <a:lstStyle/>
                    <a:p>
                      <a:endParaRPr lang="en-GB"/>
                    </a:p>
                  </a:txBody>
                  <a:tcPr/>
                </a:tc>
                <a:tc rowSpan="2">
                  <a:txBody>
                    <a:bodyPr/>
                    <a:lstStyle/>
                    <a:p>
                      <a:pPr algn="ctr" fontAlgn="ctr"/>
                      <a:br>
                        <a:rPr lang="en-GB" sz="800" u="none" strike="noStrike">
                          <a:effectLst/>
                        </a:rPr>
                      </a:br>
                      <a:r>
                        <a:rPr lang="en-GB" sz="800" u="none" strike="noStrike">
                          <a:effectLst/>
                        </a:rPr>
                        <a:t>Planned Mitigation Actions </a:t>
                      </a:r>
                      <a:br>
                        <a:rPr lang="en-GB" sz="800" u="none" strike="noStrike">
                          <a:effectLst/>
                        </a:rPr>
                      </a:br>
                      <a:br>
                        <a:rPr lang="en-GB" sz="800" u="none" strike="noStrike">
                          <a:effectLst/>
                        </a:rPr>
                      </a:br>
                      <a:br>
                        <a:rPr lang="en-GB" sz="800" u="none" strike="noStrike">
                          <a:effectLst/>
                        </a:rPr>
                      </a:br>
                      <a:endParaRPr lang="en-GB" sz="800" b="1" i="0" u="none" strike="noStrike">
                        <a:effectLst/>
                        <a:latin typeface="Arial" panose="020B0604020202020204" pitchFamily="34" charset="0"/>
                      </a:endParaRPr>
                    </a:p>
                  </a:txBody>
                  <a:tcPr marL="0" marR="0" marT="0" marB="0" anchor="ctr"/>
                </a:tc>
                <a:tc rowSpan="2">
                  <a:txBody>
                    <a:bodyPr/>
                    <a:lstStyle/>
                    <a:p>
                      <a:pPr algn="ctr" fontAlgn="ctr"/>
                      <a:r>
                        <a:rPr lang="en-GB" sz="800" u="none" strike="noStrike">
                          <a:effectLst/>
                        </a:rPr>
                        <a:t>Mitigation Success Factor</a:t>
                      </a:r>
                      <a:endParaRPr lang="en-GB" sz="800" b="1" i="0" u="none" strike="noStrike">
                        <a:effectLst/>
                        <a:latin typeface="Arial" panose="020B0604020202020204" pitchFamily="34" charset="0"/>
                      </a:endParaRPr>
                    </a:p>
                  </a:txBody>
                  <a:tcPr marL="0" marR="0" marT="0" marB="0" anchor="ctr"/>
                </a:tc>
                <a:tc gridSpan="3">
                  <a:txBody>
                    <a:bodyPr/>
                    <a:lstStyle/>
                    <a:p>
                      <a:pPr algn="ctr" fontAlgn="ctr"/>
                      <a:r>
                        <a:rPr lang="en-GB" sz="800" u="none" strike="noStrike">
                          <a:effectLst/>
                        </a:rPr>
                        <a:t>Control Assessment</a:t>
                      </a:r>
                      <a:endParaRPr lang="en-GB" sz="800" b="0" i="0" u="none" strike="noStrike">
                        <a:effectLst/>
                        <a:latin typeface="Arial" panose="020B0604020202020204" pitchFamily="34" charset="0"/>
                      </a:endParaRPr>
                    </a:p>
                  </a:txBody>
                  <a:tcPr marL="0" marR="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99782049"/>
                  </a:ext>
                </a:extLst>
              </a:tr>
              <a:tr h="402322">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tc>
                <a:tc vMerge="1">
                  <a:txBody>
                    <a:bodyPr/>
                    <a:lstStyle/>
                    <a:p>
                      <a:endParaRPr lang="en-GB"/>
                    </a:p>
                  </a:txBody>
                  <a:tcPr/>
                </a:tc>
                <a:tc vMerge="1">
                  <a:txBody>
                    <a:bodyPr/>
                    <a:lstStyle/>
                    <a:p>
                      <a:endParaRPr lang="en-GB"/>
                    </a:p>
                  </a:txBody>
                  <a:tcPr/>
                </a:tc>
                <a:tc>
                  <a:txBody>
                    <a:bodyPr/>
                    <a:lstStyle/>
                    <a:p>
                      <a:pPr algn="ctr" fontAlgn="ctr"/>
                      <a:r>
                        <a:rPr lang="en-GB" sz="800" u="none" strike="noStrike">
                          <a:effectLst/>
                        </a:rPr>
                        <a:t>L</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I</a:t>
                      </a:r>
                      <a:endParaRPr lang="en-GB" sz="800" b="1" i="0" u="none" strike="noStrike">
                        <a:effectLst/>
                        <a:latin typeface="Arial" panose="020B0604020202020204" pitchFamily="34" charset="0"/>
                      </a:endParaRPr>
                    </a:p>
                  </a:txBody>
                  <a:tcPr marL="0" marR="0" marT="0" marB="0" vert="vert" anchor="ctr"/>
                </a:tc>
                <a:tc>
                  <a:txBody>
                    <a:bodyPr/>
                    <a:lstStyle/>
                    <a:p>
                      <a:pPr algn="ctr" fontAlgn="ctr"/>
                      <a:r>
                        <a:rPr lang="en-GB" sz="800" u="none" strike="noStrike">
                          <a:effectLst/>
                        </a:rPr>
                        <a:t>P</a:t>
                      </a:r>
                      <a:endParaRPr lang="en-GB" sz="800" b="1" i="0" u="none" strike="noStrike">
                        <a:effectLst/>
                        <a:latin typeface="Arial" panose="020B0604020202020204" pitchFamily="34" charset="0"/>
                      </a:endParaRPr>
                    </a:p>
                  </a:txBody>
                  <a:tcPr marL="0" marR="0" marT="0" marB="0" vert="vert" anchor="ctr"/>
                </a:tc>
                <a:extLst>
                  <a:ext uri="{0D108BD9-81ED-4DB2-BD59-A6C34878D82A}">
                    <a16:rowId xmlns:a16="http://schemas.microsoft.com/office/drawing/2014/main" val="1614162293"/>
                  </a:ext>
                </a:extLst>
              </a:tr>
              <a:tr h="905816">
                <a:tc>
                  <a:txBody>
                    <a:bodyPr/>
                    <a:lstStyle/>
                    <a:p>
                      <a:pPr algn="ctr" fontAlgn="ctr"/>
                      <a:r>
                        <a:rPr lang="en-GB" sz="1000" b="0" i="0" u="none" strike="noStrike" dirty="0">
                          <a:effectLst/>
                          <a:latin typeface="Arial" panose="020B0604020202020204" pitchFamily="34" charset="0"/>
                        </a:rPr>
                        <a:t>HB6</a:t>
                      </a:r>
                    </a:p>
                  </a:txBody>
                  <a:tcPr marL="0" marR="0" marT="0" marB="0" anchor="ctr"/>
                </a:tc>
                <a:tc>
                  <a:txBody>
                    <a:bodyPr/>
                    <a:lstStyle/>
                    <a:p>
                      <a:pPr algn="ctr" fontAlgn="ctr"/>
                      <a:r>
                        <a:rPr lang="en-GB" sz="1000" b="0" i="0" u="none" strike="noStrike" dirty="0">
                          <a:effectLst/>
                          <a:latin typeface="Arial" panose="020B0604020202020204" pitchFamily="34" charset="0"/>
                        </a:rPr>
                        <a:t>Medium Term Financial Strategy (MTFS)</a:t>
                      </a:r>
                    </a:p>
                  </a:txBody>
                  <a:tcPr marL="0" marR="0" marT="0" marB="0" anchor="ctr"/>
                </a:tc>
                <a:tc>
                  <a:txBody>
                    <a:bodyPr/>
                    <a:lstStyle/>
                    <a:p>
                      <a:pPr algn="ctr" fontAlgn="ctr"/>
                      <a:r>
                        <a:rPr lang="en-GB" sz="900" b="0" i="0" u="none" strike="noStrike" dirty="0">
                          <a:effectLst/>
                          <a:latin typeface="Arial" panose="020B0604020202020204" pitchFamily="34" charset="0"/>
                        </a:rPr>
                        <a:t>FINANCIAL</a:t>
                      </a:r>
                    </a:p>
                  </a:txBody>
                  <a:tcPr marL="0" marR="0" marT="0" marB="0" anchor="ctr"/>
                </a:tc>
                <a:tc>
                  <a:txBody>
                    <a:bodyPr/>
                    <a:lstStyle/>
                    <a:p>
                      <a:pPr algn="ctr" fontAlgn="ctr"/>
                      <a:r>
                        <a:rPr lang="en-GB" sz="1200" b="0" i="0" u="none" strike="noStrike" dirty="0">
                          <a:effectLst/>
                          <a:latin typeface="Arial" panose="020B0604020202020204" pitchFamily="34" charset="0"/>
                        </a:rPr>
                        <a:t>Economic</a:t>
                      </a:r>
                    </a:p>
                  </a:txBody>
                  <a:tcPr marL="0" marR="0" marT="0" marB="0" anchor="ctr"/>
                </a:tc>
                <a:tc>
                  <a:txBody>
                    <a:bodyPr/>
                    <a:lstStyle/>
                    <a:p>
                      <a:pPr algn="l" fontAlgn="ctr"/>
                      <a:r>
                        <a:rPr lang="en-GB" sz="800" b="0" i="0" u="none" strike="noStrike" dirty="0">
                          <a:effectLst/>
                          <a:latin typeface="Arial" panose="020B0604020202020204" pitchFamily="34" charset="0"/>
                        </a:rPr>
                        <a:t>The ongoing viability of the authority being able to manage a balanced budget. Current MTFS highlights a shortfall of £12M over the course of the MTFS</a:t>
                      </a:r>
                    </a:p>
                  </a:txBody>
                  <a:tcPr marL="0" marR="0" marT="0" marB="0" anchor="ctr"/>
                </a:tc>
                <a:tc>
                  <a:txBody>
                    <a:bodyPr/>
                    <a:lstStyle/>
                    <a:p>
                      <a:pPr algn="ctr" fontAlgn="ctr"/>
                      <a:r>
                        <a:rPr lang="en-GB" sz="900" b="0" i="0" u="none" strike="noStrike" dirty="0">
                          <a:effectLst/>
                          <a:latin typeface="Arial" panose="020B0604020202020204" pitchFamily="34" charset="0"/>
                        </a:rPr>
                        <a:t>28/11/16</a:t>
                      </a:r>
                    </a:p>
                  </a:txBody>
                  <a:tcPr marL="0" marR="0" marT="0" marB="0" anchor="ctr"/>
                </a:tc>
                <a:tc>
                  <a:txBody>
                    <a:bodyPr/>
                    <a:lstStyle/>
                    <a:p>
                      <a:pPr algn="ctr" fontAlgn="ctr"/>
                      <a:r>
                        <a:rPr lang="en-GB" sz="900" b="0" i="0" u="none" strike="noStrike">
                          <a:effectLst/>
                          <a:latin typeface="Arial" panose="020B0604020202020204" pitchFamily="34" charset="0"/>
                        </a:rPr>
                        <a:t>Lydia Morrison</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0" i="0" u="none" strike="noStrike">
                          <a:effectLst/>
                          <a:latin typeface="Arial" panose="020B0604020202020204" pitchFamily="34" charset="0"/>
                        </a:rPr>
                        <a:t>5</a:t>
                      </a:r>
                    </a:p>
                  </a:txBody>
                  <a:tcPr marL="0" marR="0" marT="0" marB="0" anchor="ctr"/>
                </a:tc>
                <a:tc>
                  <a:txBody>
                    <a:bodyPr/>
                    <a:lstStyle/>
                    <a:p>
                      <a:pPr algn="ctr" fontAlgn="ctr"/>
                      <a:r>
                        <a:rPr lang="en-GB" sz="1200" b="1" i="0" u="none" strike="noStrike">
                          <a:effectLst/>
                          <a:latin typeface="Arial" panose="020B0604020202020204" pitchFamily="34" charset="0"/>
                        </a:rPr>
                        <a:t>20</a:t>
                      </a:r>
                    </a:p>
                  </a:txBody>
                  <a:tcPr marL="0" marR="0" marT="0" marB="0" anchor="ctr">
                    <a:solidFill>
                      <a:srgbClr val="FF0000"/>
                    </a:solidFill>
                  </a:tcPr>
                </a:tc>
                <a:tc>
                  <a:txBody>
                    <a:bodyPr/>
                    <a:lstStyle/>
                    <a:p>
                      <a:pPr algn="l" fontAlgn="ctr"/>
                      <a:r>
                        <a:rPr lang="en-GB" sz="800" b="0" i="0" u="none" strike="noStrike" dirty="0">
                          <a:solidFill>
                            <a:srgbClr val="000000"/>
                          </a:solidFill>
                          <a:effectLst/>
                          <a:latin typeface="Arial" panose="020B0604020202020204" pitchFamily="34" charset="0"/>
                        </a:rPr>
                        <a:t>1. MTFS is reviewed each year as part of budget setting exercise. Budget challenge sessions held each year to scrutinise future business plans and income/savings.</a:t>
                      </a:r>
                      <a:br>
                        <a:rPr lang="en-GB" sz="800" b="0" i="0" u="none" strike="noStrike" dirty="0">
                          <a:solidFill>
                            <a:srgbClr val="000000"/>
                          </a:solidFill>
                          <a:effectLst/>
                          <a:latin typeface="Arial" panose="020B0604020202020204" pitchFamily="34" charset="0"/>
                        </a:rPr>
                      </a:br>
                      <a:r>
                        <a:rPr lang="en-GB" sz="800" b="0" i="0" u="none" strike="noStrike" dirty="0">
                          <a:solidFill>
                            <a:srgbClr val="000000"/>
                          </a:solidFill>
                          <a:effectLst/>
                          <a:latin typeface="Arial" panose="020B0604020202020204" pitchFamily="34" charset="0"/>
                        </a:rPr>
                        <a:t>2. Full MTFS review to take place in 2020/21 to alongside the Transformation programme</a:t>
                      </a:r>
                      <a:br>
                        <a:rPr lang="en-GB" sz="800" b="0" i="0" u="none" strike="noStrike" dirty="0">
                          <a:solidFill>
                            <a:srgbClr val="000000"/>
                          </a:solidFill>
                          <a:effectLst/>
                          <a:latin typeface="Arial" panose="020B0604020202020204" pitchFamily="34" charset="0"/>
                        </a:rPr>
                      </a:br>
                      <a:r>
                        <a:rPr lang="en-GB" sz="800" b="0" i="0" u="none" strike="noStrike" dirty="0">
                          <a:solidFill>
                            <a:srgbClr val="000000"/>
                          </a:solidFill>
                          <a:effectLst/>
                          <a:latin typeface="Arial" panose="020B0604020202020204" pitchFamily="34" charset="0"/>
                        </a:rPr>
                        <a:t>3. Identify and manage in-depth service budgets income/expenditure to rebalance budget</a:t>
                      </a:r>
                      <a:br>
                        <a:rPr lang="en-GB" sz="800" b="0" i="0" u="none" strike="noStrike" dirty="0">
                          <a:solidFill>
                            <a:srgbClr val="000000"/>
                          </a:solidFill>
                          <a:effectLst/>
                          <a:latin typeface="Arial" panose="020B0604020202020204" pitchFamily="34" charset="0"/>
                        </a:rPr>
                      </a:br>
                      <a:r>
                        <a:rPr lang="en-GB" sz="800" b="0" i="0" u="none" strike="noStrike" dirty="0">
                          <a:solidFill>
                            <a:srgbClr val="000000"/>
                          </a:solidFill>
                          <a:effectLst/>
                          <a:latin typeface="Arial" panose="020B0604020202020204" pitchFamily="34" charset="0"/>
                        </a:rPr>
                        <a:t>4. Consider the impact of Covid-19 on the MTFS</a:t>
                      </a:r>
                    </a:p>
                  </a:txBody>
                  <a:tcPr marL="0" marR="0" marT="0" marB="0" anchor="ctr"/>
                </a:tc>
                <a:tc>
                  <a:txBody>
                    <a:bodyPr/>
                    <a:lstStyle/>
                    <a:p>
                      <a:pPr algn="ctr" fontAlgn="ctr"/>
                      <a:r>
                        <a:rPr lang="en-GB" sz="800" b="0" i="0" u="none" strike="noStrike">
                          <a:effectLst/>
                          <a:latin typeface="Arial" panose="020B0604020202020204" pitchFamily="34" charset="0"/>
                        </a:rPr>
                        <a:t>The authority has a balanced budget</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0" i="0" u="none" strike="noStrike">
                          <a:effectLst/>
                          <a:latin typeface="Arial" panose="020B0604020202020204" pitchFamily="34" charset="0"/>
                        </a:rPr>
                        <a:t>5</a:t>
                      </a:r>
                    </a:p>
                  </a:txBody>
                  <a:tcPr marL="0" marR="0" marT="0" marB="0" anchor="ctr"/>
                </a:tc>
                <a:tc>
                  <a:txBody>
                    <a:bodyPr/>
                    <a:lstStyle/>
                    <a:p>
                      <a:pPr algn="ctr" fontAlgn="ctr"/>
                      <a:r>
                        <a:rPr lang="en-GB" sz="1200" b="1" i="0" u="none" strike="noStrike" dirty="0">
                          <a:effectLst/>
                          <a:latin typeface="Arial" panose="020B0604020202020204" pitchFamily="34" charset="0"/>
                        </a:rPr>
                        <a:t>20</a:t>
                      </a:r>
                    </a:p>
                  </a:txBody>
                  <a:tcPr marL="0" marR="0" marT="0" marB="0" anchor="ctr">
                    <a:solidFill>
                      <a:srgbClr val="FF0000"/>
                    </a:solidFill>
                  </a:tcPr>
                </a:tc>
                <a:extLst>
                  <a:ext uri="{0D108BD9-81ED-4DB2-BD59-A6C34878D82A}">
                    <a16:rowId xmlns:a16="http://schemas.microsoft.com/office/drawing/2014/main" val="1831651878"/>
                  </a:ext>
                </a:extLst>
              </a:tr>
              <a:tr h="679362">
                <a:tc>
                  <a:txBody>
                    <a:bodyPr/>
                    <a:lstStyle/>
                    <a:p>
                      <a:pPr algn="ctr" fontAlgn="ctr"/>
                      <a:r>
                        <a:rPr lang="en-GB" sz="1000" b="0" i="0" u="none" strike="noStrike" dirty="0">
                          <a:effectLst/>
                          <a:latin typeface="Arial" panose="020B0604020202020204" pitchFamily="34" charset="0"/>
                        </a:rPr>
                        <a:t>HB8</a:t>
                      </a:r>
                    </a:p>
                  </a:txBody>
                  <a:tcPr marL="0" marR="0" marT="0" marB="0" anchor="ctr"/>
                </a:tc>
                <a:tc>
                  <a:txBody>
                    <a:bodyPr/>
                    <a:lstStyle/>
                    <a:p>
                      <a:pPr algn="ctr" fontAlgn="ctr"/>
                      <a:r>
                        <a:rPr lang="en-GB" sz="1000" b="0" i="0" u="none" strike="noStrike" dirty="0">
                          <a:effectLst/>
                          <a:latin typeface="Arial" panose="020B0604020202020204" pitchFamily="34" charset="0"/>
                        </a:rPr>
                        <a:t>IT Provision: short term</a:t>
                      </a:r>
                    </a:p>
                  </a:txBody>
                  <a:tcPr marL="0" marR="0" marT="0" marB="0" anchor="ctr"/>
                </a:tc>
                <a:tc>
                  <a:txBody>
                    <a:bodyPr/>
                    <a:lstStyle/>
                    <a:p>
                      <a:pPr algn="ctr" fontAlgn="ctr"/>
                      <a:r>
                        <a:rPr lang="en-GB" sz="900" b="0" i="0" u="none" strike="noStrike" dirty="0">
                          <a:effectLst/>
                          <a:latin typeface="Arial" panose="020B0604020202020204" pitchFamily="34" charset="0"/>
                        </a:rPr>
                        <a:t>SERVICE</a:t>
                      </a:r>
                    </a:p>
                  </a:txBody>
                  <a:tcPr marL="0" marR="0" marT="0" marB="0" anchor="ctr"/>
                </a:tc>
                <a:tc>
                  <a:txBody>
                    <a:bodyPr/>
                    <a:lstStyle/>
                    <a:p>
                      <a:pPr algn="ctr" fontAlgn="ctr"/>
                      <a:r>
                        <a:rPr lang="en-GB" sz="900" b="0" i="0" u="none" strike="noStrike" dirty="0">
                          <a:effectLst/>
                          <a:latin typeface="Arial" panose="020B0604020202020204" pitchFamily="34" charset="0"/>
                        </a:rPr>
                        <a:t>Technological</a:t>
                      </a:r>
                    </a:p>
                  </a:txBody>
                  <a:tcPr marL="0" marR="0" marT="0" marB="0" anchor="ctr"/>
                </a:tc>
                <a:tc>
                  <a:txBody>
                    <a:bodyPr/>
                    <a:lstStyle/>
                    <a:p>
                      <a:pPr algn="l" fontAlgn="ctr"/>
                      <a:r>
                        <a:rPr lang="en-GB" sz="800" b="0" i="0" u="none" strike="noStrike" dirty="0">
                          <a:effectLst/>
                          <a:latin typeface="Arial" panose="020B0604020202020204" pitchFamily="34" charset="0"/>
                        </a:rPr>
                        <a:t>Failure by the IT provider (Capita) to provide good IT service to staff which results in a considerable regular downtime of IT leading to slower service provision.  We become unable to provide a reliable and timely service to our customers.  </a:t>
                      </a:r>
                    </a:p>
                  </a:txBody>
                  <a:tcPr marL="0" marR="0" marT="0" marB="0" anchor="ctr"/>
                </a:tc>
                <a:tc>
                  <a:txBody>
                    <a:bodyPr/>
                    <a:lstStyle/>
                    <a:p>
                      <a:pPr algn="ctr" fontAlgn="ctr"/>
                      <a:r>
                        <a:rPr lang="en-GB" sz="900" b="0" i="0" u="none" strike="noStrike" dirty="0">
                          <a:effectLst/>
                          <a:latin typeface="Arial" panose="020B0604020202020204" pitchFamily="34" charset="0"/>
                        </a:rPr>
                        <a:t>10/04/18</a:t>
                      </a:r>
                    </a:p>
                  </a:txBody>
                  <a:tcPr marL="0" marR="0" marT="0" marB="0" anchor="ctr"/>
                </a:tc>
                <a:tc>
                  <a:txBody>
                    <a:bodyPr/>
                    <a:lstStyle/>
                    <a:p>
                      <a:pPr algn="ctr" fontAlgn="ctr"/>
                      <a:r>
                        <a:rPr lang="en-GB" sz="900" b="0" i="0" u="none" strike="noStrike">
                          <a:effectLst/>
                          <a:latin typeface="Arial" panose="020B0604020202020204" pitchFamily="34" charset="0"/>
                        </a:rPr>
                        <a:t>Sue Parker</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0" i="0" u="none" strike="noStrike">
                          <a:effectLst/>
                          <a:latin typeface="Arial" panose="020B0604020202020204" pitchFamily="34" charset="0"/>
                        </a:rPr>
                        <a:t>5</a:t>
                      </a:r>
                    </a:p>
                  </a:txBody>
                  <a:tcPr marL="0" marR="0" marT="0" marB="0" anchor="ctr"/>
                </a:tc>
                <a:tc>
                  <a:txBody>
                    <a:bodyPr/>
                    <a:lstStyle/>
                    <a:p>
                      <a:pPr algn="ctr" fontAlgn="ctr"/>
                      <a:r>
                        <a:rPr lang="en-GB" sz="1200" b="1" i="0" u="none" strike="noStrike">
                          <a:effectLst/>
                          <a:latin typeface="Arial" panose="020B0604020202020204" pitchFamily="34" charset="0"/>
                        </a:rPr>
                        <a:t>20</a:t>
                      </a:r>
                    </a:p>
                  </a:txBody>
                  <a:tcPr marL="0" marR="0" marT="0" marB="0" anchor="ctr">
                    <a:solidFill>
                      <a:srgbClr val="FF0000"/>
                    </a:solidFill>
                  </a:tcPr>
                </a:tc>
                <a:tc>
                  <a:txBody>
                    <a:bodyPr/>
                    <a:lstStyle/>
                    <a:p>
                      <a:pPr algn="l" fontAlgn="ctr"/>
                      <a:r>
                        <a:rPr lang="en-GB" sz="800" b="0" i="0" u="none" strike="noStrike" dirty="0">
                          <a:effectLst/>
                          <a:latin typeface="Arial" panose="020B0604020202020204" pitchFamily="34" charset="0"/>
                        </a:rPr>
                        <a:t>1. Weekly IT Ops Board  (every Monday) tracks progress on major issues and monitors progress. Weekly RAG progress score provided on all P1 and P2 calls from IT service centre.                       </a:t>
                      </a:r>
                      <a:br>
                        <a:rPr lang="en-GB" sz="800" b="0" i="0" u="none" strike="noStrike" dirty="0">
                          <a:effectLst/>
                          <a:latin typeface="Arial" panose="020B0604020202020204" pitchFamily="34" charset="0"/>
                        </a:rPr>
                      </a:br>
                      <a:r>
                        <a:rPr lang="en-GB" sz="800" b="0" i="0" u="none" strike="noStrike" dirty="0">
                          <a:effectLst/>
                          <a:latin typeface="Arial" panose="020B0604020202020204" pitchFamily="34" charset="0"/>
                        </a:rPr>
                        <a:t>2. Business Solutions continue to work with Capita and the teams to help address any issues identified.                                                                            </a:t>
                      </a:r>
                      <a:br>
                        <a:rPr lang="en-GB" sz="800" b="0" i="0" u="none" strike="noStrike" dirty="0">
                          <a:effectLst/>
                          <a:latin typeface="Arial" panose="020B0604020202020204" pitchFamily="34" charset="0"/>
                        </a:rPr>
                      </a:br>
                      <a:r>
                        <a:rPr lang="en-GB" sz="800" b="0" i="0" u="none" strike="noStrike" dirty="0">
                          <a:effectLst/>
                          <a:latin typeface="Arial" panose="020B0604020202020204" pitchFamily="34" charset="0"/>
                        </a:rPr>
                        <a:t>3. Contractual triggers if escalation of incidents.                                                                                                                                                                                                            </a:t>
                      </a:r>
                    </a:p>
                  </a:txBody>
                  <a:tcPr marL="0" marR="0" marT="0" marB="0" anchor="ctr"/>
                </a:tc>
                <a:tc>
                  <a:txBody>
                    <a:bodyPr/>
                    <a:lstStyle/>
                    <a:p>
                      <a:pPr algn="l" fontAlgn="ctr"/>
                      <a:r>
                        <a:rPr lang="en-GB" sz="800" b="0" i="0" u="none" strike="noStrike">
                          <a:effectLst/>
                          <a:latin typeface="Arial" panose="020B0604020202020204" pitchFamily="34" charset="0"/>
                        </a:rPr>
                        <a:t>Reduction in P1 incidents through monitoring of Capita KPIs</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1" i="0" u="none" strike="noStrike">
                          <a:effectLst/>
                          <a:latin typeface="Arial" panose="020B0604020202020204" pitchFamily="34" charset="0"/>
                        </a:rPr>
                        <a:t>16</a:t>
                      </a:r>
                    </a:p>
                  </a:txBody>
                  <a:tcPr marL="0" marR="0" marT="0" marB="0" anchor="ctr">
                    <a:solidFill>
                      <a:srgbClr val="FF0000"/>
                    </a:solidFill>
                  </a:tcPr>
                </a:tc>
                <a:extLst>
                  <a:ext uri="{0D108BD9-81ED-4DB2-BD59-A6C34878D82A}">
                    <a16:rowId xmlns:a16="http://schemas.microsoft.com/office/drawing/2014/main" val="1042406408"/>
                  </a:ext>
                </a:extLst>
              </a:tr>
              <a:tr h="792589">
                <a:tc>
                  <a:txBody>
                    <a:bodyPr/>
                    <a:lstStyle/>
                    <a:p>
                      <a:pPr algn="ctr" fontAlgn="ctr"/>
                      <a:r>
                        <a:rPr lang="en-GB" sz="1000" b="0" i="0" u="none" strike="noStrike" dirty="0">
                          <a:effectLst/>
                          <a:latin typeface="Arial" panose="020B0604020202020204" pitchFamily="34" charset="0"/>
                        </a:rPr>
                        <a:t>HB9</a:t>
                      </a:r>
                    </a:p>
                  </a:txBody>
                  <a:tcPr marL="0" marR="0" marT="0" marB="0" anchor="ctr"/>
                </a:tc>
                <a:tc>
                  <a:txBody>
                    <a:bodyPr/>
                    <a:lstStyle/>
                    <a:p>
                      <a:pPr algn="ctr" fontAlgn="ctr"/>
                      <a:r>
                        <a:rPr lang="en-GB" sz="1000" b="0" i="0" u="none" strike="noStrike" dirty="0">
                          <a:effectLst/>
                          <a:latin typeface="Arial" panose="020B0604020202020204" pitchFamily="34" charset="0"/>
                        </a:rPr>
                        <a:t>IT Provision: long term</a:t>
                      </a:r>
                    </a:p>
                  </a:txBody>
                  <a:tcPr marL="0" marR="0" marT="0" marB="0" anchor="ctr"/>
                </a:tc>
                <a:tc>
                  <a:txBody>
                    <a:bodyPr/>
                    <a:lstStyle/>
                    <a:p>
                      <a:pPr algn="ctr" fontAlgn="ctr"/>
                      <a:r>
                        <a:rPr lang="en-GB" sz="900" b="0" i="0" u="none" strike="noStrike" dirty="0">
                          <a:effectLst/>
                          <a:latin typeface="Arial" panose="020B0604020202020204" pitchFamily="34" charset="0"/>
                        </a:rPr>
                        <a:t>SERVICE</a:t>
                      </a:r>
                    </a:p>
                  </a:txBody>
                  <a:tcPr marL="0" marR="0" marT="0" marB="0" anchor="ctr"/>
                </a:tc>
                <a:tc>
                  <a:txBody>
                    <a:bodyPr/>
                    <a:lstStyle/>
                    <a:p>
                      <a:pPr algn="ctr" fontAlgn="ctr"/>
                      <a:r>
                        <a:rPr lang="en-GB" sz="900" b="0" i="0" u="none" strike="noStrike" dirty="0">
                          <a:effectLst/>
                          <a:latin typeface="Arial" panose="020B0604020202020204" pitchFamily="34" charset="0"/>
                        </a:rPr>
                        <a:t>Technological</a:t>
                      </a:r>
                    </a:p>
                  </a:txBody>
                  <a:tcPr marL="0" marR="0" marT="0" marB="0" anchor="ctr"/>
                </a:tc>
                <a:tc>
                  <a:txBody>
                    <a:bodyPr/>
                    <a:lstStyle/>
                    <a:p>
                      <a:pPr algn="l" fontAlgn="ctr"/>
                      <a:r>
                        <a:rPr lang="en-GB" sz="800" b="0" i="0" u="none" strike="noStrike" dirty="0">
                          <a:effectLst/>
                          <a:latin typeface="Arial" panose="020B0604020202020204" pitchFamily="34" charset="0"/>
                        </a:rPr>
                        <a:t>Failure by the IT provider (Capita) to deliver on long term digital vision and aspirations of Council as per the contract in particular the strategy for 'digital by default' and contract requirements</a:t>
                      </a:r>
                    </a:p>
                  </a:txBody>
                  <a:tcPr marL="0" marR="0" marT="0" marB="0" anchor="ctr"/>
                </a:tc>
                <a:tc>
                  <a:txBody>
                    <a:bodyPr/>
                    <a:lstStyle/>
                    <a:p>
                      <a:pPr algn="ctr" fontAlgn="ctr"/>
                      <a:r>
                        <a:rPr lang="en-GB" sz="900" b="0" i="0" u="none" strike="noStrike" dirty="0">
                          <a:effectLst/>
                          <a:latin typeface="Arial" panose="020B0604020202020204" pitchFamily="34" charset="0"/>
                        </a:rPr>
                        <a:t>10/04/18</a:t>
                      </a:r>
                    </a:p>
                  </a:txBody>
                  <a:tcPr marL="0" marR="0" marT="0" marB="0" anchor="ctr"/>
                </a:tc>
                <a:tc>
                  <a:txBody>
                    <a:bodyPr/>
                    <a:lstStyle/>
                    <a:p>
                      <a:pPr algn="ctr" fontAlgn="ctr"/>
                      <a:r>
                        <a:rPr lang="en-GB" sz="900" b="0" i="0" u="none" strike="noStrike" dirty="0">
                          <a:effectLst/>
                          <a:latin typeface="Arial" panose="020B0604020202020204" pitchFamily="34" charset="0"/>
                        </a:rPr>
                        <a:t>Sue Parker</a:t>
                      </a:r>
                    </a:p>
                  </a:txBody>
                  <a:tcPr marL="0" marR="0" marT="0" marB="0" anchor="ctr"/>
                </a:tc>
                <a:tc>
                  <a:txBody>
                    <a:bodyPr/>
                    <a:lstStyle/>
                    <a:p>
                      <a:pPr algn="ctr" fontAlgn="ctr"/>
                      <a:r>
                        <a:rPr lang="en-GB" sz="1200" b="0" i="0" u="none" strike="noStrike">
                          <a:effectLst/>
                          <a:latin typeface="Arial" panose="020B0604020202020204" pitchFamily="34" charset="0"/>
                        </a:rPr>
                        <a:t>5</a:t>
                      </a:r>
                    </a:p>
                  </a:txBody>
                  <a:tcPr marL="0" marR="0" marT="0" marB="0" anchor="ctr"/>
                </a:tc>
                <a:tc>
                  <a:txBody>
                    <a:bodyPr/>
                    <a:lstStyle/>
                    <a:p>
                      <a:pPr algn="ctr" fontAlgn="ctr"/>
                      <a:r>
                        <a:rPr lang="en-GB" sz="1200" b="0" i="0" u="none" strike="noStrike">
                          <a:effectLst/>
                          <a:latin typeface="Arial" panose="020B0604020202020204" pitchFamily="34" charset="0"/>
                        </a:rPr>
                        <a:t>5</a:t>
                      </a:r>
                    </a:p>
                  </a:txBody>
                  <a:tcPr marL="0" marR="0" marT="0" marB="0" anchor="ctr"/>
                </a:tc>
                <a:tc>
                  <a:txBody>
                    <a:bodyPr/>
                    <a:lstStyle/>
                    <a:p>
                      <a:pPr algn="ctr" fontAlgn="ctr"/>
                      <a:r>
                        <a:rPr lang="en-GB" sz="1200" b="1" i="0" u="none" strike="noStrike">
                          <a:effectLst/>
                          <a:latin typeface="Arial" panose="020B0604020202020204" pitchFamily="34" charset="0"/>
                        </a:rPr>
                        <a:t>25</a:t>
                      </a:r>
                    </a:p>
                  </a:txBody>
                  <a:tcPr marL="0" marR="0" marT="0" marB="0" anchor="ctr">
                    <a:solidFill>
                      <a:srgbClr val="FF0000"/>
                    </a:solidFill>
                  </a:tcPr>
                </a:tc>
                <a:tc>
                  <a:txBody>
                    <a:bodyPr/>
                    <a:lstStyle/>
                    <a:p>
                      <a:pPr algn="l" fontAlgn="ctr"/>
                      <a:r>
                        <a:rPr lang="en-GB" sz="800" b="0" i="0" u="none" strike="noStrike" dirty="0">
                          <a:effectLst/>
                          <a:latin typeface="Arial" panose="020B0604020202020204" pitchFamily="34" charset="0"/>
                        </a:rPr>
                        <a:t>1. Ensure Capita are held to contractual responsibilities regarding digital strategy              </a:t>
                      </a:r>
                      <a:br>
                        <a:rPr lang="en-GB" sz="800" b="0" i="0" u="none" strike="noStrike" dirty="0">
                          <a:effectLst/>
                          <a:latin typeface="Arial" panose="020B0604020202020204" pitchFamily="34" charset="0"/>
                        </a:rPr>
                      </a:br>
                      <a:r>
                        <a:rPr lang="en-GB" sz="800" b="0" i="0" u="none" strike="noStrike" dirty="0">
                          <a:effectLst/>
                          <a:latin typeface="Arial" panose="020B0604020202020204" pitchFamily="34" charset="0"/>
                        </a:rPr>
                        <a:t>2. Progression of a Digital Strategy for the Council as part of transformation with linkages to IT Capita </a:t>
                      </a:r>
                      <a:br>
                        <a:rPr lang="en-GB" sz="800" b="0" i="0" u="none" strike="noStrike" dirty="0">
                          <a:effectLst/>
                          <a:latin typeface="Arial" panose="020B0604020202020204" pitchFamily="34" charset="0"/>
                        </a:rPr>
                      </a:br>
                      <a:r>
                        <a:rPr lang="en-GB" sz="800" b="0" i="0" u="none" strike="noStrike" dirty="0">
                          <a:effectLst/>
                          <a:latin typeface="Arial" panose="020B0604020202020204" pitchFamily="34" charset="0"/>
                        </a:rPr>
                        <a:t>3. Renegotiation of IT contract in order to deliver required digital vision       </a:t>
                      </a:r>
                    </a:p>
                  </a:txBody>
                  <a:tcPr marL="0" marR="0" marT="0" marB="0" anchor="ctr"/>
                </a:tc>
                <a:tc>
                  <a:txBody>
                    <a:bodyPr/>
                    <a:lstStyle/>
                    <a:p>
                      <a:pPr algn="l" fontAlgn="ctr"/>
                      <a:r>
                        <a:rPr lang="en-GB" sz="800" b="0" i="0" u="none" strike="noStrike" dirty="0">
                          <a:effectLst/>
                          <a:latin typeface="Arial" panose="020B0604020202020204" pitchFamily="34" charset="0"/>
                        </a:rPr>
                        <a:t>Clear vision and links to Council aspiration of 'digital by default' Approval of Council's Digital Strategy</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1" i="0" u="none" strike="noStrike">
                          <a:effectLst/>
                          <a:latin typeface="Arial" panose="020B0604020202020204" pitchFamily="34" charset="0"/>
                        </a:rPr>
                        <a:t>16</a:t>
                      </a:r>
                    </a:p>
                  </a:txBody>
                  <a:tcPr marL="0" marR="0" marT="0" marB="0" anchor="ctr">
                    <a:solidFill>
                      <a:srgbClr val="FF0000"/>
                    </a:solidFill>
                  </a:tcPr>
                </a:tc>
                <a:extLst>
                  <a:ext uri="{0D108BD9-81ED-4DB2-BD59-A6C34878D82A}">
                    <a16:rowId xmlns:a16="http://schemas.microsoft.com/office/drawing/2014/main" val="242734986"/>
                  </a:ext>
                </a:extLst>
              </a:tr>
              <a:tr h="1029710">
                <a:tc>
                  <a:txBody>
                    <a:bodyPr/>
                    <a:lstStyle/>
                    <a:p>
                      <a:pPr algn="ctr" fontAlgn="ctr"/>
                      <a:r>
                        <a:rPr lang="en-GB" sz="1000" b="0" i="0" u="none" strike="noStrike">
                          <a:effectLst/>
                          <a:latin typeface="Arial" panose="020B0604020202020204" pitchFamily="34" charset="0"/>
                        </a:rPr>
                        <a:t>HB10</a:t>
                      </a:r>
                    </a:p>
                  </a:txBody>
                  <a:tcPr marL="0" marR="0" marT="0" marB="0" anchor="ctr"/>
                </a:tc>
                <a:tc>
                  <a:txBody>
                    <a:bodyPr/>
                    <a:lstStyle/>
                    <a:p>
                      <a:pPr algn="ctr" fontAlgn="ctr"/>
                      <a:r>
                        <a:rPr lang="en-GB" sz="1000" b="0" i="0" u="none" strike="noStrike" dirty="0">
                          <a:effectLst/>
                          <a:latin typeface="Arial" panose="020B0604020202020204" pitchFamily="34" charset="0"/>
                        </a:rPr>
                        <a:t>Corporate Project Delivery</a:t>
                      </a:r>
                    </a:p>
                  </a:txBody>
                  <a:tcPr marL="0" marR="0" marT="0" marB="0" anchor="ctr"/>
                </a:tc>
                <a:tc>
                  <a:txBody>
                    <a:bodyPr/>
                    <a:lstStyle/>
                    <a:p>
                      <a:pPr algn="ctr" fontAlgn="ctr"/>
                      <a:r>
                        <a:rPr lang="en-GB" sz="600" b="0" i="0" u="none" strike="noStrike" dirty="0">
                          <a:effectLst/>
                          <a:latin typeface="Arial" panose="020B0604020202020204" pitchFamily="34" charset="0"/>
                        </a:rPr>
                        <a:t>GOVERNANCE</a:t>
                      </a:r>
                    </a:p>
                  </a:txBody>
                  <a:tcPr marL="0" marR="0" marT="0" marB="0" anchor="ctr"/>
                </a:tc>
                <a:tc>
                  <a:txBody>
                    <a:bodyPr/>
                    <a:lstStyle/>
                    <a:p>
                      <a:pPr algn="ctr" fontAlgn="ctr"/>
                      <a:r>
                        <a:rPr lang="en-GB" sz="1200" b="0" i="0" u="none" strike="noStrike">
                          <a:effectLst/>
                          <a:latin typeface="Arial" panose="020B0604020202020204" pitchFamily="34" charset="0"/>
                        </a:rPr>
                        <a:t>Reputation</a:t>
                      </a:r>
                    </a:p>
                  </a:txBody>
                  <a:tcPr marL="0" marR="0" marT="0" marB="0" anchor="ctr"/>
                </a:tc>
                <a:tc>
                  <a:txBody>
                    <a:bodyPr/>
                    <a:lstStyle/>
                    <a:p>
                      <a:pPr algn="l" fontAlgn="ctr"/>
                      <a:r>
                        <a:rPr lang="en-GB" sz="800" b="0" i="0" u="none" strike="noStrike" dirty="0">
                          <a:effectLst/>
                          <a:latin typeface="Arial" panose="020B0604020202020204" pitchFamily="34" charset="0"/>
                        </a:rPr>
                        <a:t>Failure to maintain control of corporate project delivery leading to lack of clarity on priorities, use of resources resulting in reputational damage and potential costs and potential adverse impact on performance.</a:t>
                      </a:r>
                    </a:p>
                  </a:txBody>
                  <a:tcPr marL="0" marR="0" marT="0" marB="0" anchor="ctr"/>
                </a:tc>
                <a:tc>
                  <a:txBody>
                    <a:bodyPr/>
                    <a:lstStyle/>
                    <a:p>
                      <a:pPr algn="ctr" fontAlgn="ctr"/>
                      <a:r>
                        <a:rPr lang="en-GB" sz="900" b="0" i="0" u="none" strike="noStrike">
                          <a:effectLst/>
                          <a:latin typeface="Arial" panose="020B0604020202020204" pitchFamily="34" charset="0"/>
                        </a:rPr>
                        <a:t>07/05/18</a:t>
                      </a:r>
                    </a:p>
                  </a:txBody>
                  <a:tcPr marL="0" marR="0" marT="0" marB="0" anchor="ctr"/>
                </a:tc>
                <a:tc>
                  <a:txBody>
                    <a:bodyPr/>
                    <a:lstStyle/>
                    <a:p>
                      <a:pPr algn="ctr" fontAlgn="ctr"/>
                      <a:r>
                        <a:rPr lang="en-GB" sz="900" b="0" i="0" u="none" strike="noStrike" dirty="0">
                          <a:effectLst/>
                          <a:latin typeface="Arial" panose="020B0604020202020204" pitchFamily="34" charset="0"/>
                        </a:rPr>
                        <a:t>Gill Kneller</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0" i="0" u="none" strike="noStrike">
                          <a:effectLst/>
                          <a:latin typeface="Arial" panose="020B0604020202020204" pitchFamily="34" charset="0"/>
                        </a:rPr>
                        <a:t>5</a:t>
                      </a:r>
                    </a:p>
                  </a:txBody>
                  <a:tcPr marL="0" marR="0" marT="0" marB="0" anchor="ctr"/>
                </a:tc>
                <a:tc>
                  <a:txBody>
                    <a:bodyPr/>
                    <a:lstStyle/>
                    <a:p>
                      <a:pPr algn="ctr" fontAlgn="ctr"/>
                      <a:r>
                        <a:rPr lang="en-GB" sz="1200" b="1" i="0" u="none" strike="noStrike">
                          <a:effectLst/>
                          <a:latin typeface="Arial" panose="020B0604020202020204" pitchFamily="34" charset="0"/>
                        </a:rPr>
                        <a:t>20</a:t>
                      </a:r>
                    </a:p>
                  </a:txBody>
                  <a:tcPr marL="0" marR="0" marT="0" marB="0" anchor="ctr">
                    <a:solidFill>
                      <a:srgbClr val="FF0000"/>
                    </a:solidFill>
                  </a:tcPr>
                </a:tc>
                <a:tc>
                  <a:txBody>
                    <a:bodyPr/>
                    <a:lstStyle/>
                    <a:p>
                      <a:pPr algn="l" fontAlgn="ctr"/>
                      <a:r>
                        <a:rPr lang="en-GB" sz="800" b="0" i="0" u="none" strike="noStrike" dirty="0">
                          <a:effectLst/>
                          <a:latin typeface="Arial" panose="020B0604020202020204" pitchFamily="34" charset="0"/>
                        </a:rPr>
                        <a:t>1) Establishment of Strategic Project Board for oversight of key corporate projects</a:t>
                      </a:r>
                      <a:br>
                        <a:rPr lang="en-GB" sz="800" b="0" i="0" u="none" strike="noStrike" dirty="0">
                          <a:effectLst/>
                          <a:latin typeface="Arial" panose="020B0604020202020204" pitchFamily="34" charset="0"/>
                        </a:rPr>
                      </a:br>
                      <a:r>
                        <a:rPr lang="en-GB" sz="800" b="0" i="0" u="none" strike="noStrike" dirty="0">
                          <a:effectLst/>
                          <a:latin typeface="Arial" panose="020B0604020202020204" pitchFamily="34" charset="0"/>
                        </a:rPr>
                        <a:t>2) Clear review of project milestones to ensure on track and delivering as per budget</a:t>
                      </a:r>
                      <a:br>
                        <a:rPr lang="en-GB" sz="800" b="0" i="0" u="none" strike="noStrike" dirty="0">
                          <a:effectLst/>
                          <a:latin typeface="Arial" panose="020B0604020202020204" pitchFamily="34" charset="0"/>
                        </a:rPr>
                      </a:br>
                      <a:r>
                        <a:rPr lang="en-GB" sz="800" b="0" i="0" u="none" strike="noStrike" dirty="0">
                          <a:effectLst/>
                          <a:latin typeface="Arial" panose="020B0604020202020204" pitchFamily="34" charset="0"/>
                        </a:rPr>
                        <a:t>3) Dedicated project budget monitoring - in particular Capital budget monitoring</a:t>
                      </a:r>
                      <a:br>
                        <a:rPr lang="en-GB" sz="800" b="0" i="0" u="none" strike="noStrike" dirty="0">
                          <a:effectLst/>
                          <a:latin typeface="Arial" panose="020B0604020202020204" pitchFamily="34" charset="0"/>
                        </a:rPr>
                      </a:br>
                      <a:r>
                        <a:rPr lang="en-GB" sz="800" b="0" i="0" u="none" strike="noStrike" dirty="0">
                          <a:effectLst/>
                          <a:latin typeface="Arial" panose="020B0604020202020204" pitchFamily="34" charset="0"/>
                        </a:rPr>
                        <a:t>4) All corporate projects have appropriate governance in place and regularly produce highlight reports</a:t>
                      </a:r>
                      <a:br>
                        <a:rPr lang="en-GB" sz="800" b="0" i="0" u="none" strike="noStrike" dirty="0">
                          <a:effectLst/>
                          <a:latin typeface="Arial" panose="020B0604020202020204" pitchFamily="34" charset="0"/>
                        </a:rPr>
                      </a:br>
                      <a:r>
                        <a:rPr lang="en-GB" sz="800" b="0" i="0" u="none" strike="noStrike" dirty="0">
                          <a:effectLst/>
                          <a:latin typeface="Arial" panose="020B0604020202020204" pitchFamily="34" charset="0"/>
                        </a:rPr>
                        <a:t>5) Review of Corporate projects to ensure focus and resource is on the right project areas covering Corporate Strategy, transformation and Covid-19 recovery</a:t>
                      </a:r>
                    </a:p>
                  </a:txBody>
                  <a:tcPr marL="0" marR="0" marT="0" marB="0" anchor="ctr"/>
                </a:tc>
                <a:tc>
                  <a:txBody>
                    <a:bodyPr/>
                    <a:lstStyle/>
                    <a:p>
                      <a:pPr algn="l" fontAlgn="ctr"/>
                      <a:r>
                        <a:rPr lang="en-GB" sz="800" b="0" i="0" u="none" strike="noStrike" dirty="0">
                          <a:effectLst/>
                          <a:latin typeface="Arial" panose="020B0604020202020204" pitchFamily="34" charset="0"/>
                        </a:rPr>
                        <a:t>Corporate projects will deliver on time or be replaced by others with greater importance  </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1" i="0" u="none" strike="noStrike" dirty="0">
                          <a:effectLst/>
                          <a:latin typeface="Arial" panose="020B0604020202020204" pitchFamily="34" charset="0"/>
                        </a:rPr>
                        <a:t>16</a:t>
                      </a:r>
                    </a:p>
                  </a:txBody>
                  <a:tcPr marL="0" marR="0" marT="0" marB="0" anchor="ctr">
                    <a:solidFill>
                      <a:srgbClr val="FF0000"/>
                    </a:solidFill>
                  </a:tcPr>
                </a:tc>
                <a:extLst>
                  <a:ext uri="{0D108BD9-81ED-4DB2-BD59-A6C34878D82A}">
                    <a16:rowId xmlns:a16="http://schemas.microsoft.com/office/drawing/2014/main" val="870976468"/>
                  </a:ext>
                </a:extLst>
              </a:tr>
              <a:tr h="938591">
                <a:tc>
                  <a:txBody>
                    <a:bodyPr/>
                    <a:lstStyle/>
                    <a:p>
                      <a:pPr algn="ctr" fontAlgn="ctr"/>
                      <a:r>
                        <a:rPr lang="en-GB" sz="1000" b="0" i="0" u="none" strike="noStrike" dirty="0">
                          <a:effectLst/>
                          <a:latin typeface="Arial" panose="020B0604020202020204" pitchFamily="34" charset="0"/>
                        </a:rPr>
                        <a:t>HB15</a:t>
                      </a:r>
                    </a:p>
                  </a:txBody>
                  <a:tcPr marL="0" marR="0" marT="0" marB="0" anchor="ctr"/>
                </a:tc>
                <a:tc>
                  <a:txBody>
                    <a:bodyPr/>
                    <a:lstStyle/>
                    <a:p>
                      <a:pPr algn="ctr" fontAlgn="ctr"/>
                      <a:r>
                        <a:rPr lang="en-GB" sz="1000" b="0" i="0" u="none" strike="noStrike" dirty="0">
                          <a:effectLst/>
                          <a:latin typeface="Arial" panose="020B0604020202020204" pitchFamily="34" charset="0"/>
                        </a:rPr>
                        <a:t>Cyber Attack – System failure</a:t>
                      </a:r>
                    </a:p>
                  </a:txBody>
                  <a:tcPr marL="0" marR="0" marT="0" marB="0" anchor="ctr"/>
                </a:tc>
                <a:tc>
                  <a:txBody>
                    <a:bodyPr/>
                    <a:lstStyle/>
                    <a:p>
                      <a:pPr algn="ctr" fontAlgn="ctr"/>
                      <a:r>
                        <a:rPr lang="en-GB" sz="900" b="0" i="0" u="none" strike="noStrike" dirty="0">
                          <a:effectLst/>
                          <a:latin typeface="Arial" panose="020B0604020202020204" pitchFamily="34" charset="0"/>
                        </a:rPr>
                        <a:t>SERVICE</a:t>
                      </a:r>
                    </a:p>
                  </a:txBody>
                  <a:tcPr marL="0" marR="0" marT="0" marB="0" anchor="ctr"/>
                </a:tc>
                <a:tc>
                  <a:txBody>
                    <a:bodyPr/>
                    <a:lstStyle/>
                    <a:p>
                      <a:pPr algn="ctr" fontAlgn="ctr"/>
                      <a:r>
                        <a:rPr lang="en-GB" sz="900" b="0" i="0" u="none" strike="noStrike" dirty="0">
                          <a:effectLst/>
                          <a:latin typeface="Arial" panose="020B0604020202020204" pitchFamily="34" charset="0"/>
                        </a:rPr>
                        <a:t>Technological</a:t>
                      </a:r>
                    </a:p>
                  </a:txBody>
                  <a:tcPr marL="0" marR="0" marT="0" marB="0" anchor="ctr"/>
                </a:tc>
                <a:tc>
                  <a:txBody>
                    <a:bodyPr/>
                    <a:lstStyle/>
                    <a:p>
                      <a:pPr algn="l" fontAlgn="t"/>
                      <a:r>
                        <a:rPr lang="en-GB" sz="700" b="0" i="0" u="none" strike="noStrike" dirty="0">
                          <a:effectLst/>
                          <a:latin typeface="Arial" panose="020B0604020202020204" pitchFamily="34" charset="0"/>
                        </a:rPr>
                        <a:t>The Councils IT systems are brought down due to an external malicious attack leading to unavailability of information, case files, workflow and data required to run services resulting in delays and non-delivery; reputational impact; negative impact to customers requiring Council services and support, and a requirement on the Council to report an ‘availability breach’ to the ICO</a:t>
                      </a:r>
                    </a:p>
                  </a:txBody>
                  <a:tcPr marL="0" marR="0" marT="0" marB="0"/>
                </a:tc>
                <a:tc>
                  <a:txBody>
                    <a:bodyPr/>
                    <a:lstStyle/>
                    <a:p>
                      <a:pPr algn="ctr" fontAlgn="ctr"/>
                      <a:r>
                        <a:rPr lang="en-GB" sz="900" b="0" i="0" u="none" strike="noStrike">
                          <a:effectLst/>
                          <a:latin typeface="Arial" panose="020B0604020202020204" pitchFamily="34" charset="0"/>
                        </a:rPr>
                        <a:t>30/01/19</a:t>
                      </a:r>
                    </a:p>
                  </a:txBody>
                  <a:tcPr marL="0" marR="0" marT="0" marB="0" anchor="ctr"/>
                </a:tc>
                <a:tc>
                  <a:txBody>
                    <a:bodyPr/>
                    <a:lstStyle/>
                    <a:p>
                      <a:pPr algn="ctr" fontAlgn="ctr"/>
                      <a:r>
                        <a:rPr lang="en-GB" sz="900" b="0" i="0" u="none" strike="noStrike" dirty="0">
                          <a:effectLst/>
                          <a:latin typeface="Arial" panose="020B0604020202020204" pitchFamily="34" charset="0"/>
                        </a:rPr>
                        <a:t>Sue Parker</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0" i="0" u="none" strike="noStrike">
                          <a:effectLst/>
                          <a:latin typeface="Arial" panose="020B0604020202020204" pitchFamily="34" charset="0"/>
                        </a:rPr>
                        <a:t>5</a:t>
                      </a:r>
                    </a:p>
                  </a:txBody>
                  <a:tcPr marL="0" marR="0" marT="0" marB="0" anchor="ctr"/>
                </a:tc>
                <a:tc>
                  <a:txBody>
                    <a:bodyPr/>
                    <a:lstStyle/>
                    <a:p>
                      <a:pPr algn="ctr" fontAlgn="ctr"/>
                      <a:r>
                        <a:rPr lang="en-GB" sz="1200" b="1" i="0" u="none" strike="noStrike">
                          <a:effectLst/>
                          <a:latin typeface="Arial" panose="020B0604020202020204" pitchFamily="34" charset="0"/>
                        </a:rPr>
                        <a:t>20</a:t>
                      </a:r>
                    </a:p>
                  </a:txBody>
                  <a:tcPr marL="0" marR="0" marT="0" marB="0" anchor="ctr">
                    <a:solidFill>
                      <a:srgbClr val="FF0000"/>
                    </a:solidFill>
                  </a:tcPr>
                </a:tc>
                <a:tc>
                  <a:txBody>
                    <a:bodyPr/>
                    <a:lstStyle/>
                    <a:p>
                      <a:pPr algn="l" fontAlgn="ctr"/>
                      <a:r>
                        <a:rPr lang="en-GB" sz="800" b="0" i="0" u="none" strike="noStrike" dirty="0">
                          <a:effectLst/>
                          <a:latin typeface="Arial" panose="020B0604020202020204" pitchFamily="34" charset="0"/>
                        </a:rPr>
                        <a:t>1) Capita to evaluate and implement data centre defences to reduce likelihood and impact – see Cyber Security Action Plan</a:t>
                      </a:r>
                      <a:br>
                        <a:rPr lang="en-GB" sz="800" b="0" i="0" u="none" strike="noStrike" dirty="0">
                          <a:effectLst/>
                          <a:latin typeface="Arial" panose="020B0604020202020204" pitchFamily="34" charset="0"/>
                        </a:rPr>
                      </a:br>
                      <a:r>
                        <a:rPr lang="en-GB" sz="800" b="0" i="0" u="none" strike="noStrike" dirty="0">
                          <a:effectLst/>
                          <a:latin typeface="Arial" panose="020B0604020202020204" pitchFamily="34" charset="0"/>
                        </a:rPr>
                        <a:t>2) Business Continuity Plans in place for all services which reflect complete loss of IT system (linked to IT provision: short term)</a:t>
                      </a:r>
                    </a:p>
                  </a:txBody>
                  <a:tcPr marL="0" marR="0" marT="0" marB="0" anchor="ctr"/>
                </a:tc>
                <a:tc>
                  <a:txBody>
                    <a:bodyPr/>
                    <a:lstStyle/>
                    <a:p>
                      <a:pPr algn="l" fontAlgn="ctr"/>
                      <a:r>
                        <a:rPr lang="en-GB" sz="800" b="0" i="0" u="none" strike="noStrike" dirty="0">
                          <a:effectLst/>
                          <a:latin typeface="Arial" panose="020B0604020202020204" pitchFamily="34" charset="0"/>
                        </a:rPr>
                        <a:t>All actions in Cyber Security Action Plan completed and business continuity plans all updated and accessible</a:t>
                      </a:r>
                    </a:p>
                  </a:txBody>
                  <a:tcPr marL="0" marR="0" marT="0" marB="0" anchor="ctr"/>
                </a:tc>
                <a:tc>
                  <a:txBody>
                    <a:bodyPr/>
                    <a:lstStyle/>
                    <a:p>
                      <a:pPr algn="ctr" fontAlgn="ctr"/>
                      <a:r>
                        <a:rPr lang="en-GB" sz="1200" b="0" i="0" u="none" strike="noStrike">
                          <a:effectLst/>
                          <a:latin typeface="Arial" panose="020B0604020202020204" pitchFamily="34" charset="0"/>
                        </a:rPr>
                        <a:t>4</a:t>
                      </a:r>
                    </a:p>
                  </a:txBody>
                  <a:tcPr marL="0" marR="0" marT="0" marB="0" anchor="ctr"/>
                </a:tc>
                <a:tc>
                  <a:txBody>
                    <a:bodyPr/>
                    <a:lstStyle/>
                    <a:p>
                      <a:pPr algn="ctr" fontAlgn="ctr"/>
                      <a:r>
                        <a:rPr lang="en-GB" sz="1200" b="0" i="0" u="none" strike="noStrike">
                          <a:effectLst/>
                          <a:latin typeface="Arial" panose="020B0604020202020204" pitchFamily="34" charset="0"/>
                        </a:rPr>
                        <a:t>5</a:t>
                      </a:r>
                    </a:p>
                  </a:txBody>
                  <a:tcPr marL="0" marR="0" marT="0" marB="0" anchor="ctr"/>
                </a:tc>
                <a:tc>
                  <a:txBody>
                    <a:bodyPr/>
                    <a:lstStyle/>
                    <a:p>
                      <a:pPr algn="ctr" fontAlgn="ctr"/>
                      <a:r>
                        <a:rPr lang="en-GB" sz="1200" b="1" i="0" u="none" strike="noStrike" dirty="0">
                          <a:effectLst/>
                          <a:latin typeface="Arial" panose="020B0604020202020204" pitchFamily="34" charset="0"/>
                        </a:rPr>
                        <a:t>20</a:t>
                      </a:r>
                    </a:p>
                  </a:txBody>
                  <a:tcPr marL="0" marR="0" marT="0" marB="0" anchor="ctr">
                    <a:solidFill>
                      <a:srgbClr val="FF0000"/>
                    </a:solidFill>
                  </a:tcPr>
                </a:tc>
                <a:extLst>
                  <a:ext uri="{0D108BD9-81ED-4DB2-BD59-A6C34878D82A}">
                    <a16:rowId xmlns:a16="http://schemas.microsoft.com/office/drawing/2014/main" val="3440133109"/>
                  </a:ext>
                </a:extLst>
              </a:tr>
            </a:tbl>
          </a:graphicData>
        </a:graphic>
      </p:graphicFrame>
    </p:spTree>
    <p:extLst>
      <p:ext uri="{BB962C8B-B14F-4D97-AF65-F5344CB8AC3E}">
        <p14:creationId xmlns:p14="http://schemas.microsoft.com/office/powerpoint/2010/main" val="784668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838200" y="107842"/>
            <a:ext cx="10515600" cy="1982330"/>
          </a:xfrm>
        </p:spPr>
        <p:txBody>
          <a:bodyPr/>
          <a:lstStyle/>
          <a:p>
            <a:r>
              <a:rPr lang="en-GB" dirty="0">
                <a:solidFill>
                  <a:schemeClr val="bg1"/>
                </a:solidFill>
              </a:rPr>
              <a:t>Corporate Services dashboards</a:t>
            </a:r>
          </a:p>
        </p:txBody>
      </p:sp>
      <p:sp>
        <p:nvSpPr>
          <p:cNvPr id="3" name="Text Placeholder 2">
            <a:extLst>
              <a:ext uri="{FF2B5EF4-FFF2-40B4-BE49-F238E27FC236}">
                <a16:creationId xmlns:a16="http://schemas.microsoft.com/office/drawing/2014/main" id="{5C49F4E6-E753-4B95-960E-AC4ABE69C264}"/>
              </a:ext>
            </a:extLst>
          </p:cNvPr>
          <p:cNvSpPr>
            <a:spLocks noGrp="1"/>
          </p:cNvSpPr>
          <p:nvPr>
            <p:ph type="body" idx="1"/>
          </p:nvPr>
        </p:nvSpPr>
        <p:spPr>
          <a:xfrm>
            <a:off x="838200" y="2090172"/>
            <a:ext cx="10515600" cy="1500187"/>
          </a:xfrm>
        </p:spPr>
        <p:txBody>
          <a:bodyPr/>
          <a:lstStyle/>
          <a:p>
            <a:r>
              <a:rPr lang="en-GB" b="1" dirty="0">
                <a:solidFill>
                  <a:schemeClr val="bg1"/>
                </a:solidFill>
              </a:rPr>
              <a:t>Performance information for Q3</a:t>
            </a:r>
          </a:p>
        </p:txBody>
      </p:sp>
      <p:sp>
        <p:nvSpPr>
          <p:cNvPr id="4" name="TextBox 3">
            <a:extLst>
              <a:ext uri="{FF2B5EF4-FFF2-40B4-BE49-F238E27FC236}">
                <a16:creationId xmlns:a16="http://schemas.microsoft.com/office/drawing/2014/main" id="{9D90BC29-E0CC-4001-9353-BD0BF2B9A913}"/>
              </a:ext>
            </a:extLst>
          </p:cNvPr>
          <p:cNvSpPr txBox="1"/>
          <p:nvPr/>
        </p:nvSpPr>
        <p:spPr>
          <a:xfrm>
            <a:off x="7151914" y="2976676"/>
            <a:ext cx="4539343" cy="2677656"/>
          </a:xfrm>
          <a:prstGeom prst="rect">
            <a:avLst/>
          </a:prstGeom>
          <a:noFill/>
        </p:spPr>
        <p:txBody>
          <a:bodyPr wrap="square" rtlCol="0">
            <a:spAutoFit/>
          </a:bodyPr>
          <a:lstStyle/>
          <a:p>
            <a:r>
              <a:rPr lang="en-GB" sz="2400">
                <a:hlinkClick r:id="rId2" action="ppaction://hlinksldjump"/>
              </a:rPr>
              <a:t>Commercial Development</a:t>
            </a:r>
            <a:endParaRPr lang="en-GB" sz="2400"/>
          </a:p>
          <a:p>
            <a:r>
              <a:rPr lang="en-GB" sz="2400">
                <a:hlinkClick r:id="rId3" action="ppaction://hlinksldjump"/>
              </a:rPr>
              <a:t>Customer Services</a:t>
            </a:r>
            <a:endParaRPr lang="en-GB" sz="2400"/>
          </a:p>
          <a:p>
            <a:r>
              <a:rPr lang="en-GB" sz="2400">
                <a:hlinkClick r:id="rId4" action="ppaction://hlinksldjump"/>
              </a:rPr>
              <a:t>Finance</a:t>
            </a:r>
            <a:endParaRPr lang="en-GB" sz="2400"/>
          </a:p>
          <a:p>
            <a:r>
              <a:rPr lang="en-GB" sz="2400">
                <a:hlinkClick r:id="rId5" action="ppaction://hlinksldjump"/>
              </a:rPr>
              <a:t>Legal</a:t>
            </a:r>
            <a:endParaRPr lang="en-GB" sz="2400"/>
          </a:p>
          <a:p>
            <a:r>
              <a:rPr lang="en-GB" sz="2400">
                <a:hlinkClick r:id="rId6" action="ppaction://hlinksldjump"/>
              </a:rPr>
              <a:t>Organisational Development</a:t>
            </a:r>
            <a:endParaRPr lang="en-GB" sz="2400"/>
          </a:p>
          <a:p>
            <a:r>
              <a:rPr lang="en-GB" sz="2400">
                <a:hlinkClick r:id="rId7" action="ppaction://hlinksldjump"/>
              </a:rPr>
              <a:t>Programmes, Redesign &amp; Quality</a:t>
            </a:r>
            <a:endParaRPr lang="en-GB" sz="2400"/>
          </a:p>
          <a:p>
            <a:r>
              <a:rPr lang="en-GB" sz="2400">
                <a:hlinkClick r:id="rId8" action="ppaction://hlinksldjump"/>
              </a:rPr>
              <a:t>Strategic Commissioning</a:t>
            </a:r>
            <a:endParaRPr lang="en-GB" sz="2400"/>
          </a:p>
        </p:txBody>
      </p:sp>
    </p:spTree>
    <p:extLst>
      <p:ext uri="{BB962C8B-B14F-4D97-AF65-F5344CB8AC3E}">
        <p14:creationId xmlns:p14="http://schemas.microsoft.com/office/powerpoint/2010/main" val="59413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20002" y="544903"/>
            <a:ext cx="7046232" cy="761167"/>
          </a:xfrm>
        </p:spPr>
        <p:txBody>
          <a:bodyPr>
            <a:normAutofit fontScale="90000"/>
          </a:bodyPr>
          <a:lstStyle/>
          <a:p>
            <a:r>
              <a:rPr lang="en-GB" sz="4400" dirty="0">
                <a:solidFill>
                  <a:schemeClr val="bg1"/>
                </a:solidFill>
              </a:rPr>
              <a:t>Commercial Development</a:t>
            </a:r>
            <a:br>
              <a:rPr lang="en-GB" sz="3600" dirty="0">
                <a:solidFill>
                  <a:schemeClr val="bg1"/>
                </a:solidFill>
              </a:rPr>
            </a:br>
            <a:r>
              <a:rPr lang="en-GB" sz="2200" i="1" dirty="0">
                <a:solidFill>
                  <a:schemeClr val="bg1"/>
                </a:solidFill>
              </a:rPr>
              <a:t>Head of Service: Chris Bradley</a:t>
            </a:r>
            <a:endParaRPr lang="en-GB" sz="3600" i="1" dirty="0">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8596" y="391670"/>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8282996" y="575656"/>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8556" y="3167627"/>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1242015" y="2971800"/>
            <a:ext cx="5166182" cy="914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graphicFrame>
        <p:nvGraphicFramePr>
          <p:cNvPr id="18" name="Table 7">
            <a:extLst>
              <a:ext uri="{FF2B5EF4-FFF2-40B4-BE49-F238E27FC236}">
                <a16:creationId xmlns:a16="http://schemas.microsoft.com/office/drawing/2014/main" id="{3A5D15DF-FBC5-48A9-B0D4-5E25B356AC64}"/>
              </a:ext>
            </a:extLst>
          </p:cNvPr>
          <p:cNvGraphicFramePr>
            <a:graphicFrameLocks noGrp="1"/>
          </p:cNvGraphicFramePr>
          <p:nvPr>
            <p:ph idx="1"/>
            <p:extLst>
              <p:ext uri="{D42A27DB-BD31-4B8C-83A1-F6EECF244321}">
                <p14:modId xmlns:p14="http://schemas.microsoft.com/office/powerpoint/2010/main" val="2143209722"/>
              </p:ext>
            </p:extLst>
          </p:nvPr>
        </p:nvGraphicFramePr>
        <p:xfrm>
          <a:off x="622438" y="4082027"/>
          <a:ext cx="6743796" cy="2200275"/>
        </p:xfrm>
        <a:graphic>
          <a:graphicData uri="http://schemas.openxmlformats.org/drawingml/2006/table">
            <a:tbl>
              <a:tblPr firstRow="1" bandRow="1">
                <a:tableStyleId>{5940675A-B579-460E-94D1-54222C63F5DA}</a:tableStyleId>
              </a:tblPr>
              <a:tblGrid>
                <a:gridCol w="1215888">
                  <a:extLst>
                    <a:ext uri="{9D8B030D-6E8A-4147-A177-3AD203B41FA5}">
                      <a16:colId xmlns:a16="http://schemas.microsoft.com/office/drawing/2014/main" val="326531481"/>
                    </a:ext>
                  </a:extLst>
                </a:gridCol>
                <a:gridCol w="1514427">
                  <a:extLst>
                    <a:ext uri="{9D8B030D-6E8A-4147-A177-3AD203B41FA5}">
                      <a16:colId xmlns:a16="http://schemas.microsoft.com/office/drawing/2014/main" val="3995465828"/>
                    </a:ext>
                  </a:extLst>
                </a:gridCol>
                <a:gridCol w="435454">
                  <a:extLst>
                    <a:ext uri="{9D8B030D-6E8A-4147-A177-3AD203B41FA5}">
                      <a16:colId xmlns:a16="http://schemas.microsoft.com/office/drawing/2014/main" val="2443421244"/>
                    </a:ext>
                  </a:extLst>
                </a:gridCol>
                <a:gridCol w="463753">
                  <a:extLst>
                    <a:ext uri="{9D8B030D-6E8A-4147-A177-3AD203B41FA5}">
                      <a16:colId xmlns:a16="http://schemas.microsoft.com/office/drawing/2014/main" val="1031377182"/>
                    </a:ext>
                  </a:extLst>
                </a:gridCol>
                <a:gridCol w="2708841">
                  <a:extLst>
                    <a:ext uri="{9D8B030D-6E8A-4147-A177-3AD203B41FA5}">
                      <a16:colId xmlns:a16="http://schemas.microsoft.com/office/drawing/2014/main" val="3033096753"/>
                    </a:ext>
                  </a:extLst>
                </a:gridCol>
                <a:gridCol w="405433">
                  <a:extLst>
                    <a:ext uri="{9D8B030D-6E8A-4147-A177-3AD203B41FA5}">
                      <a16:colId xmlns:a16="http://schemas.microsoft.com/office/drawing/2014/main" val="4161796994"/>
                    </a:ext>
                  </a:extLst>
                </a:gridCol>
              </a:tblGrid>
              <a:tr h="456034">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551909">
                <a:tc>
                  <a:txBody>
                    <a:bodyPr/>
                    <a:lstStyle/>
                    <a:p>
                      <a:pPr algn="l" fontAlgn="base"/>
                      <a:r>
                        <a:rPr lang="en-GB" sz="1200" b="0" i="0" kern="1200" dirty="0">
                          <a:solidFill>
                            <a:schemeClr val="bg1"/>
                          </a:solidFill>
                          <a:effectLst/>
                          <a:latin typeface="+mn-lt"/>
                          <a:ea typeface="+mn-ea"/>
                          <a:cs typeface="+mn-cs"/>
                        </a:rPr>
                        <a:t>Develop and implement the first phase of the transformation programme</a:t>
                      </a:r>
                      <a:endParaRPr lang="en-GB" sz="9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dirty="0">
                          <a:solidFill>
                            <a:schemeClr val="bg1"/>
                          </a:solidFill>
                          <a:effectLst/>
                        </a:rPr>
                        <a:t>Clearly defined and articulated transformation workstreams with plans and resources in place to deliver transformation as per the timescales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400">
                        <a:solidFill>
                          <a:schemeClr val="accent4"/>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400">
                          <a:solidFill>
                            <a:srgbClr val="FF0000"/>
                          </a:solidFill>
                          <a:effectLst/>
                        </a:rPr>
                        <a:t>Not reported</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600" b="0" dirty="0">
                          <a:solidFill>
                            <a:schemeClr val="bg1"/>
                          </a:solidFill>
                          <a:effectLst/>
                        </a:rPr>
                        <a:t>Worked with new transformation consultant to take forward programme</a:t>
                      </a:r>
                    </a:p>
                    <a:p>
                      <a:pPr algn="l" fontAlgn="base"/>
                      <a:endParaRPr lang="en-GB" sz="1600" b="1" dirty="0">
                        <a:solidFill>
                          <a:srgbClr val="FF0000"/>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400" b="1"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387995111"/>
                  </a:ext>
                </a:extLst>
              </a:tr>
            </a:tbl>
          </a:graphicData>
        </a:graphic>
      </p:graphicFrame>
      <p:sp>
        <p:nvSpPr>
          <p:cNvPr id="7" name="TextBox 6">
            <a:extLst>
              <a:ext uri="{FF2B5EF4-FFF2-40B4-BE49-F238E27FC236}">
                <a16:creationId xmlns:a16="http://schemas.microsoft.com/office/drawing/2014/main" id="{E7ED8668-0B61-4188-A607-80F4E56FA353}"/>
              </a:ext>
            </a:extLst>
          </p:cNvPr>
          <p:cNvSpPr txBox="1"/>
          <p:nvPr/>
        </p:nvSpPr>
        <p:spPr>
          <a:xfrm>
            <a:off x="7865578" y="1306070"/>
            <a:ext cx="3655721" cy="338554"/>
          </a:xfrm>
          <a:prstGeom prst="rect">
            <a:avLst/>
          </a:prstGeom>
          <a:noFill/>
        </p:spPr>
        <p:txBody>
          <a:bodyPr wrap="square" rtlCol="0">
            <a:spAutoFit/>
          </a:bodyPr>
          <a:lstStyle/>
          <a:p>
            <a:r>
              <a:rPr lang="en-GB" sz="1600" dirty="0">
                <a:solidFill>
                  <a:srgbClr val="FF0000"/>
                </a:solidFill>
              </a:rPr>
              <a:t>Variance of £51,000</a:t>
            </a:r>
          </a:p>
        </p:txBody>
      </p:sp>
      <p:graphicFrame>
        <p:nvGraphicFramePr>
          <p:cNvPr id="12" name="Chart 11">
            <a:extLst>
              <a:ext uri="{FF2B5EF4-FFF2-40B4-BE49-F238E27FC236}">
                <a16:creationId xmlns:a16="http://schemas.microsoft.com/office/drawing/2014/main" id="{1E400C82-B0C9-4B1A-ABA1-AE25B04802AA}"/>
              </a:ext>
            </a:extLst>
          </p:cNvPr>
          <p:cNvGraphicFramePr/>
          <p:nvPr>
            <p:extLst>
              <p:ext uri="{D42A27DB-BD31-4B8C-83A1-F6EECF244321}">
                <p14:modId xmlns:p14="http://schemas.microsoft.com/office/powerpoint/2010/main" val="1240119529"/>
              </p:ext>
            </p:extLst>
          </p:nvPr>
        </p:nvGraphicFramePr>
        <p:xfrm>
          <a:off x="7380582" y="1705535"/>
          <a:ext cx="4625714" cy="3454526"/>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980725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C8EF964E-7C10-4044-98AC-1EE67968DDE7}"/>
              </a:ext>
            </a:extLst>
          </p:cNvPr>
          <p:cNvSpPr txBox="1"/>
          <p:nvPr/>
        </p:nvSpPr>
        <p:spPr>
          <a:xfrm>
            <a:off x="1013085" y="3156320"/>
            <a:ext cx="4625715" cy="307777"/>
          </a:xfrm>
          <a:prstGeom prst="rect">
            <a:avLst/>
          </a:prstGeom>
          <a:noFill/>
        </p:spPr>
        <p:txBody>
          <a:bodyPr wrap="square" rtlCol="0">
            <a:spAutoFit/>
          </a:bodyPr>
          <a:lstStyle/>
          <a:p>
            <a:r>
              <a:rPr lang="en-GB" sz="1400" dirty="0">
                <a:solidFill>
                  <a:schemeClr val="accent6"/>
                </a:solidFill>
              </a:rPr>
              <a:t>Variance of -£91,000</a:t>
            </a:r>
          </a:p>
        </p:txBody>
      </p:sp>
      <p:sp>
        <p:nvSpPr>
          <p:cNvPr id="15" name="Title 3">
            <a:extLst>
              <a:ext uri="{FF2B5EF4-FFF2-40B4-BE49-F238E27FC236}">
                <a16:creationId xmlns:a16="http://schemas.microsoft.com/office/drawing/2014/main" id="{A3C10552-18E1-4E6F-87C3-500C80DFAC9F}"/>
              </a:ext>
            </a:extLst>
          </p:cNvPr>
          <p:cNvSpPr txBox="1">
            <a:spLocks/>
          </p:cNvSpPr>
          <p:nvPr/>
        </p:nvSpPr>
        <p:spPr>
          <a:xfrm>
            <a:off x="1232039" y="2505602"/>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Customer Services</a:t>
            </a:r>
            <a:br>
              <a:rPr lang="en-GB" sz="3600" dirty="0">
                <a:solidFill>
                  <a:schemeClr val="bg1"/>
                </a:solidFill>
              </a:rPr>
            </a:br>
            <a:r>
              <a:rPr lang="en-GB" sz="2200" i="1" dirty="0">
                <a:solidFill>
                  <a:schemeClr val="bg1"/>
                </a:solidFill>
              </a:rPr>
              <a:t>Head of Service: Brian Wood</a:t>
            </a:r>
            <a:endParaRPr lang="en-GB" sz="3600" i="1" dirty="0">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317639" y="1202298"/>
            <a:ext cx="5035411" cy="761166"/>
          </a:xfrm>
        </p:spPr>
        <p:txBody>
          <a:bodyPr>
            <a:normAutofit fontScale="92500" lnSpcReduction="10000"/>
          </a:bodyPr>
          <a:lstStyle/>
          <a:p>
            <a:r>
              <a:rPr lang="en-GB" sz="1800" dirty="0">
                <a:solidFill>
                  <a:schemeClr val="bg1"/>
                </a:solidFill>
              </a:rPr>
              <a:t>Incorporating:</a:t>
            </a:r>
            <a:br>
              <a:rPr lang="en-GB" sz="1800" dirty="0">
                <a:solidFill>
                  <a:schemeClr val="bg1"/>
                </a:solidFill>
              </a:rPr>
            </a:br>
            <a:r>
              <a:rPr lang="en-GB" sz="1400" dirty="0">
                <a:solidFill>
                  <a:schemeClr val="bg1"/>
                </a:solidFill>
              </a:rPr>
              <a:t>Corporate Support, Elections, Land Charges, GIS, Insight</a:t>
            </a:r>
          </a:p>
          <a:p>
            <a:r>
              <a:rPr lang="en-GB" sz="1300" i="1" dirty="0">
                <a:solidFill>
                  <a:schemeClr val="bg1"/>
                </a:solidFill>
              </a:rPr>
              <a:t>Customer Services and Revenues and Benefits are provided by Capita</a:t>
            </a: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2660841497"/>
              </p:ext>
            </p:extLst>
          </p:nvPr>
        </p:nvGraphicFramePr>
        <p:xfrm>
          <a:off x="5212654" y="2840991"/>
          <a:ext cx="6605589" cy="3361931"/>
        </p:xfrm>
        <a:graphic>
          <a:graphicData uri="http://schemas.openxmlformats.org/drawingml/2006/table">
            <a:tbl>
              <a:tblPr firstRow="1" bandRow="1">
                <a:tableStyleId>{9D7B26C5-4107-4FEC-AEDC-1716B250A1EF}</a:tableStyleId>
              </a:tblPr>
              <a:tblGrid>
                <a:gridCol w="3169186">
                  <a:extLst>
                    <a:ext uri="{9D8B030D-6E8A-4147-A177-3AD203B41FA5}">
                      <a16:colId xmlns:a16="http://schemas.microsoft.com/office/drawing/2014/main" val="1632953638"/>
                    </a:ext>
                  </a:extLst>
                </a:gridCol>
                <a:gridCol w="968095">
                  <a:extLst>
                    <a:ext uri="{9D8B030D-6E8A-4147-A177-3AD203B41FA5}">
                      <a16:colId xmlns:a16="http://schemas.microsoft.com/office/drawing/2014/main" val="3276194889"/>
                    </a:ext>
                  </a:extLst>
                </a:gridCol>
                <a:gridCol w="864881">
                  <a:extLst>
                    <a:ext uri="{9D8B030D-6E8A-4147-A177-3AD203B41FA5}">
                      <a16:colId xmlns:a16="http://schemas.microsoft.com/office/drawing/2014/main" val="3436727633"/>
                    </a:ext>
                  </a:extLst>
                </a:gridCol>
                <a:gridCol w="809943">
                  <a:extLst>
                    <a:ext uri="{9D8B030D-6E8A-4147-A177-3AD203B41FA5}">
                      <a16:colId xmlns:a16="http://schemas.microsoft.com/office/drawing/2014/main" val="1070196945"/>
                    </a:ext>
                  </a:extLst>
                </a:gridCol>
                <a:gridCol w="793484">
                  <a:extLst>
                    <a:ext uri="{9D8B030D-6E8A-4147-A177-3AD203B41FA5}">
                      <a16:colId xmlns:a16="http://schemas.microsoft.com/office/drawing/2014/main" val="2647214366"/>
                    </a:ext>
                  </a:extLst>
                </a:gridCol>
              </a:tblGrid>
              <a:tr h="409013">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416870">
                <a:tc>
                  <a:txBody>
                    <a:bodyPr/>
                    <a:lstStyle/>
                    <a:p>
                      <a:pPr algn="l" fontAlgn="ctr"/>
                      <a:r>
                        <a:rPr lang="en-GB" sz="1100" u="none" strike="noStrike" dirty="0">
                          <a:solidFill>
                            <a:schemeClr val="bg1"/>
                          </a:solidFill>
                          <a:effectLst/>
                        </a:rPr>
                        <a:t>Calls answered and completed by CSC - one and done (%)</a:t>
                      </a:r>
                      <a:endParaRPr lang="en-GB" sz="1100" b="0" i="0" u="none" strike="noStrike" dirty="0">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a:solidFill>
                            <a:schemeClr val="bg1"/>
                          </a:solidFill>
                          <a:effectLst/>
                        </a:rPr>
                        <a:t>above 95%</a:t>
                      </a:r>
                      <a:endParaRPr lang="en-GB" sz="1100" b="0" i="0" u="none" strike="noStrike">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b="0">
                          <a:solidFill>
                            <a:schemeClr val="accent6"/>
                          </a:solidFill>
                        </a:rPr>
                        <a:t>99%</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b="0">
                          <a:solidFill>
                            <a:schemeClr val="accent6"/>
                          </a:solidFill>
                        </a:rPr>
                        <a:t>100%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b="1" dirty="0">
                          <a:solidFill>
                            <a:schemeClr val="accent6"/>
                          </a:solidFill>
                        </a:rPr>
                        <a:t>99%</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16505141"/>
                  </a:ext>
                </a:extLst>
              </a:tr>
              <a:tr h="409013">
                <a:tc>
                  <a:txBody>
                    <a:bodyPr/>
                    <a:lstStyle/>
                    <a:p>
                      <a:pPr algn="l" fontAlgn="ctr"/>
                      <a:r>
                        <a:rPr lang="en-GB" sz="1100" b="0" i="0" u="none" strike="noStrike" dirty="0">
                          <a:solidFill>
                            <a:schemeClr val="bg1"/>
                          </a:solidFill>
                          <a:effectLst/>
                          <a:latin typeface="Calibri"/>
                        </a:rPr>
                        <a:t>Calls answered within 20 seconds in the CSC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a:rPr>
                        <a:t>above 75%</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b="0">
                          <a:solidFill>
                            <a:schemeClr val="accent4"/>
                          </a:solidFill>
                        </a:rPr>
                        <a:t>61%</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b="0">
                          <a:solidFill>
                            <a:schemeClr val="accent6"/>
                          </a:solidFill>
                        </a:rPr>
                        <a:t>76%</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800" b="1" dirty="0">
                          <a:solidFill>
                            <a:schemeClr val="accent6"/>
                          </a:solidFill>
                        </a:rPr>
                        <a:t>86%</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8724392"/>
                  </a:ext>
                </a:extLst>
              </a:tr>
              <a:tr h="625305">
                <a:tc>
                  <a:txBody>
                    <a:bodyPr/>
                    <a:lstStyle/>
                    <a:p>
                      <a:pPr algn="l" fontAlgn="ctr"/>
                      <a:r>
                        <a:rPr lang="en-GB" sz="1100" u="none" strike="noStrike" dirty="0">
                          <a:solidFill>
                            <a:schemeClr val="bg1"/>
                          </a:solidFill>
                          <a:effectLst/>
                        </a:rPr>
                        <a:t>Council tax cash collection rate - cumulative (%)</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98.9% (year end cumulative)</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chemeClr val="accent4"/>
                          </a:solidFill>
                          <a:effectLst/>
                          <a:latin typeface="Calibri"/>
                        </a:rPr>
                        <a:t>28.9%</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chemeClr val="accent4"/>
                          </a:solidFill>
                          <a:effectLst/>
                          <a:latin typeface="Calibri"/>
                        </a:rPr>
                        <a:t>47.2%</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4"/>
                          </a:solidFill>
                          <a:effectLst/>
                          <a:latin typeface="Calibri"/>
                        </a:rPr>
                        <a:t>74.7%</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625305">
                <a:tc>
                  <a:txBody>
                    <a:bodyPr/>
                    <a:lstStyle/>
                    <a:p>
                      <a:pPr algn="l" fontAlgn="ctr"/>
                      <a:r>
                        <a:rPr lang="en-GB" sz="1100" u="none" strike="noStrike" dirty="0">
                          <a:solidFill>
                            <a:schemeClr val="bg1"/>
                          </a:solidFill>
                          <a:effectLst/>
                        </a:rPr>
                        <a:t>Non domestic rates cash collection rate - cumulative (%)</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98.6% (year end cumulative)</a:t>
                      </a:r>
                      <a:endParaRPr lang="en-GB" sz="1100" b="0" i="0" u="none" strike="noStrike" dirty="0">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chemeClr val="accent4"/>
                          </a:solidFill>
                          <a:effectLst/>
                          <a:latin typeface="Calibri"/>
                        </a:rPr>
                        <a:t>22.9%</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rgbClr val="FF0000"/>
                          </a:solidFill>
                          <a:effectLst/>
                          <a:latin typeface="Calibri"/>
                        </a:rPr>
                        <a:t>38.0%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rgbClr val="FF0000"/>
                          </a:solidFill>
                          <a:effectLst/>
                          <a:latin typeface="Calibri"/>
                        </a:rPr>
                        <a:t>63.4%</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429868">
                <a:tc>
                  <a:txBody>
                    <a:bodyPr/>
                    <a:lstStyle/>
                    <a:p>
                      <a:pPr algn="l" fontAlgn="ctr"/>
                      <a:r>
                        <a:rPr lang="en-GB" sz="1100" u="none" strike="noStrike">
                          <a:solidFill>
                            <a:schemeClr val="bg1"/>
                          </a:solidFill>
                          <a:effectLst/>
                        </a:rPr>
                        <a:t>Average processing time - housing benefit and council tax benefit change events (days)</a:t>
                      </a:r>
                      <a:endParaRPr lang="en-GB" sz="1100" b="0" i="0" u="none" strike="noStrike">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below 7</a:t>
                      </a:r>
                      <a:endParaRPr lang="en-GB" sz="1100" b="0" i="0" u="none" strike="noStrike" dirty="0">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chemeClr val="accent6"/>
                          </a:solidFill>
                          <a:effectLst/>
                          <a:latin typeface="Calibri"/>
                        </a:rPr>
                        <a:t>5.3</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chemeClr val="accent6"/>
                          </a:solidFill>
                          <a:effectLst/>
                          <a:latin typeface="Calibri"/>
                        </a:rPr>
                        <a:t>4.8</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6"/>
                          </a:solidFill>
                          <a:effectLst/>
                          <a:latin typeface="Calibri"/>
                        </a:rPr>
                        <a:t>4.5</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r h="436707">
                <a:tc>
                  <a:txBody>
                    <a:bodyPr/>
                    <a:lstStyle/>
                    <a:p>
                      <a:pPr algn="l" fontAlgn="ctr"/>
                      <a:r>
                        <a:rPr lang="en-GB" sz="1100" u="none" strike="noStrike">
                          <a:solidFill>
                            <a:schemeClr val="bg1"/>
                          </a:solidFill>
                          <a:effectLst/>
                        </a:rPr>
                        <a:t>Average processing time - housing benefit and council tax benefit - new claims (days)</a:t>
                      </a:r>
                      <a:endParaRPr lang="en-GB" sz="1100" b="0" i="0" u="none" strike="noStrike">
                        <a:solidFill>
                          <a:schemeClr val="bg1"/>
                        </a:solidFill>
                        <a:effectLst/>
                        <a:latin typeface="Calibri"/>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below 17</a:t>
                      </a:r>
                      <a:endParaRPr lang="en-GB" sz="1100" b="0" i="0" u="none" strike="noStrike" dirty="0">
                        <a:solidFill>
                          <a:schemeClr val="bg1"/>
                        </a:solidFill>
                        <a:effectLst/>
                        <a:latin typeface="Calibri" panose="020F0502020204030204" pitchFamily="34" charset="0"/>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chemeClr val="accent6"/>
                          </a:solidFill>
                          <a:effectLst/>
                          <a:latin typeface="Calibri"/>
                        </a:rPr>
                        <a:t>10.0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chemeClr val="accent6"/>
                          </a:solidFill>
                          <a:effectLst/>
                          <a:latin typeface="Calibri"/>
                        </a:rPr>
                        <a:t>10.0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6"/>
                          </a:solidFill>
                          <a:effectLst/>
                          <a:latin typeface="Calibri"/>
                        </a:rPr>
                        <a:t>10.8</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4364672"/>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6403472" y="1736059"/>
            <a:ext cx="5548213" cy="702719"/>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12654" y="1736059"/>
            <a:ext cx="914400" cy="914400"/>
          </a:xfrm>
          <a:prstGeom prst="rect">
            <a:avLst/>
          </a:prstGeom>
        </p:spPr>
      </p:pic>
      <p:pic>
        <p:nvPicPr>
          <p:cNvPr id="12" name="Graphic 11" descr="Coins">
            <a:extLst>
              <a:ext uri="{FF2B5EF4-FFF2-40B4-BE49-F238E27FC236}">
                <a16:creationId xmlns:a16="http://schemas.microsoft.com/office/drawing/2014/main" id="{EBC4622A-C4B2-4596-A750-049C04CE6DE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7639" y="2321616"/>
            <a:ext cx="914400" cy="914400"/>
          </a:xfrm>
          <a:prstGeom prst="rect">
            <a:avLst/>
          </a:prstGeom>
        </p:spPr>
      </p:pic>
      <p:graphicFrame>
        <p:nvGraphicFramePr>
          <p:cNvPr id="13" name="Chart 12">
            <a:extLst>
              <a:ext uri="{FF2B5EF4-FFF2-40B4-BE49-F238E27FC236}">
                <a16:creationId xmlns:a16="http://schemas.microsoft.com/office/drawing/2014/main" id="{9C4FD381-D122-4EBE-9D9B-C4DBAC5A9DB2}"/>
              </a:ext>
            </a:extLst>
          </p:cNvPr>
          <p:cNvGraphicFramePr/>
          <p:nvPr>
            <p:extLst>
              <p:ext uri="{D42A27DB-BD31-4B8C-83A1-F6EECF244321}">
                <p14:modId xmlns:p14="http://schemas.microsoft.com/office/powerpoint/2010/main" val="1750012858"/>
              </p:ext>
            </p:extLst>
          </p:nvPr>
        </p:nvGraphicFramePr>
        <p:xfrm>
          <a:off x="256168" y="3448428"/>
          <a:ext cx="4625714" cy="317463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907745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Graphic 17" descr="Bullseye">
            <a:extLst>
              <a:ext uri="{FF2B5EF4-FFF2-40B4-BE49-F238E27FC236}">
                <a16:creationId xmlns:a16="http://schemas.microsoft.com/office/drawing/2014/main" id="{A77CC463-6E22-4EFB-A3A4-20816740E4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62790" y="159366"/>
            <a:ext cx="786209" cy="786209"/>
          </a:xfrm>
          <a:prstGeom prst="rect">
            <a:avLst/>
          </a:prstGeom>
        </p:spPr>
      </p:pic>
      <p:graphicFrame>
        <p:nvGraphicFramePr>
          <p:cNvPr id="7" name="Table 7">
            <a:extLst>
              <a:ext uri="{FF2B5EF4-FFF2-40B4-BE49-F238E27FC236}">
                <a16:creationId xmlns:a16="http://schemas.microsoft.com/office/drawing/2014/main" id="{4CF0F292-9049-4D91-888B-C2031CBBB235}"/>
              </a:ext>
            </a:extLst>
          </p:cNvPr>
          <p:cNvGraphicFramePr>
            <a:graphicFrameLocks noGrp="1"/>
          </p:cNvGraphicFramePr>
          <p:nvPr>
            <p:ph idx="1"/>
            <p:extLst>
              <p:ext uri="{D42A27DB-BD31-4B8C-83A1-F6EECF244321}">
                <p14:modId xmlns:p14="http://schemas.microsoft.com/office/powerpoint/2010/main" val="277439588"/>
              </p:ext>
            </p:extLst>
          </p:nvPr>
        </p:nvGraphicFramePr>
        <p:xfrm>
          <a:off x="251597" y="945575"/>
          <a:ext cx="11688807" cy="5765041"/>
        </p:xfrm>
        <a:graphic>
          <a:graphicData uri="http://schemas.openxmlformats.org/drawingml/2006/table">
            <a:tbl>
              <a:tblPr firstRow="1" bandRow="1">
                <a:tableStyleId>{5940675A-B579-460E-94D1-54222C63F5DA}</a:tableStyleId>
              </a:tblPr>
              <a:tblGrid>
                <a:gridCol w="635476">
                  <a:extLst>
                    <a:ext uri="{9D8B030D-6E8A-4147-A177-3AD203B41FA5}">
                      <a16:colId xmlns:a16="http://schemas.microsoft.com/office/drawing/2014/main" val="3591491900"/>
                    </a:ext>
                  </a:extLst>
                </a:gridCol>
                <a:gridCol w="2448213">
                  <a:extLst>
                    <a:ext uri="{9D8B030D-6E8A-4147-A177-3AD203B41FA5}">
                      <a16:colId xmlns:a16="http://schemas.microsoft.com/office/drawing/2014/main" val="326531481"/>
                    </a:ext>
                  </a:extLst>
                </a:gridCol>
                <a:gridCol w="2318360">
                  <a:extLst>
                    <a:ext uri="{9D8B030D-6E8A-4147-A177-3AD203B41FA5}">
                      <a16:colId xmlns:a16="http://schemas.microsoft.com/office/drawing/2014/main" val="3995465828"/>
                    </a:ext>
                  </a:extLst>
                </a:gridCol>
                <a:gridCol w="447684">
                  <a:extLst>
                    <a:ext uri="{9D8B030D-6E8A-4147-A177-3AD203B41FA5}">
                      <a16:colId xmlns:a16="http://schemas.microsoft.com/office/drawing/2014/main" val="3385013492"/>
                    </a:ext>
                  </a:extLst>
                </a:gridCol>
                <a:gridCol w="447684">
                  <a:extLst>
                    <a:ext uri="{9D8B030D-6E8A-4147-A177-3AD203B41FA5}">
                      <a16:colId xmlns:a16="http://schemas.microsoft.com/office/drawing/2014/main" val="275182997"/>
                    </a:ext>
                  </a:extLst>
                </a:gridCol>
                <a:gridCol w="4956496">
                  <a:extLst>
                    <a:ext uri="{9D8B030D-6E8A-4147-A177-3AD203B41FA5}">
                      <a16:colId xmlns:a16="http://schemas.microsoft.com/office/drawing/2014/main" val="3033096753"/>
                    </a:ext>
                  </a:extLst>
                </a:gridCol>
                <a:gridCol w="434894">
                  <a:extLst>
                    <a:ext uri="{9D8B030D-6E8A-4147-A177-3AD203B41FA5}">
                      <a16:colId xmlns:a16="http://schemas.microsoft.com/office/drawing/2014/main" val="4161796994"/>
                    </a:ext>
                  </a:extLst>
                </a:gridCol>
              </a:tblGrid>
              <a:tr h="554270">
                <a:tc>
                  <a:txBody>
                    <a:bodyPr/>
                    <a:lstStyle/>
                    <a:p>
                      <a:pPr algn="l"/>
                      <a:r>
                        <a:rPr lang="en-GB" sz="1600" dirty="0">
                          <a:solidFill>
                            <a:schemeClr val="bg1"/>
                          </a:solidFill>
                        </a:rPr>
                        <a:t>Team</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1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1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6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100" dirty="0">
                          <a:solidFill>
                            <a:schemeClr val="bg1"/>
                          </a:solidFill>
                        </a:rPr>
                        <a:t>Q3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939947">
                <a:tc>
                  <a:txBody>
                    <a:bodyPr/>
                    <a:lstStyle/>
                    <a:p>
                      <a:pPr algn="ctr"/>
                      <a:r>
                        <a:rPr lang="en-GB" sz="1600">
                          <a:solidFill>
                            <a:schemeClr val="bg1"/>
                          </a:solidFill>
                        </a:rPr>
                        <a:t>Corporate Support</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Introduce new working arrangements to support the </a:t>
                      </a:r>
                      <a:r>
                        <a:rPr lang="en-GB" sz="1400" dirty="0" err="1">
                          <a:solidFill>
                            <a:schemeClr val="bg1"/>
                          </a:solidFill>
                          <a:effectLst/>
                        </a:rPr>
                        <a:t>Covid</a:t>
                      </a:r>
                      <a:r>
                        <a:rPr lang="en-GB" sz="1400" dirty="0">
                          <a:solidFill>
                            <a:schemeClr val="bg1"/>
                          </a:solidFill>
                          <a:effectLst/>
                        </a:rPr>
                        <a:t> response and transformation of the organisation</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b="0" i="0" kern="1200">
                          <a:solidFill>
                            <a:schemeClr val="bg1"/>
                          </a:solidFill>
                          <a:effectLst/>
                          <a:latin typeface="+mn-lt"/>
                          <a:ea typeface="+mn-ea"/>
                          <a:cs typeface="+mn-cs"/>
                        </a:rPr>
                        <a:t>Team provides greater support to services across the office to assist with transformation of services</a:t>
                      </a:r>
                      <a:endParaRPr lang="en-GB" sz="1400">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600" b="0">
                        <a:solidFill>
                          <a:schemeClr val="accent6"/>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a:endParaRPr lang="en-GB" sz="1600" b="0">
                        <a:solidFill>
                          <a:schemeClr val="accent6"/>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solidFill>
                            <a:schemeClr val="bg1"/>
                          </a:solidFill>
                        </a:rPr>
                        <a:t>Team focused on </a:t>
                      </a:r>
                      <a:r>
                        <a:rPr lang="en-GB" sz="1600" b="0" dirty="0" err="1">
                          <a:solidFill>
                            <a:schemeClr val="bg1"/>
                          </a:solidFill>
                        </a:rPr>
                        <a:t>Covid</a:t>
                      </a:r>
                      <a:r>
                        <a:rPr lang="en-GB" sz="1600" b="0" dirty="0">
                          <a:solidFill>
                            <a:schemeClr val="bg1"/>
                          </a:solidFill>
                        </a:rPr>
                        <a:t> grant distribution in a timely manner. Numerous grant schemes currently being managed including track and track and business grants</a:t>
                      </a:r>
                    </a:p>
                    <a:p>
                      <a:pPr algn="l"/>
                      <a:endParaRPr lang="en-GB" sz="1600" b="1" dirty="0">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597708292"/>
                  </a:ext>
                </a:extLst>
              </a:tr>
              <a:tr h="751081">
                <a:tc>
                  <a:txBody>
                    <a:bodyPr/>
                    <a:lstStyle/>
                    <a:p>
                      <a:pPr algn="ctr"/>
                      <a:r>
                        <a:rPr lang="en-GB" sz="1400" dirty="0">
                          <a:solidFill>
                            <a:schemeClr val="bg1"/>
                          </a:solidFill>
                        </a:rPr>
                        <a:t>Elections</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b="0" i="0" kern="1200" dirty="0">
                          <a:solidFill>
                            <a:schemeClr val="bg1"/>
                          </a:solidFill>
                          <a:effectLst/>
                          <a:latin typeface="+mn-lt"/>
                          <a:ea typeface="+mn-ea"/>
                          <a:cs typeface="+mn-cs"/>
                        </a:rPr>
                        <a:t>Implement new canvass process</a:t>
                      </a:r>
                      <a:endParaRPr lang="en-GB" sz="1400" dirty="0">
                        <a:solidFill>
                          <a:schemeClr val="bg1"/>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1400" b="0" i="0" kern="1200" dirty="0">
                          <a:solidFill>
                            <a:schemeClr val="bg1"/>
                          </a:solidFill>
                          <a:effectLst/>
                          <a:latin typeface="+mn-lt"/>
                          <a:ea typeface="+mn-ea"/>
                          <a:cs typeface="+mn-cs"/>
                        </a:rPr>
                        <a:t>Improved data matching with central government records</a:t>
                      </a:r>
                      <a:endParaRPr lang="en-GB" sz="1400" b="1" dirty="0">
                        <a:solidFill>
                          <a:schemeClr val="bg1"/>
                        </a:solidFill>
                        <a:effectLst/>
                        <a:latin typeface="inheri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endParaRPr lang="en-GB" sz="1600" b="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t"/>
                      <a:endParaRPr lang="en-GB" sz="1600" b="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600" b="0" dirty="0">
                          <a:solidFill>
                            <a:schemeClr val="bg1"/>
                          </a:solidFill>
                          <a:effectLst/>
                        </a:rPr>
                        <a:t>Completed</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tx1">
                        <a:lumMod val="75000"/>
                      </a:schemeClr>
                    </a:solidFill>
                  </a:tcPr>
                </a:tc>
                <a:extLst>
                  <a:ext uri="{0D108BD9-81ED-4DB2-BD59-A6C34878D82A}">
                    <a16:rowId xmlns:a16="http://schemas.microsoft.com/office/drawing/2014/main" val="3795405022"/>
                  </a:ext>
                </a:extLst>
              </a:tr>
              <a:tr h="1080117">
                <a:tc>
                  <a:txBody>
                    <a:bodyPr/>
                    <a:lstStyle/>
                    <a:p>
                      <a:pPr algn="ctr"/>
                      <a:r>
                        <a:rPr lang="en-GB" sz="1800">
                          <a:solidFill>
                            <a:schemeClr val="bg1"/>
                          </a:solidFill>
                        </a:rPr>
                        <a:t>Insight</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b="0" i="0" kern="1200">
                          <a:solidFill>
                            <a:schemeClr val="bg1"/>
                          </a:solidFill>
                          <a:effectLst/>
                          <a:latin typeface="+mn-lt"/>
                          <a:ea typeface="+mn-ea"/>
                          <a:cs typeface="+mn-cs"/>
                        </a:rPr>
                        <a:t>Provide the organisations with insight and evidence to inform transformation, service delivery and </a:t>
                      </a:r>
                      <a:r>
                        <a:rPr lang="en-GB" sz="1400" b="0" i="0" kern="1200" err="1">
                          <a:solidFill>
                            <a:schemeClr val="bg1"/>
                          </a:solidFill>
                          <a:effectLst/>
                          <a:latin typeface="+mn-lt"/>
                          <a:ea typeface="+mn-ea"/>
                          <a:cs typeface="+mn-cs"/>
                        </a:rPr>
                        <a:t>Covid</a:t>
                      </a:r>
                      <a:r>
                        <a:rPr lang="en-GB" sz="1400" b="0" i="0" kern="1200">
                          <a:solidFill>
                            <a:schemeClr val="bg1"/>
                          </a:solidFill>
                          <a:effectLst/>
                          <a:latin typeface="+mn-lt"/>
                          <a:ea typeface="+mn-ea"/>
                          <a:cs typeface="+mn-cs"/>
                        </a:rPr>
                        <a:t> response work</a:t>
                      </a:r>
                      <a:endParaRPr lang="en-GB" sz="1400">
                        <a:solidFill>
                          <a:schemeClr val="bg1"/>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1400" b="0" i="0" kern="1200" dirty="0">
                          <a:solidFill>
                            <a:schemeClr val="bg1"/>
                          </a:solidFill>
                          <a:effectLst/>
                          <a:latin typeface="+mn-lt"/>
                          <a:ea typeface="+mn-ea"/>
                          <a:cs typeface="+mn-cs"/>
                        </a:rPr>
                        <a:t>Evidence based decisions are clearly demonstrated in organisational work</a:t>
                      </a:r>
                      <a:endParaRPr lang="en-GB" sz="1400" b="1" dirty="0">
                        <a:solidFill>
                          <a:schemeClr val="bg1"/>
                        </a:solidFill>
                        <a:effectLst/>
                        <a:latin typeface="inheri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endParaRPr lang="en-GB" sz="1600" b="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t"/>
                      <a:endParaRPr lang="en-GB" sz="1600" b="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lang="en-GB" sz="1600" b="0" dirty="0">
                          <a:solidFill>
                            <a:schemeClr val="bg1"/>
                          </a:solidFill>
                          <a:effectLst/>
                        </a:rPr>
                        <a:t>Continued work supporting the </a:t>
                      </a:r>
                      <a:r>
                        <a:rPr lang="en-GB" sz="1600" b="0" dirty="0" err="1">
                          <a:solidFill>
                            <a:schemeClr val="bg1"/>
                          </a:solidFill>
                          <a:effectLst/>
                        </a:rPr>
                        <a:t>Covid</a:t>
                      </a:r>
                      <a:r>
                        <a:rPr lang="en-GB" sz="1600" b="0" dirty="0">
                          <a:solidFill>
                            <a:schemeClr val="bg1"/>
                          </a:solidFill>
                          <a:effectLst/>
                        </a:rPr>
                        <a:t> response including additional residents survey distributed during the quarter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874536719"/>
                  </a:ext>
                </a:extLst>
              </a:tr>
              <a:tr h="881148">
                <a:tc>
                  <a:txBody>
                    <a:bodyPr/>
                    <a:lstStyle/>
                    <a:p>
                      <a:pPr algn="ctr"/>
                      <a:r>
                        <a:rPr lang="en-GB" sz="1400">
                          <a:solidFill>
                            <a:schemeClr val="bg1"/>
                          </a:solidFill>
                        </a:rPr>
                        <a:t>Land Charges</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b="0" i="0" kern="1200">
                          <a:solidFill>
                            <a:schemeClr val="bg1"/>
                          </a:solidFill>
                          <a:effectLst/>
                          <a:latin typeface="+mn-lt"/>
                          <a:ea typeface="+mn-ea"/>
                          <a:cs typeface="+mn-cs"/>
                        </a:rPr>
                        <a:t>Continue to provide service alongside further digitisation of paper records</a:t>
                      </a:r>
                      <a:endParaRPr lang="en-GB" sz="1400">
                        <a:solidFill>
                          <a:schemeClr val="bg1"/>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Improved income and streamlined processes through digitisation of paper records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endParaRPr lang="en-GB" sz="1600" b="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t"/>
                      <a:endParaRPr lang="en-GB" sz="1600" b="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lang="en-GB" sz="1600" b="0" dirty="0">
                          <a:solidFill>
                            <a:schemeClr val="bg1"/>
                          </a:solidFill>
                          <a:effectLst/>
                        </a:rPr>
                        <a:t>Due to Government policy re stamp duty significant uplift in income during the quarter as reported in financial forecast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2960118475"/>
                  </a:ext>
                </a:extLst>
              </a:tr>
              <a:tr h="1080117">
                <a:tc>
                  <a:txBody>
                    <a:bodyPr/>
                    <a:lstStyle/>
                    <a:p>
                      <a:pPr algn="ctr"/>
                      <a:r>
                        <a:rPr lang="en-GB" sz="1200">
                          <a:solidFill>
                            <a:schemeClr val="bg1"/>
                          </a:solidFill>
                        </a:rPr>
                        <a:t>Revenues &amp; Benefits</a:t>
                      </a:r>
                    </a:p>
                  </a:txBody>
                  <a:tcPr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400" b="0" i="0" kern="1200">
                          <a:solidFill>
                            <a:schemeClr val="bg1"/>
                          </a:solidFill>
                          <a:effectLst/>
                          <a:latin typeface="+mn-lt"/>
                          <a:ea typeface="+mn-ea"/>
                          <a:cs typeface="+mn-cs"/>
                        </a:rPr>
                        <a:t>Review Discretionary Rate Relief guidelines to ensure they align with Corporate Strategy and financial sustainability</a:t>
                      </a:r>
                      <a:endParaRPr lang="en-GB" sz="1400">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400" dirty="0">
                          <a:solidFill>
                            <a:schemeClr val="bg1"/>
                          </a:solidFill>
                          <a:effectLst/>
                        </a:rPr>
                        <a:t>New Discretionary Rate Relief guidelines that align with Corporate Strategy and financial sustainability</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600" b="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600" b="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600" b="0" dirty="0">
                          <a:solidFill>
                            <a:schemeClr val="bg1"/>
                          </a:solidFill>
                        </a:rPr>
                        <a:t>Focus has been on </a:t>
                      </a:r>
                      <a:r>
                        <a:rPr lang="en-GB" sz="1600" b="0" dirty="0" err="1">
                          <a:solidFill>
                            <a:schemeClr val="bg1"/>
                          </a:solidFill>
                        </a:rPr>
                        <a:t>Covid</a:t>
                      </a:r>
                      <a:r>
                        <a:rPr lang="en-GB" sz="1600" b="0" dirty="0">
                          <a:solidFill>
                            <a:schemeClr val="bg1"/>
                          </a:solidFill>
                        </a:rPr>
                        <a:t> grant distribution</a:t>
                      </a:r>
                    </a:p>
                    <a:p>
                      <a:pPr algn="l" fontAlgn="base"/>
                      <a:endParaRPr lang="en-GB" sz="1600" b="0" dirty="0">
                        <a:solidFill>
                          <a:schemeClr val="bg1"/>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2949567474"/>
                  </a:ext>
                </a:extLst>
              </a:tr>
            </a:tbl>
          </a:graphicData>
        </a:graphic>
      </p:graphicFrame>
      <p:sp>
        <p:nvSpPr>
          <p:cNvPr id="9" name="Title 3">
            <a:extLst>
              <a:ext uri="{FF2B5EF4-FFF2-40B4-BE49-F238E27FC236}">
                <a16:creationId xmlns:a16="http://schemas.microsoft.com/office/drawing/2014/main" id="{46988D40-BDF0-41F7-B88E-1A401550200C}"/>
              </a:ext>
            </a:extLst>
          </p:cNvPr>
          <p:cNvSpPr txBox="1">
            <a:spLocks/>
          </p:cNvSpPr>
          <p:nvPr/>
        </p:nvSpPr>
        <p:spPr>
          <a:xfrm>
            <a:off x="7424673" y="257344"/>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sp>
        <p:nvSpPr>
          <p:cNvPr id="5" name="Title 3">
            <a:extLst>
              <a:ext uri="{FF2B5EF4-FFF2-40B4-BE49-F238E27FC236}">
                <a16:creationId xmlns:a16="http://schemas.microsoft.com/office/drawing/2014/main" id="{B3A1309D-0AC0-4724-A930-9D106DAE7C8B}"/>
              </a:ext>
            </a:extLst>
          </p:cNvPr>
          <p:cNvSpPr>
            <a:spLocks noGrp="1"/>
          </p:cNvSpPr>
          <p:nvPr>
            <p:ph type="title"/>
          </p:nvPr>
        </p:nvSpPr>
        <p:spPr>
          <a:xfrm>
            <a:off x="251597" y="441228"/>
            <a:ext cx="5625961" cy="415372"/>
          </a:xfrm>
        </p:spPr>
        <p:txBody>
          <a:bodyPr>
            <a:normAutofit fontScale="90000"/>
          </a:bodyPr>
          <a:lstStyle/>
          <a:p>
            <a:r>
              <a:rPr lang="en-GB" sz="4400" dirty="0">
                <a:solidFill>
                  <a:schemeClr val="bg1"/>
                </a:solidFill>
              </a:rPr>
              <a:t>Customer</a:t>
            </a:r>
            <a:r>
              <a:rPr lang="en-GB" sz="4400" b="1" dirty="0">
                <a:solidFill>
                  <a:schemeClr val="bg1"/>
                </a:solidFill>
              </a:rPr>
              <a:t> </a:t>
            </a:r>
            <a:r>
              <a:rPr lang="en-GB" sz="4400" dirty="0">
                <a:solidFill>
                  <a:schemeClr val="bg1"/>
                </a:solidFill>
              </a:rPr>
              <a:t>Services</a:t>
            </a:r>
            <a:endParaRPr lang="en-GB" sz="3600" i="1" dirty="0">
              <a:solidFill>
                <a:schemeClr val="bg1"/>
              </a:solidFill>
            </a:endParaRPr>
          </a:p>
        </p:txBody>
      </p:sp>
    </p:spTree>
    <p:extLst>
      <p:ext uri="{BB962C8B-B14F-4D97-AF65-F5344CB8AC3E}">
        <p14:creationId xmlns:p14="http://schemas.microsoft.com/office/powerpoint/2010/main" val="2407992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44505" y="397934"/>
            <a:ext cx="3641521" cy="761167"/>
          </a:xfrm>
        </p:spPr>
        <p:txBody>
          <a:bodyPr>
            <a:normAutofit fontScale="90000"/>
          </a:bodyPr>
          <a:lstStyle/>
          <a:p>
            <a:r>
              <a:rPr lang="en-GB" sz="4400" dirty="0">
                <a:solidFill>
                  <a:schemeClr val="bg1"/>
                </a:solidFill>
              </a:rPr>
              <a:t>Finance</a:t>
            </a:r>
            <a:br>
              <a:rPr lang="en-GB" sz="3600" dirty="0">
                <a:solidFill>
                  <a:schemeClr val="bg1"/>
                </a:solidFill>
              </a:rPr>
            </a:br>
            <a:r>
              <a:rPr lang="en-GB" sz="2200" i="1" dirty="0">
                <a:solidFill>
                  <a:schemeClr val="bg1"/>
                </a:solidFill>
              </a:rPr>
              <a:t>Head of Service: Matthew Tiller</a:t>
            </a:r>
            <a:endParaRPr lang="en-GB" sz="3600" i="1" dirty="0">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4505" y="2044952"/>
            <a:ext cx="914400" cy="914400"/>
          </a:xfrm>
          <a:prstGeom prst="rect">
            <a:avLst/>
          </a:prstGeom>
        </p:spPr>
      </p:pic>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768146" y="138399"/>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439311" y="-67575"/>
            <a:ext cx="5166182" cy="914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graphicFrame>
        <p:nvGraphicFramePr>
          <p:cNvPr id="18" name="Table 7">
            <a:extLst>
              <a:ext uri="{FF2B5EF4-FFF2-40B4-BE49-F238E27FC236}">
                <a16:creationId xmlns:a16="http://schemas.microsoft.com/office/drawing/2014/main" id="{3A5D15DF-FBC5-48A9-B0D4-5E25B356AC64}"/>
              </a:ext>
            </a:extLst>
          </p:cNvPr>
          <p:cNvGraphicFramePr>
            <a:graphicFrameLocks noGrp="1"/>
          </p:cNvGraphicFramePr>
          <p:nvPr>
            <p:ph idx="1"/>
            <p:extLst>
              <p:ext uri="{D42A27DB-BD31-4B8C-83A1-F6EECF244321}">
                <p14:modId xmlns:p14="http://schemas.microsoft.com/office/powerpoint/2010/main" val="1050937560"/>
              </p:ext>
            </p:extLst>
          </p:nvPr>
        </p:nvGraphicFramePr>
        <p:xfrm>
          <a:off x="4675978" y="1002391"/>
          <a:ext cx="7282304" cy="5307270"/>
        </p:xfrm>
        <a:graphic>
          <a:graphicData uri="http://schemas.openxmlformats.org/drawingml/2006/table">
            <a:tbl>
              <a:tblPr firstRow="1" bandRow="1">
                <a:tableStyleId>{5940675A-B579-460E-94D1-54222C63F5DA}</a:tableStyleId>
              </a:tblPr>
              <a:tblGrid>
                <a:gridCol w="1307388">
                  <a:extLst>
                    <a:ext uri="{9D8B030D-6E8A-4147-A177-3AD203B41FA5}">
                      <a16:colId xmlns:a16="http://schemas.microsoft.com/office/drawing/2014/main" val="326531481"/>
                    </a:ext>
                  </a:extLst>
                </a:gridCol>
                <a:gridCol w="1604601">
                  <a:extLst>
                    <a:ext uri="{9D8B030D-6E8A-4147-A177-3AD203B41FA5}">
                      <a16:colId xmlns:a16="http://schemas.microsoft.com/office/drawing/2014/main" val="3995465828"/>
                    </a:ext>
                  </a:extLst>
                </a:gridCol>
                <a:gridCol w="376938">
                  <a:extLst>
                    <a:ext uri="{9D8B030D-6E8A-4147-A177-3AD203B41FA5}">
                      <a16:colId xmlns:a16="http://schemas.microsoft.com/office/drawing/2014/main" val="2935663678"/>
                    </a:ext>
                  </a:extLst>
                </a:gridCol>
                <a:gridCol w="383298">
                  <a:extLst>
                    <a:ext uri="{9D8B030D-6E8A-4147-A177-3AD203B41FA5}">
                      <a16:colId xmlns:a16="http://schemas.microsoft.com/office/drawing/2014/main" val="906937376"/>
                    </a:ext>
                  </a:extLst>
                </a:gridCol>
                <a:gridCol w="3208202">
                  <a:extLst>
                    <a:ext uri="{9D8B030D-6E8A-4147-A177-3AD203B41FA5}">
                      <a16:colId xmlns:a16="http://schemas.microsoft.com/office/drawing/2014/main" val="3033096753"/>
                    </a:ext>
                  </a:extLst>
                </a:gridCol>
                <a:gridCol w="401877">
                  <a:extLst>
                    <a:ext uri="{9D8B030D-6E8A-4147-A177-3AD203B41FA5}">
                      <a16:colId xmlns:a16="http://schemas.microsoft.com/office/drawing/2014/main" val="4161796994"/>
                    </a:ext>
                  </a:extLst>
                </a:gridCol>
              </a:tblGrid>
              <a:tr h="294453">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545877">
                <a:tc>
                  <a:txBody>
                    <a:bodyPr/>
                    <a:lstStyle/>
                    <a:p>
                      <a:pPr algn="l" fontAlgn="base"/>
                      <a:r>
                        <a:rPr lang="en-GB" sz="1100" dirty="0">
                          <a:solidFill>
                            <a:schemeClr val="bg1"/>
                          </a:solidFill>
                          <a:effectLst/>
                        </a:rPr>
                        <a:t>Review finance processes and procedures and implement all internal audit recommendations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100" dirty="0">
                          <a:solidFill>
                            <a:schemeClr val="bg1"/>
                          </a:solidFill>
                          <a:effectLst/>
                        </a:rPr>
                        <a:t>Transformed team that is delivering required statutory functions with no outstanding internal audit recommendations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11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1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200" dirty="0">
                          <a:solidFill>
                            <a:schemeClr val="bg1"/>
                          </a:solidFill>
                          <a:effectLst/>
                        </a:rPr>
                        <a:t>Continual review and improvement. Working to bring Exchequer functions inhouse for 1</a:t>
                      </a:r>
                      <a:r>
                        <a:rPr lang="en-GB" sz="1200" baseline="30000" dirty="0">
                          <a:solidFill>
                            <a:schemeClr val="bg1"/>
                          </a:solidFill>
                          <a:effectLst/>
                        </a:rPr>
                        <a:t>st</a:t>
                      </a:r>
                      <a:r>
                        <a:rPr lang="en-GB" sz="1200" dirty="0">
                          <a:solidFill>
                            <a:schemeClr val="bg1"/>
                          </a:solidFill>
                          <a:effectLst/>
                        </a:rPr>
                        <a:t> April 2021, with review of processes. Service review to be completed for all of Finance before end of financial year</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87995111"/>
                  </a:ext>
                </a:extLst>
              </a:tr>
              <a:tr h="1062587">
                <a:tc>
                  <a:txBody>
                    <a:bodyPr/>
                    <a:lstStyle/>
                    <a:p>
                      <a:pPr algn="l" fontAlgn="base"/>
                      <a:r>
                        <a:rPr lang="en-GB" sz="1100">
                          <a:solidFill>
                            <a:schemeClr val="bg1"/>
                          </a:solidFill>
                          <a:effectLst/>
                        </a:rPr>
                        <a:t>Progress budget, year-end and required statutory returns as per timetables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All activities achieved against timescales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100">
                        <a:solidFill>
                          <a:schemeClr val="accent6"/>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100">
                        <a:solidFill>
                          <a:schemeClr val="accent6"/>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100" dirty="0">
                          <a:solidFill>
                            <a:schemeClr val="bg1"/>
                          </a:solidFill>
                          <a:effectLst/>
                        </a:rPr>
                        <a:t>Statutory deadlines met and budget setting on line with timetable. Only delay is HBC statement of accounts, where the audit has taken longer than anticipated. This is expected to be completed and signed in early 2021/22</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369104792"/>
                  </a:ext>
                </a:extLst>
              </a:tr>
              <a:tr h="1001451">
                <a:tc>
                  <a:txBody>
                    <a:bodyPr/>
                    <a:lstStyle/>
                    <a:p>
                      <a:pPr algn="l" fontAlgn="base"/>
                      <a:r>
                        <a:rPr lang="en-GB" sz="1100">
                          <a:solidFill>
                            <a:schemeClr val="bg1"/>
                          </a:solidFill>
                          <a:effectLst/>
                        </a:rPr>
                        <a:t>Review MTFS in light of Covid-19</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Financial sustainability of Council going forward is strong</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100">
                        <a:solidFill>
                          <a:schemeClr val="accent6"/>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100">
                        <a:solidFill>
                          <a:schemeClr val="accent6"/>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100" dirty="0">
                          <a:solidFill>
                            <a:schemeClr val="bg1"/>
                          </a:solidFill>
                          <a:effectLst/>
                        </a:rPr>
                        <a:t>MTFS updated as part of budget setting 2021/22. Work with Members and budget holders to identify pressures and potential savings to deliver balanced budget proposals for 2020/21</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836551410"/>
                  </a:ext>
                </a:extLst>
              </a:tr>
              <a:tr h="1153887">
                <a:tc>
                  <a:txBody>
                    <a:bodyPr/>
                    <a:lstStyle/>
                    <a:p>
                      <a:pPr algn="l" fontAlgn="base"/>
                      <a:r>
                        <a:rPr lang="en-GB" sz="1100">
                          <a:solidFill>
                            <a:schemeClr val="bg1"/>
                          </a:solidFill>
                          <a:effectLst/>
                        </a:rPr>
                        <a:t>Support the Council in delivery of its aims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Financial input is achieved at the right time for informed Council decisions on projects/programmes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100">
                        <a:solidFill>
                          <a:schemeClr val="accent6"/>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100">
                        <a:solidFill>
                          <a:schemeClr val="accent6"/>
                        </a:solidFill>
                        <a:effectLst/>
                      </a:endParaRP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100" dirty="0">
                          <a:solidFill>
                            <a:schemeClr val="bg1"/>
                          </a:solidFill>
                          <a:effectLst/>
                        </a:rPr>
                        <a:t>Ongoing review of financial information to help inform estimated year end position. Continued review of income and regular submission to MHCLG for lost income. Work with budget managers to help decision making that allows the Council to come in on budget and set balanced budget for 2021/22</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089046285"/>
                  </a:ext>
                </a:extLst>
              </a:tr>
            </a:tbl>
          </a:graphicData>
        </a:graphic>
      </p:graphicFrame>
      <p:sp>
        <p:nvSpPr>
          <p:cNvPr id="11" name="TextBox 10">
            <a:extLst>
              <a:ext uri="{FF2B5EF4-FFF2-40B4-BE49-F238E27FC236}">
                <a16:creationId xmlns:a16="http://schemas.microsoft.com/office/drawing/2014/main" id="{67222504-4230-4BC6-B2CF-A00ADF552D85}"/>
              </a:ext>
            </a:extLst>
          </p:cNvPr>
          <p:cNvSpPr txBox="1"/>
          <p:nvPr/>
        </p:nvSpPr>
        <p:spPr>
          <a:xfrm>
            <a:off x="344505" y="2874731"/>
            <a:ext cx="4443768" cy="338554"/>
          </a:xfrm>
          <a:prstGeom prst="rect">
            <a:avLst/>
          </a:prstGeom>
          <a:noFill/>
        </p:spPr>
        <p:txBody>
          <a:bodyPr wrap="square" rtlCol="0">
            <a:spAutoFit/>
          </a:bodyPr>
          <a:lstStyle/>
          <a:p>
            <a:r>
              <a:rPr lang="en-GB" sz="1600" dirty="0">
                <a:solidFill>
                  <a:srgbClr val="FF0000"/>
                </a:solidFill>
              </a:rPr>
              <a:t>Variance of £421,000</a:t>
            </a:r>
          </a:p>
        </p:txBody>
      </p:sp>
      <p:sp>
        <p:nvSpPr>
          <p:cNvPr id="12" name="Title 3">
            <a:extLst>
              <a:ext uri="{FF2B5EF4-FFF2-40B4-BE49-F238E27FC236}">
                <a16:creationId xmlns:a16="http://schemas.microsoft.com/office/drawing/2014/main" id="{ECB300B8-4EA5-465F-9CB7-91BCE45B5C52}"/>
              </a:ext>
            </a:extLst>
          </p:cNvPr>
          <p:cNvSpPr txBox="1">
            <a:spLocks/>
          </p:cNvSpPr>
          <p:nvPr/>
        </p:nvSpPr>
        <p:spPr>
          <a:xfrm>
            <a:off x="1258905" y="2172250"/>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graphicFrame>
        <p:nvGraphicFramePr>
          <p:cNvPr id="13" name="Chart 12">
            <a:extLst>
              <a:ext uri="{FF2B5EF4-FFF2-40B4-BE49-F238E27FC236}">
                <a16:creationId xmlns:a16="http://schemas.microsoft.com/office/drawing/2014/main" id="{1001BFB6-CE4F-4C74-8C19-938407C5AD03}"/>
              </a:ext>
            </a:extLst>
          </p:cNvPr>
          <p:cNvGraphicFramePr/>
          <p:nvPr>
            <p:extLst>
              <p:ext uri="{D42A27DB-BD31-4B8C-83A1-F6EECF244321}">
                <p14:modId xmlns:p14="http://schemas.microsoft.com/office/powerpoint/2010/main" val="4214686764"/>
              </p:ext>
            </p:extLst>
          </p:nvPr>
        </p:nvGraphicFramePr>
        <p:xfrm>
          <a:off x="162559" y="3327855"/>
          <a:ext cx="4625714" cy="3174638"/>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036077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Legal</a:t>
            </a:r>
            <a:br>
              <a:rPr lang="en-GB" sz="3600" dirty="0">
                <a:solidFill>
                  <a:schemeClr val="bg1"/>
                </a:solidFill>
              </a:rPr>
            </a:br>
            <a:r>
              <a:rPr lang="en-GB" sz="2200" i="1" dirty="0">
                <a:solidFill>
                  <a:schemeClr val="bg1"/>
                </a:solidFill>
              </a:rPr>
              <a:t>Head of Service: Daniel Toohey</a:t>
            </a:r>
            <a:endParaRPr lang="en-GB" sz="3600" i="1" dirty="0">
              <a:solidFill>
                <a:schemeClr val="bg1"/>
              </a:solidFill>
            </a:endParaRP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99503" y="161457"/>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424655" y="0"/>
            <a:ext cx="5166182" cy="914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graphicFrame>
        <p:nvGraphicFramePr>
          <p:cNvPr id="18" name="Table 7">
            <a:extLst>
              <a:ext uri="{FF2B5EF4-FFF2-40B4-BE49-F238E27FC236}">
                <a16:creationId xmlns:a16="http://schemas.microsoft.com/office/drawing/2014/main" id="{3A5D15DF-FBC5-48A9-B0D4-5E25B356AC64}"/>
              </a:ext>
            </a:extLst>
          </p:cNvPr>
          <p:cNvGraphicFramePr>
            <a:graphicFrameLocks noGrp="1"/>
          </p:cNvGraphicFramePr>
          <p:nvPr>
            <p:ph idx="1"/>
            <p:extLst>
              <p:ext uri="{D42A27DB-BD31-4B8C-83A1-F6EECF244321}">
                <p14:modId xmlns:p14="http://schemas.microsoft.com/office/powerpoint/2010/main" val="2959985051"/>
              </p:ext>
            </p:extLst>
          </p:nvPr>
        </p:nvGraphicFramePr>
        <p:xfrm>
          <a:off x="4247910" y="1018395"/>
          <a:ext cx="7678559" cy="5487809"/>
        </p:xfrm>
        <a:graphic>
          <a:graphicData uri="http://schemas.openxmlformats.org/drawingml/2006/table">
            <a:tbl>
              <a:tblPr firstRow="1" bandRow="1">
                <a:tableStyleId>{5940675A-B579-460E-94D1-54222C63F5DA}</a:tableStyleId>
              </a:tblPr>
              <a:tblGrid>
                <a:gridCol w="504568">
                  <a:extLst>
                    <a:ext uri="{9D8B030D-6E8A-4147-A177-3AD203B41FA5}">
                      <a16:colId xmlns:a16="http://schemas.microsoft.com/office/drawing/2014/main" val="1208175882"/>
                    </a:ext>
                  </a:extLst>
                </a:gridCol>
                <a:gridCol w="1622764">
                  <a:extLst>
                    <a:ext uri="{9D8B030D-6E8A-4147-A177-3AD203B41FA5}">
                      <a16:colId xmlns:a16="http://schemas.microsoft.com/office/drawing/2014/main" val="326531481"/>
                    </a:ext>
                  </a:extLst>
                </a:gridCol>
                <a:gridCol w="1541626">
                  <a:extLst>
                    <a:ext uri="{9D8B030D-6E8A-4147-A177-3AD203B41FA5}">
                      <a16:colId xmlns:a16="http://schemas.microsoft.com/office/drawing/2014/main" val="3995465828"/>
                    </a:ext>
                  </a:extLst>
                </a:gridCol>
                <a:gridCol w="389463">
                  <a:extLst>
                    <a:ext uri="{9D8B030D-6E8A-4147-A177-3AD203B41FA5}">
                      <a16:colId xmlns:a16="http://schemas.microsoft.com/office/drawing/2014/main" val="2883398622"/>
                    </a:ext>
                  </a:extLst>
                </a:gridCol>
                <a:gridCol w="389463">
                  <a:extLst>
                    <a:ext uri="{9D8B030D-6E8A-4147-A177-3AD203B41FA5}">
                      <a16:colId xmlns:a16="http://schemas.microsoft.com/office/drawing/2014/main" val="4267954736"/>
                    </a:ext>
                  </a:extLst>
                </a:gridCol>
                <a:gridCol w="2872292">
                  <a:extLst>
                    <a:ext uri="{9D8B030D-6E8A-4147-A177-3AD203B41FA5}">
                      <a16:colId xmlns:a16="http://schemas.microsoft.com/office/drawing/2014/main" val="3033096753"/>
                    </a:ext>
                  </a:extLst>
                </a:gridCol>
                <a:gridCol w="358383">
                  <a:extLst>
                    <a:ext uri="{9D8B030D-6E8A-4147-A177-3AD203B41FA5}">
                      <a16:colId xmlns:a16="http://schemas.microsoft.com/office/drawing/2014/main" val="4161796994"/>
                    </a:ext>
                  </a:extLst>
                </a:gridCol>
              </a:tblGrid>
              <a:tr h="437039">
                <a:tc>
                  <a:txBody>
                    <a:bodyPr/>
                    <a:lstStyle/>
                    <a:p>
                      <a:pPr algn="l"/>
                      <a:r>
                        <a:rPr lang="en-GB" sz="1400">
                          <a:solidFill>
                            <a:schemeClr val="bg1"/>
                          </a:solidFill>
                        </a:rPr>
                        <a:t>Team</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670127">
                <a:tc rowSpan="3">
                  <a:txBody>
                    <a:bodyPr/>
                    <a:lstStyle/>
                    <a:p>
                      <a:pPr algn="ctr" fontAlgn="base"/>
                      <a:r>
                        <a:rPr lang="en-GB" sz="1400">
                          <a:solidFill>
                            <a:schemeClr val="bg1"/>
                          </a:solidFill>
                          <a:effectLst/>
                        </a:rPr>
                        <a:t>Democratic Services</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900">
                          <a:solidFill>
                            <a:schemeClr val="bg1"/>
                          </a:solidFill>
                          <a:effectLst/>
                        </a:rPr>
                        <a:t>Fully integrate the HBC and EHDC Democratic Services teams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900" dirty="0">
                          <a:solidFill>
                            <a:schemeClr val="bg1"/>
                          </a:solidFill>
                          <a:effectLst/>
                        </a:rPr>
                        <a:t>A single multi-skilled workforce supporting the democratic process across both Councils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1200" b="1">
                        <a:solidFill>
                          <a:srgbClr val="FF0000"/>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200" b="1">
                        <a:solidFill>
                          <a:srgbClr val="FF0000"/>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000" b="0" dirty="0">
                          <a:solidFill>
                            <a:schemeClr val="bg1"/>
                          </a:solidFill>
                          <a:effectLst/>
                        </a:rPr>
                        <a:t>New structure agreed with Unison, salary grade for new positions agreed by HAY Panel, recruitment exercise underway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87995111"/>
                  </a:ext>
                </a:extLst>
              </a:tr>
              <a:tr h="742966">
                <a:tc vMerge="1">
                  <a:txBody>
                    <a:bodyPr/>
                    <a:lstStyle/>
                    <a:p>
                      <a:pPr algn="l" fontAlgn="base"/>
                      <a:endParaRPr lang="en-GB" sz="1000">
                        <a:effectLst/>
                      </a:endParaRPr>
                    </a:p>
                  </a:txBody>
                  <a:tcPr marL="45720" marR="45720"/>
                </a:tc>
                <a:tc>
                  <a:txBody>
                    <a:bodyPr/>
                    <a:lstStyle/>
                    <a:p>
                      <a:pPr algn="l" fontAlgn="base"/>
                      <a:r>
                        <a:rPr lang="en-GB" sz="900">
                          <a:solidFill>
                            <a:schemeClr val="bg1"/>
                          </a:solidFill>
                          <a:effectLst/>
                        </a:rPr>
                        <a:t>Adopt the digital-by-design approach to meetings, agenda and papers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Reduced waste paper and more efficient services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50">
                        <a:solidFill>
                          <a:srgbClr val="FF0000"/>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ctr" fontAlgn="base"/>
                      <a:r>
                        <a:rPr lang="en-GB" sz="1050">
                          <a:solidFill>
                            <a:schemeClr val="bg1"/>
                          </a:solidFill>
                        </a:rPr>
                        <a:t>complete</a:t>
                      </a:r>
                      <a:endParaRPr lang="en-GB" sz="1050">
                        <a:solidFill>
                          <a:srgbClr val="FF0000"/>
                        </a:solidFill>
                        <a:effectLst/>
                      </a:endParaRP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tx1">
                        <a:lumMod val="50000"/>
                      </a:schemeClr>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400" b="0" dirty="0">
                          <a:solidFill>
                            <a:schemeClr val="bg1"/>
                          </a:solidFill>
                          <a:effectLst/>
                        </a:rPr>
                        <a:t>Complete</a:t>
                      </a:r>
                      <a:endParaRPr lang="en-GB" sz="900" b="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1100">
                          <a:solidFill>
                            <a:schemeClr val="bg1"/>
                          </a:solidFill>
                        </a:rPr>
                        <a:t>complete</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tx1">
                        <a:lumMod val="50000"/>
                      </a:schemeClr>
                    </a:solidFill>
                  </a:tcPr>
                </a:tc>
                <a:extLst>
                  <a:ext uri="{0D108BD9-81ED-4DB2-BD59-A6C34878D82A}">
                    <a16:rowId xmlns:a16="http://schemas.microsoft.com/office/drawing/2014/main" val="3369104792"/>
                  </a:ext>
                </a:extLst>
              </a:tr>
              <a:tr h="611855">
                <a:tc vMerge="1">
                  <a:txBody>
                    <a:bodyPr/>
                    <a:lstStyle/>
                    <a:p>
                      <a:pPr algn="l" fontAlgn="base"/>
                      <a:endParaRPr lang="en-GB" sz="1000">
                        <a:effectLst/>
                      </a:endParaRPr>
                    </a:p>
                  </a:txBody>
                  <a:tcPr marL="45720" marR="45720"/>
                </a:tc>
                <a:tc>
                  <a:txBody>
                    <a:bodyPr/>
                    <a:lstStyle/>
                    <a:p>
                      <a:pPr algn="l" fontAlgn="base"/>
                      <a:r>
                        <a:rPr lang="en-GB" sz="900">
                          <a:solidFill>
                            <a:schemeClr val="bg1"/>
                          </a:solidFill>
                          <a:effectLst/>
                        </a:rPr>
                        <a:t>Improve performance regarding: a) late submission of papers b) key decision notices c) report numbering d) publication targets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900" dirty="0">
                          <a:solidFill>
                            <a:schemeClr val="bg1"/>
                          </a:solidFill>
                        </a:rPr>
                        <a:t>Measured performance targets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50">
                        <a:solidFill>
                          <a:srgbClr val="FF0000"/>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050">
                        <a:solidFill>
                          <a:srgbClr val="FF0000"/>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000" b="0" dirty="0">
                          <a:solidFill>
                            <a:schemeClr val="bg1"/>
                          </a:solidFill>
                          <a:effectLst/>
                        </a:rPr>
                        <a:t>With management support a no late report policy is becoming embedded within the organisation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836551410"/>
                  </a:ext>
                </a:extLst>
              </a:tr>
              <a:tr h="886813">
                <a:tc rowSpan="3">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1600">
                          <a:solidFill>
                            <a:schemeClr val="bg1"/>
                          </a:solidFill>
                          <a:effectLst/>
                        </a:rPr>
                        <a:t>Legal Services</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900">
                          <a:solidFill>
                            <a:schemeClr val="bg1"/>
                          </a:solidFill>
                          <a:effectLst/>
                        </a:rPr>
                        <a:t>Review and build capacity of legal support for the Councils’ regeneration programme and asset income streams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dirty="0">
                          <a:solidFill>
                            <a:schemeClr val="bg1"/>
                          </a:solidFill>
                          <a:effectLst/>
                        </a:rPr>
                        <a:t>Positive feedback</a:t>
                      </a:r>
                      <a:br>
                        <a:rPr lang="en-GB" sz="800" dirty="0">
                          <a:solidFill>
                            <a:schemeClr val="bg1"/>
                          </a:solidFill>
                          <a:effectLst/>
                        </a:rPr>
                      </a:br>
                      <a:r>
                        <a:rPr lang="en-GB" sz="800" dirty="0">
                          <a:solidFill>
                            <a:schemeClr val="bg1"/>
                          </a:solidFill>
                          <a:effectLst/>
                        </a:rPr>
                        <a:t>Recruitment carried out re planning and projects</a:t>
                      </a:r>
                      <a:br>
                        <a:rPr lang="en-GB" sz="800" dirty="0">
                          <a:solidFill>
                            <a:schemeClr val="bg1"/>
                          </a:solidFill>
                          <a:effectLst/>
                        </a:rPr>
                      </a:br>
                      <a:r>
                        <a:rPr lang="en-GB" sz="800" dirty="0">
                          <a:solidFill>
                            <a:schemeClr val="bg1"/>
                          </a:solidFill>
                          <a:effectLst/>
                        </a:rPr>
                        <a:t>Legal Services budget target for income; external counsel spend managed and procured compliantly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50">
                          <a:solidFill>
                            <a:srgbClr val="FF0000"/>
                          </a:solidFill>
                          <a:effectLst/>
                        </a:rPr>
                        <a:t>Not reported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50">
                          <a:solidFill>
                            <a:srgbClr val="FF0000"/>
                          </a:solidFill>
                          <a:effectLst/>
                        </a:rPr>
                        <a:t>Not reported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50" dirty="0">
                          <a:solidFill>
                            <a:schemeClr val="bg1"/>
                          </a:solidFill>
                          <a:effectLst/>
                        </a:rPr>
                        <a:t>First round of recruitment now completed with one hire; second round about to commence. Vacancies being covered by agency staff in the interim</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778986375"/>
                  </a:ext>
                </a:extLst>
              </a:tr>
              <a:tr h="1118156">
                <a:tc vMerge="1">
                  <a:txBody>
                    <a:bodyPr/>
                    <a:lstStyle/>
                    <a:p>
                      <a:pPr algn="ctr" fontAlgn="base"/>
                      <a:endParaRPr lang="en-GB" sz="1800">
                        <a:effectLst/>
                      </a:endParaRPr>
                    </a:p>
                  </a:txBody>
                  <a:tcPr marL="45720" marR="45720" vert="vert270" anchor="ctr">
                    <a:noFill/>
                  </a:tcPr>
                </a:tc>
                <a:tc>
                  <a:txBody>
                    <a:bodyPr/>
                    <a:lstStyle/>
                    <a:p>
                      <a:pPr algn="l" fontAlgn="base"/>
                      <a:r>
                        <a:rPr lang="en-GB" sz="900">
                          <a:solidFill>
                            <a:schemeClr val="bg1"/>
                          </a:solidFill>
                          <a:effectLst/>
                        </a:rPr>
                        <a:t>Review and support re legal advice and assistance for the Councils’ Covid-19 response including priority change programmes and transitional support programmes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dirty="0">
                          <a:solidFill>
                            <a:schemeClr val="bg1"/>
                          </a:solidFill>
                          <a:effectLst/>
                        </a:rPr>
                        <a:t>Successful transition re constitutional changes and member and officer engagement</a:t>
                      </a:r>
                      <a:br>
                        <a:rPr lang="en-GB" sz="800" dirty="0">
                          <a:solidFill>
                            <a:schemeClr val="bg1"/>
                          </a:solidFill>
                          <a:effectLst/>
                        </a:rPr>
                      </a:br>
                      <a:r>
                        <a:rPr lang="en-GB" sz="800" dirty="0" err="1">
                          <a:solidFill>
                            <a:schemeClr val="bg1"/>
                          </a:solidFill>
                          <a:effectLst/>
                        </a:rPr>
                        <a:t>Engagement</a:t>
                      </a:r>
                      <a:r>
                        <a:rPr lang="en-GB" sz="800" dirty="0">
                          <a:solidFill>
                            <a:schemeClr val="bg1"/>
                          </a:solidFill>
                          <a:effectLst/>
                        </a:rPr>
                        <a:t> with partners</a:t>
                      </a:r>
                      <a:br>
                        <a:rPr lang="en-GB" sz="800" dirty="0">
                          <a:solidFill>
                            <a:schemeClr val="bg1"/>
                          </a:solidFill>
                          <a:effectLst/>
                        </a:rPr>
                      </a:br>
                      <a:r>
                        <a:rPr lang="en-GB" sz="800" dirty="0">
                          <a:solidFill>
                            <a:schemeClr val="bg1"/>
                          </a:solidFill>
                          <a:effectLst/>
                        </a:rPr>
                        <a:t>Delivery re governance changes e.g. virtual committee meetings, review of extension re Annual Council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50">
                          <a:solidFill>
                            <a:srgbClr val="FF0000"/>
                          </a:solidFill>
                          <a:effectLst/>
                        </a:rPr>
                        <a:t>Not reported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50">
                          <a:solidFill>
                            <a:srgbClr val="FF0000"/>
                          </a:solidFill>
                          <a:effectLst/>
                        </a:rPr>
                        <a:t>Not reported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50" dirty="0">
                          <a:solidFill>
                            <a:schemeClr val="bg1"/>
                          </a:solidFill>
                          <a:effectLst/>
                        </a:rPr>
                        <a:t>Assisting client departments on </a:t>
                      </a:r>
                      <a:r>
                        <a:rPr lang="en-GB" sz="1050" dirty="0" err="1">
                          <a:solidFill>
                            <a:schemeClr val="bg1"/>
                          </a:solidFill>
                          <a:effectLst/>
                        </a:rPr>
                        <a:t>Covid</a:t>
                      </a:r>
                      <a:r>
                        <a:rPr lang="en-GB" sz="1050" dirty="0">
                          <a:solidFill>
                            <a:schemeClr val="bg1"/>
                          </a:solidFill>
                          <a:effectLst/>
                        </a:rPr>
                        <a:t> related work as and when instructions received. Constitutional changes now adopted by full Council and member and officer engagement. Training programmes for the benefit of Members being devised in light of adoption of remodelled Constitution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759117078"/>
                  </a:ext>
                </a:extLst>
              </a:tr>
              <a:tr h="874078">
                <a:tc vMerge="1">
                  <a:txBody>
                    <a:bodyPr/>
                    <a:lstStyle/>
                    <a:p>
                      <a:pPr algn="ctr" fontAlgn="base"/>
                      <a:endParaRPr lang="en-GB" sz="1800">
                        <a:effectLst/>
                      </a:endParaRPr>
                    </a:p>
                  </a:txBody>
                  <a:tcPr marL="45720" marR="45720" vert="vert270" anchor="ctr">
                    <a:noFill/>
                  </a:tcPr>
                </a:tc>
                <a:tc>
                  <a:txBody>
                    <a:bodyPr/>
                    <a:lstStyle/>
                    <a:p>
                      <a:pPr algn="l" fontAlgn="base"/>
                      <a:r>
                        <a:rPr lang="en-GB" sz="900">
                          <a:solidFill>
                            <a:schemeClr val="bg1"/>
                          </a:solidFill>
                          <a:effectLst/>
                        </a:rPr>
                        <a:t>Oversee the review of the Constitution and policy framework in line with transformation objectives of the Council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Robust and viable Constitution with services having a greater understanding of policy framework which enables service delivery and delivers clear decision making</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50">
                          <a:solidFill>
                            <a:srgbClr val="FF0000"/>
                          </a:solidFill>
                          <a:effectLst/>
                        </a:rPr>
                        <a:t>Not reported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50">
                          <a:solidFill>
                            <a:srgbClr val="FF0000"/>
                          </a:solidFill>
                          <a:effectLst/>
                        </a:rPr>
                        <a:t>Not reported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50" dirty="0">
                          <a:solidFill>
                            <a:schemeClr val="bg1"/>
                          </a:solidFill>
                          <a:effectLst/>
                        </a:rPr>
                        <a:t>New Constitution now adopted by full Council to come into force 1 March 2021</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2983354431"/>
                  </a:ext>
                </a:extLst>
              </a:tr>
            </a:tbl>
          </a:graphicData>
        </a:graphic>
      </p:graphicFrame>
      <p:sp>
        <p:nvSpPr>
          <p:cNvPr id="19" name="Text Placeholder 5">
            <a:extLst>
              <a:ext uri="{FF2B5EF4-FFF2-40B4-BE49-F238E27FC236}">
                <a16:creationId xmlns:a16="http://schemas.microsoft.com/office/drawing/2014/main" id="{A4D211D4-B8BA-4C36-8FCE-EACAD3FB5312}"/>
              </a:ext>
            </a:extLst>
          </p:cNvPr>
          <p:cNvSpPr>
            <a:spLocks noGrp="1"/>
          </p:cNvSpPr>
          <p:nvPr>
            <p:ph type="body" sz="half" idx="2"/>
          </p:nvPr>
        </p:nvSpPr>
        <p:spPr>
          <a:xfrm>
            <a:off x="317639" y="1199263"/>
            <a:ext cx="5286802" cy="761166"/>
          </a:xfrm>
        </p:spPr>
        <p:txBody>
          <a:bodyPr>
            <a:normAutofit/>
          </a:bodyPr>
          <a:lstStyle/>
          <a:p>
            <a:r>
              <a:rPr lang="en-GB" dirty="0">
                <a:solidFill>
                  <a:schemeClr val="bg1"/>
                </a:solidFill>
              </a:rPr>
              <a:t>Incorporating:</a:t>
            </a:r>
            <a:br>
              <a:rPr lang="en-GB" sz="1800" dirty="0">
                <a:solidFill>
                  <a:schemeClr val="bg1"/>
                </a:solidFill>
              </a:rPr>
            </a:br>
            <a:r>
              <a:rPr lang="en-GB" sz="1400" dirty="0">
                <a:solidFill>
                  <a:schemeClr val="bg1"/>
                </a:solidFill>
              </a:rPr>
              <a:t>Legal Services, Democratic Services</a:t>
            </a:r>
          </a:p>
        </p:txBody>
      </p:sp>
      <p:pic>
        <p:nvPicPr>
          <p:cNvPr id="12" name="Graphic 11" descr="Coins">
            <a:extLst>
              <a:ext uri="{FF2B5EF4-FFF2-40B4-BE49-F238E27FC236}">
                <a16:creationId xmlns:a16="http://schemas.microsoft.com/office/drawing/2014/main" id="{EC26AA0A-5669-4C0C-8F9F-589A74B6E28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17639" y="2373097"/>
            <a:ext cx="914400" cy="914400"/>
          </a:xfrm>
          <a:prstGeom prst="rect">
            <a:avLst/>
          </a:prstGeom>
        </p:spPr>
      </p:pic>
      <p:sp>
        <p:nvSpPr>
          <p:cNvPr id="14" name="TextBox 13">
            <a:extLst>
              <a:ext uri="{FF2B5EF4-FFF2-40B4-BE49-F238E27FC236}">
                <a16:creationId xmlns:a16="http://schemas.microsoft.com/office/drawing/2014/main" id="{A31FB8B5-607A-481A-B135-810AD4942187}"/>
              </a:ext>
            </a:extLst>
          </p:cNvPr>
          <p:cNvSpPr txBox="1"/>
          <p:nvPr/>
        </p:nvSpPr>
        <p:spPr>
          <a:xfrm>
            <a:off x="1236914" y="3074994"/>
            <a:ext cx="4443768" cy="307777"/>
          </a:xfrm>
          <a:prstGeom prst="rect">
            <a:avLst/>
          </a:prstGeom>
          <a:noFill/>
        </p:spPr>
        <p:txBody>
          <a:bodyPr wrap="square" rtlCol="0">
            <a:spAutoFit/>
          </a:bodyPr>
          <a:lstStyle/>
          <a:p>
            <a:r>
              <a:rPr lang="en-GB" sz="1400" dirty="0">
                <a:solidFill>
                  <a:schemeClr val="accent6"/>
                </a:solidFill>
              </a:rPr>
              <a:t>Variance of -£52,000</a:t>
            </a:r>
          </a:p>
        </p:txBody>
      </p:sp>
      <p:sp>
        <p:nvSpPr>
          <p:cNvPr id="16" name="Title 3">
            <a:extLst>
              <a:ext uri="{FF2B5EF4-FFF2-40B4-BE49-F238E27FC236}">
                <a16:creationId xmlns:a16="http://schemas.microsoft.com/office/drawing/2014/main" id="{B4E50E37-32D6-4157-8F0C-0BC4C286865C}"/>
              </a:ext>
            </a:extLst>
          </p:cNvPr>
          <p:cNvSpPr txBox="1">
            <a:spLocks/>
          </p:cNvSpPr>
          <p:nvPr/>
        </p:nvSpPr>
        <p:spPr>
          <a:xfrm>
            <a:off x="1211638" y="2373097"/>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400" dirty="0">
                <a:solidFill>
                  <a:schemeClr val="bg1"/>
                </a:solidFill>
              </a:rPr>
              <a:t>Budget variance in Q3</a:t>
            </a:r>
          </a:p>
        </p:txBody>
      </p:sp>
      <p:graphicFrame>
        <p:nvGraphicFramePr>
          <p:cNvPr id="13" name="Chart 12">
            <a:extLst>
              <a:ext uri="{FF2B5EF4-FFF2-40B4-BE49-F238E27FC236}">
                <a16:creationId xmlns:a16="http://schemas.microsoft.com/office/drawing/2014/main" id="{61A3A9EB-3497-492F-8E09-707FB92A2A25}"/>
              </a:ext>
            </a:extLst>
          </p:cNvPr>
          <p:cNvGraphicFramePr/>
          <p:nvPr>
            <p:extLst>
              <p:ext uri="{D42A27DB-BD31-4B8C-83A1-F6EECF244321}">
                <p14:modId xmlns:p14="http://schemas.microsoft.com/office/powerpoint/2010/main" val="4275429450"/>
              </p:ext>
            </p:extLst>
          </p:nvPr>
        </p:nvGraphicFramePr>
        <p:xfrm>
          <a:off x="0" y="3407830"/>
          <a:ext cx="4625714" cy="3174638"/>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4098318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256314" y="417570"/>
            <a:ext cx="7046232" cy="761167"/>
          </a:xfrm>
        </p:spPr>
        <p:txBody>
          <a:bodyPr>
            <a:normAutofit fontScale="90000"/>
          </a:bodyPr>
          <a:lstStyle/>
          <a:p>
            <a:r>
              <a:rPr lang="en-GB" sz="4400" dirty="0">
                <a:solidFill>
                  <a:schemeClr val="bg1"/>
                </a:solidFill>
              </a:rPr>
              <a:t>Organisational Development</a:t>
            </a:r>
            <a:br>
              <a:rPr lang="en-GB" sz="3600" dirty="0">
                <a:solidFill>
                  <a:schemeClr val="bg1"/>
                </a:solidFill>
              </a:rPr>
            </a:br>
            <a:r>
              <a:rPr lang="en-GB" sz="2200" i="1" dirty="0">
                <a:solidFill>
                  <a:schemeClr val="bg1"/>
                </a:solidFill>
              </a:rPr>
              <a:t>Head of Service: Caroline Tickner</a:t>
            </a:r>
            <a:endParaRPr lang="en-GB" sz="3600" i="1" dirty="0">
              <a:solidFill>
                <a:schemeClr val="bg1"/>
              </a:solidFill>
            </a:endParaRPr>
          </a:p>
        </p:txBody>
      </p:sp>
      <p:sp>
        <p:nvSpPr>
          <p:cNvPr id="32" name="Text Placeholder 5">
            <a:extLst>
              <a:ext uri="{FF2B5EF4-FFF2-40B4-BE49-F238E27FC236}">
                <a16:creationId xmlns:a16="http://schemas.microsoft.com/office/drawing/2014/main" id="{CF8B328D-CDCC-464C-A503-E96EA0B3B05E}"/>
              </a:ext>
            </a:extLst>
          </p:cNvPr>
          <p:cNvSpPr txBox="1">
            <a:spLocks/>
          </p:cNvSpPr>
          <p:nvPr/>
        </p:nvSpPr>
        <p:spPr>
          <a:xfrm>
            <a:off x="1132707" y="2231349"/>
            <a:ext cx="5283978" cy="239530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endParaRPr lang="en-GB" sz="1400"/>
          </a:p>
        </p:txBody>
      </p:sp>
      <p:sp>
        <p:nvSpPr>
          <p:cNvPr id="11" name="Text Placeholder 5">
            <a:extLst>
              <a:ext uri="{FF2B5EF4-FFF2-40B4-BE49-F238E27FC236}">
                <a16:creationId xmlns:a16="http://schemas.microsoft.com/office/drawing/2014/main" id="{04C77C09-DD76-44E8-956B-B7EBA5561855}"/>
              </a:ext>
            </a:extLst>
          </p:cNvPr>
          <p:cNvSpPr>
            <a:spLocks noGrp="1"/>
          </p:cNvSpPr>
          <p:nvPr>
            <p:ph type="body" sz="half" idx="2"/>
          </p:nvPr>
        </p:nvSpPr>
        <p:spPr>
          <a:xfrm>
            <a:off x="256313" y="1316348"/>
            <a:ext cx="5778361" cy="761166"/>
          </a:xfrm>
        </p:spPr>
        <p:txBody>
          <a:bodyPr>
            <a:normAutofit/>
          </a:bodyPr>
          <a:lstStyle/>
          <a:p>
            <a:r>
              <a:rPr lang="en-GB" sz="1800" dirty="0">
                <a:solidFill>
                  <a:schemeClr val="bg1"/>
                </a:solidFill>
              </a:rPr>
              <a:t>Incorporating:</a:t>
            </a:r>
            <a:br>
              <a:rPr lang="en-GB" sz="1800" dirty="0">
                <a:solidFill>
                  <a:schemeClr val="bg1"/>
                </a:solidFill>
              </a:rPr>
            </a:br>
            <a:r>
              <a:rPr lang="en-GB" sz="1400" dirty="0">
                <a:solidFill>
                  <a:schemeClr val="bg1"/>
                </a:solidFill>
              </a:rPr>
              <a:t>Human Resources, Communications &amp; Marketing, Emergency Planning &amp; Business Continuity, Health &amp; Safety</a:t>
            </a:r>
          </a:p>
        </p:txBody>
      </p:sp>
      <p:pic>
        <p:nvPicPr>
          <p:cNvPr id="12" name="Graphic 11" descr="Coins">
            <a:extLst>
              <a:ext uri="{FF2B5EF4-FFF2-40B4-BE49-F238E27FC236}">
                <a16:creationId xmlns:a16="http://schemas.microsoft.com/office/drawing/2014/main" id="{E7B79CA9-6716-4441-9913-D9B51B23C6C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57514" y="233751"/>
            <a:ext cx="914400" cy="914400"/>
          </a:xfrm>
          <a:prstGeom prst="rect">
            <a:avLst/>
          </a:prstGeom>
        </p:spPr>
      </p:pic>
      <p:sp>
        <p:nvSpPr>
          <p:cNvPr id="14" name="TextBox 13">
            <a:extLst>
              <a:ext uri="{FF2B5EF4-FFF2-40B4-BE49-F238E27FC236}">
                <a16:creationId xmlns:a16="http://schemas.microsoft.com/office/drawing/2014/main" id="{1F4D9C6A-454E-46BD-A72A-5BA5241F641D}"/>
              </a:ext>
            </a:extLst>
          </p:cNvPr>
          <p:cNvSpPr txBox="1"/>
          <p:nvPr/>
        </p:nvSpPr>
        <p:spPr>
          <a:xfrm>
            <a:off x="8692315" y="790765"/>
            <a:ext cx="4443768" cy="338554"/>
          </a:xfrm>
          <a:prstGeom prst="rect">
            <a:avLst/>
          </a:prstGeom>
          <a:noFill/>
        </p:spPr>
        <p:txBody>
          <a:bodyPr wrap="square" rtlCol="0">
            <a:spAutoFit/>
          </a:bodyPr>
          <a:lstStyle/>
          <a:p>
            <a:r>
              <a:rPr lang="en-GB" sz="1600" dirty="0">
                <a:solidFill>
                  <a:schemeClr val="accent4"/>
                </a:solidFill>
              </a:rPr>
              <a:t>Variance of £20,000</a:t>
            </a:r>
          </a:p>
        </p:txBody>
      </p:sp>
      <p:sp>
        <p:nvSpPr>
          <p:cNvPr id="15" name="Title 3">
            <a:extLst>
              <a:ext uri="{FF2B5EF4-FFF2-40B4-BE49-F238E27FC236}">
                <a16:creationId xmlns:a16="http://schemas.microsoft.com/office/drawing/2014/main" id="{EB07AE67-3D52-44B4-ABA2-671A44A5A5E9}"/>
              </a:ext>
            </a:extLst>
          </p:cNvPr>
          <p:cNvSpPr txBox="1">
            <a:spLocks/>
          </p:cNvSpPr>
          <p:nvPr/>
        </p:nvSpPr>
        <p:spPr>
          <a:xfrm>
            <a:off x="8671914" y="168626"/>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Budget variance in Q3</a:t>
            </a:r>
          </a:p>
        </p:txBody>
      </p:sp>
      <p:pic>
        <p:nvPicPr>
          <p:cNvPr id="13" name="Graphic 12" descr="Bullseye">
            <a:extLst>
              <a:ext uri="{FF2B5EF4-FFF2-40B4-BE49-F238E27FC236}">
                <a16:creationId xmlns:a16="http://schemas.microsoft.com/office/drawing/2014/main" id="{50D107AD-FEDB-4064-BCE9-1B395B82200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90283" y="2099286"/>
            <a:ext cx="782798" cy="786209"/>
          </a:xfrm>
          <a:prstGeom prst="rect">
            <a:avLst/>
          </a:prstGeom>
        </p:spPr>
      </p:pic>
      <p:sp>
        <p:nvSpPr>
          <p:cNvPr id="17" name="Title 3">
            <a:extLst>
              <a:ext uri="{FF2B5EF4-FFF2-40B4-BE49-F238E27FC236}">
                <a16:creationId xmlns:a16="http://schemas.microsoft.com/office/drawing/2014/main" id="{28BE1CB8-B69E-43DC-A291-E2A93E839A81}"/>
              </a:ext>
            </a:extLst>
          </p:cNvPr>
          <p:cNvSpPr txBox="1">
            <a:spLocks/>
          </p:cNvSpPr>
          <p:nvPr/>
        </p:nvSpPr>
        <p:spPr>
          <a:xfrm>
            <a:off x="1021067" y="2275611"/>
            <a:ext cx="5161825" cy="57517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sp>
        <p:nvSpPr>
          <p:cNvPr id="18" name="Title 3">
            <a:extLst>
              <a:ext uri="{FF2B5EF4-FFF2-40B4-BE49-F238E27FC236}">
                <a16:creationId xmlns:a16="http://schemas.microsoft.com/office/drawing/2014/main" id="{9539803B-A4D9-4F25-9E02-A5DCF950A432}"/>
              </a:ext>
            </a:extLst>
          </p:cNvPr>
          <p:cNvSpPr txBox="1">
            <a:spLocks/>
          </p:cNvSpPr>
          <p:nvPr/>
        </p:nvSpPr>
        <p:spPr>
          <a:xfrm>
            <a:off x="8623708" y="5995945"/>
            <a:ext cx="5161825" cy="62268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1600" dirty="0">
                <a:solidFill>
                  <a:schemeClr val="bg1"/>
                </a:solidFill>
              </a:rPr>
              <a:t>Continued on next slide</a:t>
            </a:r>
          </a:p>
        </p:txBody>
      </p:sp>
      <p:graphicFrame>
        <p:nvGraphicFramePr>
          <p:cNvPr id="19" name="Chart 18">
            <a:extLst>
              <a:ext uri="{FF2B5EF4-FFF2-40B4-BE49-F238E27FC236}">
                <a16:creationId xmlns:a16="http://schemas.microsoft.com/office/drawing/2014/main" id="{FBF283BE-D129-4E64-9EC9-36401F25212D}"/>
              </a:ext>
            </a:extLst>
          </p:cNvPr>
          <p:cNvGraphicFramePr/>
          <p:nvPr>
            <p:extLst>
              <p:ext uri="{D42A27DB-BD31-4B8C-83A1-F6EECF244321}">
                <p14:modId xmlns:p14="http://schemas.microsoft.com/office/powerpoint/2010/main" val="816172692"/>
              </p:ext>
            </p:extLst>
          </p:nvPr>
        </p:nvGraphicFramePr>
        <p:xfrm>
          <a:off x="7653600" y="1122634"/>
          <a:ext cx="5161825" cy="3909525"/>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1" name="Table 7">
            <a:extLst>
              <a:ext uri="{FF2B5EF4-FFF2-40B4-BE49-F238E27FC236}">
                <a16:creationId xmlns:a16="http://schemas.microsoft.com/office/drawing/2014/main" id="{DFBC9699-B5F4-4E9A-A9DF-A3EB8138DBA8}"/>
              </a:ext>
            </a:extLst>
          </p:cNvPr>
          <p:cNvGraphicFramePr>
            <a:graphicFrameLocks/>
          </p:cNvGraphicFramePr>
          <p:nvPr>
            <p:extLst>
              <p:ext uri="{D42A27DB-BD31-4B8C-83A1-F6EECF244321}">
                <p14:modId xmlns:p14="http://schemas.microsoft.com/office/powerpoint/2010/main" val="1070112736"/>
              </p:ext>
            </p:extLst>
          </p:nvPr>
        </p:nvGraphicFramePr>
        <p:xfrm>
          <a:off x="362944" y="2954196"/>
          <a:ext cx="8172136" cy="3526780"/>
        </p:xfrm>
        <a:graphic>
          <a:graphicData uri="http://schemas.openxmlformats.org/drawingml/2006/table">
            <a:tbl>
              <a:tblPr firstRow="1" bandRow="1">
                <a:tableStyleId>{5940675A-B579-460E-94D1-54222C63F5DA}</a:tableStyleId>
              </a:tblPr>
              <a:tblGrid>
                <a:gridCol w="496866">
                  <a:extLst>
                    <a:ext uri="{9D8B030D-6E8A-4147-A177-3AD203B41FA5}">
                      <a16:colId xmlns:a16="http://schemas.microsoft.com/office/drawing/2014/main" val="3591491900"/>
                    </a:ext>
                  </a:extLst>
                </a:gridCol>
                <a:gridCol w="1738160">
                  <a:extLst>
                    <a:ext uri="{9D8B030D-6E8A-4147-A177-3AD203B41FA5}">
                      <a16:colId xmlns:a16="http://schemas.microsoft.com/office/drawing/2014/main" val="326531481"/>
                    </a:ext>
                  </a:extLst>
                </a:gridCol>
                <a:gridCol w="1763930">
                  <a:extLst>
                    <a:ext uri="{9D8B030D-6E8A-4147-A177-3AD203B41FA5}">
                      <a16:colId xmlns:a16="http://schemas.microsoft.com/office/drawing/2014/main" val="3995465828"/>
                    </a:ext>
                  </a:extLst>
                </a:gridCol>
                <a:gridCol w="341594">
                  <a:extLst>
                    <a:ext uri="{9D8B030D-6E8A-4147-A177-3AD203B41FA5}">
                      <a16:colId xmlns:a16="http://schemas.microsoft.com/office/drawing/2014/main" val="2696821845"/>
                    </a:ext>
                  </a:extLst>
                </a:gridCol>
                <a:gridCol w="341594">
                  <a:extLst>
                    <a:ext uri="{9D8B030D-6E8A-4147-A177-3AD203B41FA5}">
                      <a16:colId xmlns:a16="http://schemas.microsoft.com/office/drawing/2014/main" val="2332858264"/>
                    </a:ext>
                  </a:extLst>
                </a:gridCol>
                <a:gridCol w="3135796">
                  <a:extLst>
                    <a:ext uri="{9D8B030D-6E8A-4147-A177-3AD203B41FA5}">
                      <a16:colId xmlns:a16="http://schemas.microsoft.com/office/drawing/2014/main" val="3033096753"/>
                    </a:ext>
                  </a:extLst>
                </a:gridCol>
                <a:gridCol w="354196">
                  <a:extLst>
                    <a:ext uri="{9D8B030D-6E8A-4147-A177-3AD203B41FA5}">
                      <a16:colId xmlns:a16="http://schemas.microsoft.com/office/drawing/2014/main" val="4161796994"/>
                    </a:ext>
                  </a:extLst>
                </a:gridCol>
              </a:tblGrid>
              <a:tr h="434886">
                <a:tc>
                  <a:txBody>
                    <a:bodyPr/>
                    <a:lstStyle/>
                    <a:p>
                      <a:pPr algn="l"/>
                      <a:r>
                        <a:rPr lang="en-GB" sz="1400" dirty="0">
                          <a:solidFill>
                            <a:schemeClr val="bg1"/>
                          </a:solidFill>
                        </a:rPr>
                        <a:t>Team</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Q3 RAG status</a:t>
                      </a:r>
                      <a:endParaRPr lang="en-GB" sz="7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814060">
                <a:tc rowSpan="3">
                  <a:txBody>
                    <a:bodyPr/>
                    <a:lstStyle/>
                    <a:p>
                      <a:pPr algn="ctr"/>
                      <a:r>
                        <a:rPr lang="en-GB" sz="1400">
                          <a:solidFill>
                            <a:schemeClr val="bg1"/>
                          </a:solidFill>
                        </a:rPr>
                        <a:t>Communications &amp; Marketing</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dirty="0">
                          <a:solidFill>
                            <a:schemeClr val="bg1"/>
                          </a:solidFill>
                          <a:effectLst/>
                        </a:rPr>
                        <a:t>Develop effective marketing campaigns (internal and external) for major projects in light of Covid-19</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a:solidFill>
                            <a:schemeClr val="bg1"/>
                          </a:solidFill>
                          <a:effectLst/>
                        </a:rPr>
                        <a:t>Increased staff and resident satisfaction (with reports of good experiences) because services are understood and delivered in a convenient way (dependent on service delivery)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8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a:endParaRPr lang="en-GB" sz="8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700" dirty="0">
                          <a:solidFill>
                            <a:schemeClr val="bg1"/>
                          </a:solidFill>
                          <a:effectLst/>
                        </a:rPr>
                        <a:t>Continual focus on updating website and social media with latest coronavirus information. Promotion of the new rules to residents via website, e-newsletters and social media. Promotion of support packages available to businesses in the area via website, e-newsletter and social media. Signed up to social media channel </a:t>
                      </a:r>
                      <a:r>
                        <a:rPr lang="en-GB" sz="700" dirty="0" err="1">
                          <a:solidFill>
                            <a:schemeClr val="bg1"/>
                          </a:solidFill>
                          <a:effectLst/>
                        </a:rPr>
                        <a:t>Nextdoor</a:t>
                      </a:r>
                      <a:r>
                        <a:rPr lang="en-GB" sz="700" dirty="0">
                          <a:solidFill>
                            <a:schemeClr val="bg1"/>
                          </a:solidFill>
                          <a:effectLst/>
                        </a:rPr>
                        <a:t> to reach approximately 11,000 residents with our messages. Promotion of coronavirus survey to residents. Promotion of internal staff wellbeing survey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597708292"/>
                  </a:ext>
                </a:extLst>
              </a:tr>
              <a:tr h="873829">
                <a:tc vMerge="1">
                  <a:txBody>
                    <a:bodyPr/>
                    <a:lstStyle/>
                    <a:p>
                      <a:pPr algn="ctr"/>
                      <a:endParaRPr lang="en-GB" sz="1100"/>
                    </a:p>
                  </a:txBody>
                  <a:tcPr marL="45720" marR="45720" vert="vert270" anchor="ctr"/>
                </a:tc>
                <a:tc>
                  <a:txBody>
                    <a:bodyPr/>
                    <a:lstStyle/>
                    <a:p>
                      <a:pPr algn="l" fontAlgn="base"/>
                      <a:r>
                        <a:rPr lang="en-GB" sz="800" dirty="0">
                          <a:solidFill>
                            <a:schemeClr val="bg1"/>
                          </a:solidFill>
                          <a:effectLst/>
                        </a:rPr>
                        <a:t>Develop innovative campaigns to encourage customers to use digital channels to boost channel shift away from telephone/paper and face-to-face interactions, building on the digital channel shift already achieved due to Covid-19 emergency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dirty="0">
                          <a:solidFill>
                            <a:schemeClr val="bg1"/>
                          </a:solidFill>
                          <a:effectLst/>
                        </a:rPr>
                        <a:t>Increased access and ease of access to our services for our residents and businesses (dependent on customer access and digital strategies)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7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a:endParaRPr lang="en-GB" sz="7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a:r>
                        <a:rPr lang="en-GB" sz="800" dirty="0">
                          <a:solidFill>
                            <a:schemeClr val="bg1"/>
                          </a:solidFill>
                        </a:rPr>
                        <a:t>Website continuously updated with the latest coronavirus information and support available. Application forms created for business support grants. Complete overhaul of the out of hours information on the website. Brexit information on the website updated. Refreshed metatags on the website to improve search results.</a:t>
                      </a:r>
                    </a:p>
                    <a:p>
                      <a:pPr algn="l"/>
                      <a:r>
                        <a:rPr lang="en-GB" sz="800" dirty="0">
                          <a:solidFill>
                            <a:schemeClr val="bg1"/>
                          </a:solidFill>
                        </a:rPr>
                        <a:t>In Q3, we gained 1,581 subscribers to e-newsletters, 467 likes on Facebook, 66 followers on Twitter and 161 followers on Instagram. E-newsletter bulletins had an engagement rate of 82.8% (national average for local government is 62%)</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165365871"/>
                  </a:ext>
                </a:extLst>
              </a:tr>
              <a:tr h="1003285">
                <a:tc vMerge="1">
                  <a:txBody>
                    <a:bodyPr/>
                    <a:lstStyle/>
                    <a:p>
                      <a:pPr algn="ctr"/>
                      <a:endParaRPr lang="en-GB" sz="1100"/>
                    </a:p>
                  </a:txBody>
                  <a:tcPr marL="45720" marR="45720" vert="vert270" anchor="ctr"/>
                </a:tc>
                <a:tc>
                  <a:txBody>
                    <a:bodyPr/>
                    <a:lstStyle/>
                    <a:p>
                      <a:pPr algn="l" fontAlgn="base"/>
                      <a:r>
                        <a:rPr lang="en-GB" sz="800">
                          <a:solidFill>
                            <a:schemeClr val="bg1"/>
                          </a:solidFill>
                          <a:effectLst/>
                        </a:rPr>
                        <a:t>Use a strategic basis for determining communications priorities and activity so that corporate priorities are linked to communications priorities</a:t>
                      </a:r>
                      <a:br>
                        <a:rPr lang="en-GB" sz="800">
                          <a:solidFill>
                            <a:schemeClr val="bg1"/>
                          </a:solidFill>
                          <a:effectLst/>
                        </a:rPr>
                      </a:br>
                      <a:r>
                        <a:rPr lang="en-GB" sz="800">
                          <a:solidFill>
                            <a:schemeClr val="bg1"/>
                          </a:solidFill>
                          <a:effectLst/>
                        </a:rPr>
                        <a:t>Communications to be factored into service plans and linked directly to communications support for recovery following Covid-19 emergency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dirty="0">
                          <a:solidFill>
                            <a:schemeClr val="bg1"/>
                          </a:solidFill>
                          <a:effectLst/>
                        </a:rPr>
                        <a:t>Informed, engaged and motivated employees and councillors (powerful Council ambassadors) who understand how their day to day work in the 'new normal' is delivering the Corporate Strategy. Informed public who have an understanding and appreciation for what the Council is trying to achieve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800" dirty="0">
                          <a:solidFill>
                            <a:schemeClr val="bg1"/>
                          </a:solidFill>
                          <a:effectLst/>
                        </a:rPr>
                        <a:t>Insight-based communications and marketing approach developed for Warmer Homes campaign to target messages to ensure efficient and effective approach. Promotion of internal support for staff including Wellbeing Wins and future working arrangements</a:t>
                      </a:r>
                    </a:p>
                    <a:p>
                      <a:pPr algn="l" fontAlgn="base"/>
                      <a:endParaRPr lang="en-GB" sz="8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2228172410"/>
                  </a:ext>
                </a:extLst>
              </a:tr>
            </a:tbl>
          </a:graphicData>
        </a:graphic>
      </p:graphicFrame>
    </p:spTree>
    <p:extLst>
      <p:ext uri="{BB962C8B-B14F-4D97-AF65-F5344CB8AC3E}">
        <p14:creationId xmlns:p14="http://schemas.microsoft.com/office/powerpoint/2010/main" val="1958116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7">
            <a:extLst>
              <a:ext uri="{FF2B5EF4-FFF2-40B4-BE49-F238E27FC236}">
                <a16:creationId xmlns:a16="http://schemas.microsoft.com/office/drawing/2014/main" id="{4FFBAF0F-50B0-409F-8217-05B793D81CDE}"/>
              </a:ext>
            </a:extLst>
          </p:cNvPr>
          <p:cNvGraphicFramePr>
            <a:graphicFrameLocks/>
          </p:cNvGraphicFramePr>
          <p:nvPr>
            <p:extLst>
              <p:ext uri="{D42A27DB-BD31-4B8C-83A1-F6EECF244321}">
                <p14:modId xmlns:p14="http://schemas.microsoft.com/office/powerpoint/2010/main" val="1049278045"/>
              </p:ext>
            </p:extLst>
          </p:nvPr>
        </p:nvGraphicFramePr>
        <p:xfrm>
          <a:off x="304799" y="864746"/>
          <a:ext cx="11582402" cy="5726275"/>
        </p:xfrm>
        <a:graphic>
          <a:graphicData uri="http://schemas.openxmlformats.org/drawingml/2006/table">
            <a:tbl>
              <a:tblPr firstRow="1" bandRow="1">
                <a:tableStyleId>{5940675A-B579-460E-94D1-54222C63F5DA}</a:tableStyleId>
              </a:tblPr>
              <a:tblGrid>
                <a:gridCol w="480533">
                  <a:extLst>
                    <a:ext uri="{9D8B030D-6E8A-4147-A177-3AD203B41FA5}">
                      <a16:colId xmlns:a16="http://schemas.microsoft.com/office/drawing/2014/main" val="3591491900"/>
                    </a:ext>
                  </a:extLst>
                </a:gridCol>
                <a:gridCol w="2644752">
                  <a:extLst>
                    <a:ext uri="{9D8B030D-6E8A-4147-A177-3AD203B41FA5}">
                      <a16:colId xmlns:a16="http://schemas.microsoft.com/office/drawing/2014/main" val="326531481"/>
                    </a:ext>
                  </a:extLst>
                </a:gridCol>
                <a:gridCol w="2553439">
                  <a:extLst>
                    <a:ext uri="{9D8B030D-6E8A-4147-A177-3AD203B41FA5}">
                      <a16:colId xmlns:a16="http://schemas.microsoft.com/office/drawing/2014/main" val="3995465828"/>
                    </a:ext>
                  </a:extLst>
                </a:gridCol>
                <a:gridCol w="357128">
                  <a:extLst>
                    <a:ext uri="{9D8B030D-6E8A-4147-A177-3AD203B41FA5}">
                      <a16:colId xmlns:a16="http://schemas.microsoft.com/office/drawing/2014/main" val="2696821845"/>
                    </a:ext>
                  </a:extLst>
                </a:gridCol>
                <a:gridCol w="357128">
                  <a:extLst>
                    <a:ext uri="{9D8B030D-6E8A-4147-A177-3AD203B41FA5}">
                      <a16:colId xmlns:a16="http://schemas.microsoft.com/office/drawing/2014/main" val="808871605"/>
                    </a:ext>
                  </a:extLst>
                </a:gridCol>
                <a:gridCol w="4814610">
                  <a:extLst>
                    <a:ext uri="{9D8B030D-6E8A-4147-A177-3AD203B41FA5}">
                      <a16:colId xmlns:a16="http://schemas.microsoft.com/office/drawing/2014/main" val="3033096753"/>
                    </a:ext>
                  </a:extLst>
                </a:gridCol>
                <a:gridCol w="374812">
                  <a:extLst>
                    <a:ext uri="{9D8B030D-6E8A-4147-A177-3AD203B41FA5}">
                      <a16:colId xmlns:a16="http://schemas.microsoft.com/office/drawing/2014/main" val="4161796994"/>
                    </a:ext>
                  </a:extLst>
                </a:gridCol>
              </a:tblGrid>
              <a:tr h="421583">
                <a:tc>
                  <a:txBody>
                    <a:bodyPr/>
                    <a:lstStyle/>
                    <a:p>
                      <a:pPr algn="l"/>
                      <a:r>
                        <a:rPr lang="en-GB" sz="1400" dirty="0">
                          <a:solidFill>
                            <a:schemeClr val="bg1"/>
                          </a:solidFill>
                        </a:rPr>
                        <a:t>Team</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Q3 RAG status</a:t>
                      </a:r>
                      <a:endParaRPr lang="en-GB" sz="7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809609">
                <a:tc rowSpan="3">
                  <a:txBody>
                    <a:bodyPr/>
                    <a:lstStyle/>
                    <a:p>
                      <a:pPr algn="ctr"/>
                      <a:r>
                        <a:rPr lang="en-GB" sz="1000">
                          <a:solidFill>
                            <a:schemeClr val="bg1"/>
                          </a:solidFill>
                        </a:rPr>
                        <a:t>Emergency Planning &amp; Business Continuity</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Lead the 'organisational' aspect of the Covid-19 recovery plan ensuring that this supports the overall recovery operating plan at a local and Hampshire-wide level and aligns with the wider scope of transformation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a:solidFill>
                            <a:schemeClr val="bg1"/>
                          </a:solidFill>
                          <a:effectLst/>
                        </a:rPr>
                        <a:t>A robust organisational recovery plan which aligns with and complements the wider organisational transformation objectives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000" dirty="0">
                          <a:solidFill>
                            <a:schemeClr val="bg1"/>
                          </a:solidFill>
                          <a:effectLst/>
                        </a:rPr>
                        <a:t>The rise in infection rate has led to the organisation moving out of recovery and back into response. Recovery work is now paused until the transmission rate reduces and the LRF stand down the emergency response</a:t>
                      </a:r>
                    </a:p>
                    <a:p>
                      <a:pPr algn="l" fontAlgn="base"/>
                      <a:endParaRPr lang="en-GB" sz="10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197995152"/>
                  </a:ext>
                </a:extLst>
              </a:tr>
              <a:tr h="809609">
                <a:tc vMerge="1">
                  <a:txBody>
                    <a:bodyPr/>
                    <a:lstStyle/>
                    <a:p>
                      <a:pPr algn="ctr"/>
                      <a:endParaRPr lang="en-GB" sz="1200"/>
                    </a:p>
                  </a:txBody>
                  <a:tcPr marL="45720" marR="45720" vert="vert270" anchor="ctr"/>
                </a:tc>
                <a:tc>
                  <a:txBody>
                    <a:bodyPr/>
                    <a:lstStyle/>
                    <a:p>
                      <a:pPr algn="l" fontAlgn="base"/>
                      <a:r>
                        <a:rPr lang="en-GB" sz="900" dirty="0">
                          <a:solidFill>
                            <a:schemeClr val="bg1"/>
                          </a:solidFill>
                          <a:effectLst/>
                        </a:rPr>
                        <a:t>Provide the relevant training across the Council to ensure the responsibilities for BC &amp; EP are understood by all and the Council can respond effectively should a disruption/emergency arise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Appropriate strategic and operational incident response and recovery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000" dirty="0">
                          <a:solidFill>
                            <a:schemeClr val="bg1"/>
                          </a:solidFill>
                          <a:effectLst/>
                        </a:rPr>
                        <a:t>The BC and EP training sessions due to take place in October/November had to be delayed due to </a:t>
                      </a:r>
                      <a:r>
                        <a:rPr lang="en-GB" sz="1000" dirty="0" err="1">
                          <a:solidFill>
                            <a:schemeClr val="bg1"/>
                          </a:solidFill>
                          <a:effectLst/>
                        </a:rPr>
                        <a:t>Covid</a:t>
                      </a:r>
                      <a:r>
                        <a:rPr lang="en-GB" sz="1000" dirty="0">
                          <a:solidFill>
                            <a:schemeClr val="bg1"/>
                          </a:solidFill>
                          <a:effectLst/>
                        </a:rPr>
                        <a:t> workload. They have now been rescheduled for January and February. The EP training will include the new roles that are being introduced and the new message/tray system within the ECC. The district and borough plans are currently being updated by HCC EP and will be shared with the councils shortly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795405022"/>
                  </a:ext>
                </a:extLst>
              </a:tr>
              <a:tr h="980053">
                <a:tc vMerge="1">
                  <a:txBody>
                    <a:bodyPr/>
                    <a:lstStyle/>
                    <a:p>
                      <a:pPr algn="ctr"/>
                      <a:endParaRPr lang="en-GB" sz="1400"/>
                    </a:p>
                  </a:txBody>
                  <a:tcPr marL="45720" marR="45720" vert="vert270" anchor="ctr"/>
                </a:tc>
                <a:tc>
                  <a:txBody>
                    <a:bodyPr/>
                    <a:lstStyle/>
                    <a:p>
                      <a:pPr algn="l" fontAlgn="base"/>
                      <a:r>
                        <a:rPr lang="en-GB" sz="900">
                          <a:solidFill>
                            <a:schemeClr val="bg1"/>
                          </a:solidFill>
                          <a:effectLst/>
                        </a:rPr>
                        <a:t>Fully understand the threats to the delivery of critical services at a local and national level and build an overall recovery plan for Covid-19 which ensures that critical services can continue to be delivered as the organisation moves from response to recovery following the Covid-19 emergency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Appropriate strategic and operational incident response and recovery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000" dirty="0">
                          <a:solidFill>
                            <a:schemeClr val="bg1"/>
                          </a:solidFill>
                          <a:effectLst/>
                        </a:rPr>
                        <a:t>Continued response to changing </a:t>
                      </a:r>
                      <a:r>
                        <a:rPr lang="en-GB" sz="1000" dirty="0" err="1">
                          <a:solidFill>
                            <a:schemeClr val="bg1"/>
                          </a:solidFill>
                          <a:effectLst/>
                        </a:rPr>
                        <a:t>Covid</a:t>
                      </a:r>
                      <a:r>
                        <a:rPr lang="en-GB" sz="1000" dirty="0">
                          <a:solidFill>
                            <a:schemeClr val="bg1"/>
                          </a:solidFill>
                          <a:effectLst/>
                        </a:rPr>
                        <a:t> situations re tiered system and lockdown. Primary focus on the delivery of P1/P2 critical services; business continuity at the forefront. Move back into response may delay some aspects of the recovery work. On track for the continued delivery of critical services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874536719"/>
                  </a:ext>
                </a:extLst>
              </a:tr>
              <a:tr h="880588">
                <a:tc>
                  <a:txBody>
                    <a:bodyPr/>
                    <a:lstStyle/>
                    <a:p>
                      <a:pPr algn="ctr"/>
                      <a:r>
                        <a:rPr lang="en-GB" sz="1100">
                          <a:solidFill>
                            <a:schemeClr val="bg1"/>
                          </a:solidFill>
                        </a:rPr>
                        <a:t>Health &amp; Safety</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Actively promote the need for the Council and its contractors to comply with all aspects of H&amp;S legislation, ensuring that relevant monitoring and reporting is in place to mitigate risk in line with Covid-19 requirements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Rigorous monitoring of the Council and its contractors to ensure compliance with all aspects of H&amp;S, escalating through the relevant channels where necessary if compliance falls short of minimum regulatory standards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000" dirty="0">
                          <a:solidFill>
                            <a:schemeClr val="bg1"/>
                          </a:solidFill>
                          <a:effectLst/>
                        </a:rPr>
                        <a:t>Continuing to attend monthly CMT (Client) meetings, raising outstanding actions in relation to required documentation. Also attending the monthly service meetings. Review has taken place of the Norse Kahootz area and we have established reporting mechanisms which allow Norse to update directly – this will enable an easier auditable process. On site inspections currently on hold. We have produced and communicated guidance on contractors for all staff, along with a checklist</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2960118475"/>
                  </a:ext>
                </a:extLst>
              </a:tr>
              <a:tr h="980053">
                <a:tc rowSpan="2">
                  <a:txBody>
                    <a:bodyPr/>
                    <a:lstStyle/>
                    <a:p>
                      <a:pPr algn="ctr"/>
                      <a:r>
                        <a:rPr lang="en-GB" sz="1400">
                          <a:solidFill>
                            <a:schemeClr val="bg1"/>
                          </a:solidFill>
                        </a:rPr>
                        <a:t>Human Resources</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a:solidFill>
                            <a:schemeClr val="bg1"/>
                          </a:solidFill>
                          <a:effectLst/>
                        </a:rPr>
                        <a:t>Lead, develop and implement HR and OD interventions as per the ‘People’ workstream and project plan to support the effective implementation of the organisational wide transformation programme ensuring that this is aligned with the organisational recovery plan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A step change to the way the organisation delivers its services through people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000" dirty="0">
                          <a:solidFill>
                            <a:schemeClr val="bg1"/>
                          </a:solidFill>
                          <a:effectLst/>
                        </a:rPr>
                        <a:t>Further detailed information on the TOM is needed to enable the one team workstream to progress activities fully. In the interim, work has taken place to fully align the pay structures in the two councils from April 2021 (subject to agreement). Future working styles project to inform transformation is paused due to lockdown. Values and behaviours employee group created and in progress to review the values of the councils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213664646"/>
                  </a:ext>
                </a:extLst>
              </a:tr>
              <a:tr h="639165">
                <a:tc vMerge="1">
                  <a:txBody>
                    <a:bodyPr/>
                    <a:lstStyle/>
                    <a:p>
                      <a:pPr algn="ctr"/>
                      <a:endParaRPr lang="en-GB" sz="1400"/>
                    </a:p>
                  </a:txBody>
                  <a:tcPr marL="45720" marR="45720" vert="vert270" anchor="ctr"/>
                </a:tc>
                <a:tc>
                  <a:txBody>
                    <a:bodyPr/>
                    <a:lstStyle/>
                    <a:p>
                      <a:pPr algn="l" fontAlgn="base"/>
                      <a:r>
                        <a:rPr lang="en-GB" sz="900">
                          <a:solidFill>
                            <a:schemeClr val="bg1"/>
                          </a:solidFill>
                          <a:effectLst/>
                        </a:rPr>
                        <a:t>Effectively deliver CSP18 Alpha project and all associated objectives and develop a business case for the future delivery of payroll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Delivery of a successful payroll for 2020-21 (people paid accurately and on time) and a business case which identifies an affordable fit-for-purpose future payroll solution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000" dirty="0">
                          <a:solidFill>
                            <a:schemeClr val="bg1"/>
                          </a:solidFill>
                          <a:effectLst/>
                        </a:rPr>
                        <a:t>Plan to extend </a:t>
                      </a:r>
                      <a:r>
                        <a:rPr lang="en-GB" sz="1000" dirty="0" err="1">
                          <a:solidFill>
                            <a:schemeClr val="bg1"/>
                          </a:solidFill>
                          <a:effectLst/>
                        </a:rPr>
                        <a:t>Zellis</a:t>
                      </a:r>
                      <a:r>
                        <a:rPr lang="en-GB" sz="1000" dirty="0">
                          <a:solidFill>
                            <a:schemeClr val="bg1"/>
                          </a:solidFill>
                          <a:effectLst/>
                        </a:rPr>
                        <a:t> arrangement with South &amp; Vale and Hart councils until April 2022. Cabinet paper and decision scheduled for mid February</a:t>
                      </a:r>
                    </a:p>
                    <a:p>
                      <a:pPr algn="l" fontAlgn="base"/>
                      <a:endParaRPr lang="en-GB" sz="10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290661549"/>
                  </a:ext>
                </a:extLst>
              </a:tr>
            </a:tbl>
          </a:graphicData>
        </a:graphic>
      </p:graphicFrame>
      <p:pic>
        <p:nvPicPr>
          <p:cNvPr id="3" name="Graphic 2" descr="Bullseye">
            <a:extLst>
              <a:ext uri="{FF2B5EF4-FFF2-40B4-BE49-F238E27FC236}">
                <a16:creationId xmlns:a16="http://schemas.microsoft.com/office/drawing/2014/main" id="{4FC27C68-B013-49BA-A256-43C7AC8BAC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04790" y="15229"/>
            <a:ext cx="782798" cy="786209"/>
          </a:xfrm>
          <a:prstGeom prst="rect">
            <a:avLst/>
          </a:prstGeom>
        </p:spPr>
      </p:pic>
      <p:sp>
        <p:nvSpPr>
          <p:cNvPr id="4" name="Title 3">
            <a:extLst>
              <a:ext uri="{FF2B5EF4-FFF2-40B4-BE49-F238E27FC236}">
                <a16:creationId xmlns:a16="http://schemas.microsoft.com/office/drawing/2014/main" id="{EFEBF09B-2913-4043-9355-BD04691AF171}"/>
              </a:ext>
            </a:extLst>
          </p:cNvPr>
          <p:cNvSpPr txBox="1">
            <a:spLocks/>
          </p:cNvSpPr>
          <p:nvPr/>
        </p:nvSpPr>
        <p:spPr>
          <a:xfrm>
            <a:off x="7505700" y="152400"/>
            <a:ext cx="5161825" cy="57517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2020-21</a:t>
            </a:r>
          </a:p>
        </p:txBody>
      </p:sp>
      <p:sp>
        <p:nvSpPr>
          <p:cNvPr id="5" name="Title 3">
            <a:extLst>
              <a:ext uri="{FF2B5EF4-FFF2-40B4-BE49-F238E27FC236}">
                <a16:creationId xmlns:a16="http://schemas.microsoft.com/office/drawing/2014/main" id="{51226A8A-BE55-4266-B8EC-0C92FA2708A3}"/>
              </a:ext>
            </a:extLst>
          </p:cNvPr>
          <p:cNvSpPr txBox="1">
            <a:spLocks/>
          </p:cNvSpPr>
          <p:nvPr/>
        </p:nvSpPr>
        <p:spPr>
          <a:xfrm>
            <a:off x="255973" y="268666"/>
            <a:ext cx="5791201" cy="571510"/>
          </a:xfrm>
          <a:prstGeom prst="rect">
            <a:avLst/>
          </a:prstGeom>
        </p:spPr>
        <p:txBody>
          <a:bodyP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Organisational Development</a:t>
            </a:r>
            <a:endParaRPr lang="en-GB" sz="3600" i="1" dirty="0">
              <a:solidFill>
                <a:schemeClr val="bg1"/>
              </a:solidFill>
            </a:endParaRPr>
          </a:p>
        </p:txBody>
      </p:sp>
    </p:spTree>
    <p:extLst>
      <p:ext uri="{BB962C8B-B14F-4D97-AF65-F5344CB8AC3E}">
        <p14:creationId xmlns:p14="http://schemas.microsoft.com/office/powerpoint/2010/main" val="418282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139B5-04E0-4F2C-860D-3BEC61D970E3}"/>
              </a:ext>
            </a:extLst>
          </p:cNvPr>
          <p:cNvSpPr>
            <a:spLocks noGrp="1"/>
          </p:cNvSpPr>
          <p:nvPr>
            <p:ph type="title"/>
          </p:nvPr>
        </p:nvSpPr>
        <p:spPr/>
        <p:txBody>
          <a:bodyPr/>
          <a:lstStyle/>
          <a:p>
            <a:r>
              <a:rPr lang="en-GB" dirty="0">
                <a:solidFill>
                  <a:schemeClr val="bg1"/>
                </a:solidFill>
              </a:rPr>
              <a:t>Contents</a:t>
            </a:r>
          </a:p>
        </p:txBody>
      </p:sp>
      <p:sp>
        <p:nvSpPr>
          <p:cNvPr id="3" name="Content Placeholder 2">
            <a:extLst>
              <a:ext uri="{FF2B5EF4-FFF2-40B4-BE49-F238E27FC236}">
                <a16:creationId xmlns:a16="http://schemas.microsoft.com/office/drawing/2014/main" id="{5A4C40A3-0512-474B-BFBC-9857409BA014}"/>
              </a:ext>
            </a:extLst>
          </p:cNvPr>
          <p:cNvSpPr>
            <a:spLocks noGrp="1"/>
          </p:cNvSpPr>
          <p:nvPr>
            <p:ph idx="1"/>
          </p:nvPr>
        </p:nvSpPr>
        <p:spPr/>
        <p:txBody>
          <a:bodyPr vert="horz" lIns="91440" tIns="45720" rIns="91440" bIns="45720" rtlCol="0" anchor="t">
            <a:normAutofit lnSpcReduction="10000"/>
          </a:bodyPr>
          <a:lstStyle/>
          <a:p>
            <a:pPr marL="514350" indent="-514350">
              <a:buFont typeface="+mj-lt"/>
              <a:buAutoNum type="arabicPeriod"/>
            </a:pPr>
            <a:r>
              <a:rPr lang="en-GB" dirty="0">
                <a:solidFill>
                  <a:schemeClr val="bg1"/>
                </a:solidFill>
                <a:hlinkClick r:id="rId2" action="ppaction://hlinksldjump">
                  <a:extLst>
                    <a:ext uri="{A12FA001-AC4F-418D-AE19-62706E023703}">
                      <ahyp:hlinkClr xmlns:ahyp="http://schemas.microsoft.com/office/drawing/2018/hyperlinkcolor" val="tx"/>
                    </a:ext>
                  </a:extLst>
                </a:hlinkClick>
              </a:rPr>
              <a:t>Headline achievements for Q3</a:t>
            </a:r>
            <a:endParaRPr lang="en-GB" dirty="0">
              <a:solidFill>
                <a:schemeClr val="bg1"/>
              </a:solidFill>
            </a:endParaRPr>
          </a:p>
          <a:p>
            <a:pPr marL="514350" indent="-514350">
              <a:buFont typeface="+mj-lt"/>
              <a:buAutoNum type="arabicPeriod"/>
            </a:pPr>
            <a:r>
              <a:rPr lang="en-GB" dirty="0">
                <a:solidFill>
                  <a:schemeClr val="bg1"/>
                </a:solidFill>
                <a:hlinkClick r:id="rId3" action="ppaction://hlinksldjump">
                  <a:extLst>
                    <a:ext uri="{A12FA001-AC4F-418D-AE19-62706E023703}">
                      <ahyp:hlinkClr xmlns:ahyp="http://schemas.microsoft.com/office/drawing/2018/hyperlinkcolor" val="tx"/>
                    </a:ext>
                  </a:extLst>
                </a:hlinkClick>
              </a:rPr>
              <a:t>People – key statistics for Q3</a:t>
            </a:r>
            <a:endParaRPr lang="en-GB" dirty="0">
              <a:solidFill>
                <a:schemeClr val="bg1"/>
              </a:solidFill>
            </a:endParaRPr>
          </a:p>
          <a:p>
            <a:pPr marL="514350" indent="-514350">
              <a:buFont typeface="+mj-lt"/>
              <a:buAutoNum type="arabicPeriod"/>
            </a:pPr>
            <a:r>
              <a:rPr lang="en-GB" dirty="0">
                <a:solidFill>
                  <a:schemeClr val="bg1"/>
                </a:solidFill>
                <a:hlinkClick r:id="rId4" action="ppaction://hlinksldjump">
                  <a:extLst>
                    <a:ext uri="{A12FA001-AC4F-418D-AE19-62706E023703}">
                      <ahyp:hlinkClr xmlns:ahyp="http://schemas.microsoft.com/office/drawing/2018/hyperlinkcolor" val="tx"/>
                    </a:ext>
                  </a:extLst>
                </a:hlinkClick>
              </a:rPr>
              <a:t>Finance</a:t>
            </a:r>
            <a:endParaRPr lang="en-GB" dirty="0">
              <a:solidFill>
                <a:schemeClr val="bg1"/>
              </a:solidFill>
            </a:endParaRPr>
          </a:p>
          <a:p>
            <a:pPr marL="514350" indent="-514350">
              <a:buFont typeface="+mj-lt"/>
              <a:buAutoNum type="arabicPeriod"/>
            </a:pPr>
            <a:r>
              <a:rPr lang="en-GB" dirty="0">
                <a:solidFill>
                  <a:schemeClr val="bg1"/>
                </a:solidFill>
                <a:hlinkClick r:id="rId5" action="ppaction://hlinksldjump">
                  <a:extLst>
                    <a:ext uri="{A12FA001-AC4F-418D-AE19-62706E023703}">
                      <ahyp:hlinkClr xmlns:ahyp="http://schemas.microsoft.com/office/drawing/2018/hyperlinkcolor" val="tx"/>
                    </a:ext>
                  </a:extLst>
                </a:hlinkClick>
              </a:rPr>
              <a:t>Update on corporate projects</a:t>
            </a:r>
            <a:endParaRPr lang="en-GB" dirty="0">
              <a:solidFill>
                <a:schemeClr val="bg1"/>
              </a:solidFill>
            </a:endParaRPr>
          </a:p>
          <a:p>
            <a:pPr marL="514350" indent="-514350">
              <a:buFont typeface="+mj-lt"/>
              <a:buAutoNum type="arabicPeriod"/>
            </a:pPr>
            <a:r>
              <a:rPr lang="en-GB" dirty="0">
                <a:solidFill>
                  <a:schemeClr val="bg1"/>
                </a:solidFill>
                <a:hlinkClick r:id="rId6" action="ppaction://hlinksldjump">
                  <a:extLst>
                    <a:ext uri="{A12FA001-AC4F-418D-AE19-62706E023703}">
                      <ahyp:hlinkClr xmlns:ahyp="http://schemas.microsoft.com/office/drawing/2018/hyperlinkcolor" val="tx"/>
                    </a:ext>
                  </a:extLst>
                </a:hlinkClick>
              </a:rPr>
              <a:t>Corporate governance – key statistics for Q3</a:t>
            </a:r>
            <a:endParaRPr lang="en-GB" dirty="0">
              <a:solidFill>
                <a:schemeClr val="bg1"/>
              </a:solidFill>
            </a:endParaRPr>
          </a:p>
          <a:p>
            <a:pPr marL="514350" indent="-514350">
              <a:buFont typeface="+mj-lt"/>
              <a:buAutoNum type="arabicPeriod"/>
            </a:pPr>
            <a:r>
              <a:rPr lang="en-GB" dirty="0">
                <a:solidFill>
                  <a:schemeClr val="bg1"/>
                </a:solidFill>
              </a:rPr>
              <a:t>Service dashboards (containing in-depth information about Corporate Action Plan objectives, KPIs, and budget variance)</a:t>
            </a:r>
          </a:p>
          <a:p>
            <a:pPr marL="0" indent="0">
              <a:buNone/>
            </a:pPr>
            <a:r>
              <a:rPr lang="en-GB" dirty="0">
                <a:solidFill>
                  <a:schemeClr val="bg1"/>
                </a:solidFill>
              </a:rPr>
              <a:t>	</a:t>
            </a:r>
            <a:r>
              <a:rPr lang="en-GB" dirty="0">
                <a:solidFill>
                  <a:schemeClr val="bg1"/>
                </a:solidFill>
                <a:hlinkClick r:id="rId7" action="ppaction://hlinksldjump">
                  <a:extLst>
                    <a:ext uri="{A12FA001-AC4F-418D-AE19-62706E023703}">
                      <ahyp:hlinkClr xmlns:ahyp="http://schemas.microsoft.com/office/drawing/2018/hyperlinkcolor" val="tx"/>
                    </a:ext>
                  </a:extLst>
                </a:hlinkClick>
              </a:rPr>
              <a:t>Corporate Services</a:t>
            </a:r>
            <a:endParaRPr lang="en-GB" dirty="0">
              <a:solidFill>
                <a:schemeClr val="bg1"/>
              </a:solidFill>
            </a:endParaRPr>
          </a:p>
          <a:p>
            <a:pPr marL="0" indent="0">
              <a:buNone/>
            </a:pPr>
            <a:r>
              <a:rPr lang="en-GB" dirty="0">
                <a:solidFill>
                  <a:schemeClr val="bg1"/>
                </a:solidFill>
              </a:rPr>
              <a:t>	</a:t>
            </a:r>
            <a:r>
              <a:rPr lang="en-GB" dirty="0">
                <a:solidFill>
                  <a:schemeClr val="bg1"/>
                </a:solidFill>
                <a:hlinkClick r:id="rId8" action="ppaction://hlinksldjump">
                  <a:extLst>
                    <a:ext uri="{A12FA001-AC4F-418D-AE19-62706E023703}">
                      <ahyp:hlinkClr xmlns:ahyp="http://schemas.microsoft.com/office/drawing/2018/hyperlinkcolor" val="tx"/>
                    </a:ext>
                  </a:extLst>
                </a:hlinkClick>
              </a:rPr>
              <a:t>Regeneration &amp; Place</a:t>
            </a:r>
            <a:endParaRPr lang="en-GB" dirty="0">
              <a:solidFill>
                <a:schemeClr val="bg1"/>
              </a:solidFill>
            </a:endParaRPr>
          </a:p>
        </p:txBody>
      </p:sp>
    </p:spTree>
    <p:extLst>
      <p:ext uri="{BB962C8B-B14F-4D97-AF65-F5344CB8AC3E}">
        <p14:creationId xmlns:p14="http://schemas.microsoft.com/office/powerpoint/2010/main" val="1978376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Programmes, Redesign &amp; Quality</a:t>
            </a:r>
            <a:br>
              <a:rPr lang="en-GB" sz="3600" dirty="0">
                <a:solidFill>
                  <a:schemeClr val="bg1"/>
                </a:solidFill>
              </a:rPr>
            </a:br>
            <a:r>
              <a:rPr lang="en-GB" sz="2200" i="1" dirty="0">
                <a:solidFill>
                  <a:schemeClr val="bg1"/>
                </a:solidFill>
              </a:rPr>
              <a:t>Head of Service: Sue Parker</a:t>
            </a:r>
            <a:endParaRPr lang="en-GB" sz="3600" i="1" dirty="0">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317639" y="1202298"/>
            <a:ext cx="6815360" cy="761166"/>
          </a:xfrm>
        </p:spPr>
        <p:txBody>
          <a:bodyPr>
            <a:normAutofit/>
          </a:bodyPr>
          <a:lstStyle/>
          <a:p>
            <a:r>
              <a:rPr lang="en-GB" sz="1800" dirty="0">
                <a:solidFill>
                  <a:schemeClr val="bg1"/>
                </a:solidFill>
              </a:rPr>
              <a:t>Incorporating:</a:t>
            </a:r>
            <a:br>
              <a:rPr lang="en-GB" sz="1800" dirty="0">
                <a:solidFill>
                  <a:schemeClr val="bg1"/>
                </a:solidFill>
              </a:rPr>
            </a:br>
            <a:r>
              <a:rPr lang="en-GB" sz="1400" dirty="0">
                <a:solidFill>
                  <a:schemeClr val="bg1"/>
                </a:solidFill>
              </a:rPr>
              <a:t>Business Solutions Unit, Digital Design, Information Governance, Governance Hub, Effective Working, Facilities Management</a:t>
            </a: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976074566"/>
              </p:ext>
            </p:extLst>
          </p:nvPr>
        </p:nvGraphicFramePr>
        <p:xfrm>
          <a:off x="473399" y="3715341"/>
          <a:ext cx="7046232" cy="2689258"/>
        </p:xfrm>
        <a:graphic>
          <a:graphicData uri="http://schemas.openxmlformats.org/drawingml/2006/table">
            <a:tbl>
              <a:tblPr firstRow="1" bandRow="1">
                <a:tableStyleId>{9D7B26C5-4107-4FEC-AEDC-1716B250A1EF}</a:tableStyleId>
              </a:tblPr>
              <a:tblGrid>
                <a:gridCol w="3882066">
                  <a:extLst>
                    <a:ext uri="{9D8B030D-6E8A-4147-A177-3AD203B41FA5}">
                      <a16:colId xmlns:a16="http://schemas.microsoft.com/office/drawing/2014/main" val="1632953638"/>
                    </a:ext>
                  </a:extLst>
                </a:gridCol>
                <a:gridCol w="775455">
                  <a:extLst>
                    <a:ext uri="{9D8B030D-6E8A-4147-A177-3AD203B41FA5}">
                      <a16:colId xmlns:a16="http://schemas.microsoft.com/office/drawing/2014/main" val="3276194889"/>
                    </a:ext>
                  </a:extLst>
                </a:gridCol>
                <a:gridCol w="796237">
                  <a:extLst>
                    <a:ext uri="{9D8B030D-6E8A-4147-A177-3AD203B41FA5}">
                      <a16:colId xmlns:a16="http://schemas.microsoft.com/office/drawing/2014/main" val="3436727633"/>
                    </a:ext>
                  </a:extLst>
                </a:gridCol>
                <a:gridCol w="796237">
                  <a:extLst>
                    <a:ext uri="{9D8B030D-6E8A-4147-A177-3AD203B41FA5}">
                      <a16:colId xmlns:a16="http://schemas.microsoft.com/office/drawing/2014/main" val="3694784756"/>
                    </a:ext>
                  </a:extLst>
                </a:gridCol>
                <a:gridCol w="796237">
                  <a:extLst>
                    <a:ext uri="{9D8B030D-6E8A-4147-A177-3AD203B41FA5}">
                      <a16:colId xmlns:a16="http://schemas.microsoft.com/office/drawing/2014/main" val="2343595314"/>
                    </a:ext>
                  </a:extLst>
                </a:gridCol>
              </a:tblGrid>
              <a:tr h="371578">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71578">
                <a:tc>
                  <a:txBody>
                    <a:bodyPr/>
                    <a:lstStyle/>
                    <a:p>
                      <a:pPr algn="l" fontAlgn="ctr"/>
                      <a:r>
                        <a:rPr lang="en-GB" sz="1100" u="none" strike="noStrike" dirty="0">
                          <a:solidFill>
                            <a:schemeClr val="bg1"/>
                          </a:solidFill>
                          <a:effectLst/>
                        </a:rPr>
                        <a:t>Freedom of Information - number of requests received</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N/A</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a:solidFill>
                            <a:schemeClr val="bg1"/>
                          </a:solidFill>
                        </a:rPr>
                        <a:t>84</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a:solidFill>
                            <a:schemeClr val="bg1"/>
                          </a:solidFill>
                        </a:rPr>
                        <a:t>120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bg1"/>
                          </a:solidFill>
                        </a:rPr>
                        <a:t>138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371578">
                <a:tc>
                  <a:txBody>
                    <a:bodyPr/>
                    <a:lstStyle/>
                    <a:p>
                      <a:pPr algn="l" fontAlgn="ctr"/>
                      <a:r>
                        <a:rPr lang="en-GB" sz="1100" u="none" strike="noStrike" dirty="0">
                          <a:solidFill>
                            <a:schemeClr val="bg1"/>
                          </a:solidFill>
                          <a:effectLst/>
                        </a:rPr>
                        <a:t>Freedom of Information - requests completed within 20 day statutory deadline (%)</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a:solidFill>
                            <a:schemeClr val="bg1"/>
                          </a:solidFill>
                          <a:effectLst/>
                        </a:rPr>
                        <a:t>above 95%</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a:solidFill>
                            <a:schemeClr val="accent6"/>
                          </a:solidFill>
                        </a:rPr>
                        <a:t>98.8%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dirty="0">
                          <a:solidFill>
                            <a:schemeClr val="accent6"/>
                          </a:solidFill>
                        </a:rPr>
                        <a:t>97.5%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accent6"/>
                          </a:solidFill>
                        </a:rPr>
                        <a:t>96.4%</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371578">
                <a:tc>
                  <a:txBody>
                    <a:bodyPr/>
                    <a:lstStyle/>
                    <a:p>
                      <a:pPr algn="l" fontAlgn="ctr"/>
                      <a:r>
                        <a:rPr lang="en-GB" sz="1100" u="none" strike="noStrike" dirty="0">
                          <a:solidFill>
                            <a:schemeClr val="bg1"/>
                          </a:solidFill>
                          <a:effectLst/>
                        </a:rPr>
                        <a:t>Environmental Information Regulations - number of requests received</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a:solidFill>
                            <a:schemeClr val="bg1"/>
                          </a:solidFill>
                          <a:effectLst/>
                        </a:rPr>
                        <a:t>N/A</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dirty="0">
                          <a:solidFill>
                            <a:schemeClr val="bg1"/>
                          </a:solidFill>
                        </a:rPr>
                        <a:t>33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dirty="0">
                          <a:solidFill>
                            <a:schemeClr val="bg1"/>
                          </a:solidFill>
                        </a:rPr>
                        <a:t>51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bg1"/>
                          </a:solidFill>
                        </a:rPr>
                        <a:t>48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396737">
                <a:tc>
                  <a:txBody>
                    <a:bodyPr/>
                    <a:lstStyle/>
                    <a:p>
                      <a:pPr algn="l" fontAlgn="ctr"/>
                      <a:r>
                        <a:rPr lang="en-GB" sz="1100" u="none" strike="noStrike" dirty="0">
                          <a:solidFill>
                            <a:schemeClr val="bg1"/>
                          </a:solidFill>
                          <a:effectLst/>
                        </a:rPr>
                        <a:t>Environmental Information Regulations - requests completed within 20 day statutory deadline (%)</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a:solidFill>
                            <a:schemeClr val="bg1"/>
                          </a:solidFill>
                          <a:effectLst/>
                        </a:rPr>
                        <a:t>above 95%</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a:solidFill>
                            <a:schemeClr val="accent4"/>
                          </a:solidFill>
                        </a:rPr>
                        <a:t>87.9%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a:solidFill>
                            <a:schemeClr val="accent4"/>
                          </a:solidFill>
                        </a:rPr>
                        <a:t>94.1%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accent6"/>
                          </a:solidFill>
                        </a:rPr>
                        <a:t>95.8%</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371578">
                <a:tc>
                  <a:txBody>
                    <a:bodyPr/>
                    <a:lstStyle/>
                    <a:p>
                      <a:pPr algn="l" fontAlgn="ctr"/>
                      <a:r>
                        <a:rPr lang="en-GB" sz="1100" u="none" strike="noStrike" dirty="0">
                          <a:solidFill>
                            <a:schemeClr val="bg1"/>
                          </a:solidFill>
                          <a:effectLst/>
                        </a:rPr>
                        <a:t>Subject Access Requests - number of requests received</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a:solidFill>
                            <a:schemeClr val="bg1"/>
                          </a:solidFill>
                          <a:effectLst/>
                        </a:rPr>
                        <a:t>N/A</a:t>
                      </a:r>
                      <a:endParaRPr lang="en-GB" sz="11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dirty="0">
                          <a:solidFill>
                            <a:schemeClr val="bg1"/>
                          </a:solidFill>
                        </a:rPr>
                        <a:t>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dirty="0">
                          <a:solidFill>
                            <a:schemeClr val="bg1"/>
                          </a:solidFill>
                        </a:rPr>
                        <a:t>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dirty="0">
                          <a:solidFill>
                            <a:schemeClr val="bg1"/>
                          </a:solidFill>
                        </a:rPr>
                        <a:t>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r h="396737">
                <a:tc>
                  <a:txBody>
                    <a:bodyPr/>
                    <a:lstStyle/>
                    <a:p>
                      <a:pPr algn="l" fontAlgn="ctr"/>
                      <a:r>
                        <a:rPr lang="en-GB" sz="1100" u="none" strike="noStrike" dirty="0">
                          <a:solidFill>
                            <a:schemeClr val="bg1"/>
                          </a:solidFill>
                          <a:effectLst/>
                        </a:rPr>
                        <a:t>Subject Access Requests - requests completed within statutory deadline of one month (%)</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95%</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a:solidFill>
                            <a:schemeClr val="accent6"/>
                          </a:solidFill>
                        </a:rPr>
                        <a:t>100%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a:solidFill>
                            <a:schemeClr val="accent6"/>
                          </a:solidFill>
                        </a:rPr>
                        <a:t>100%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0" dirty="0">
                          <a:solidFill>
                            <a:schemeClr val="bg1"/>
                          </a:solidFill>
                        </a:rPr>
                        <a:t>N/A</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4364672"/>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1194636" y="2589027"/>
            <a:ext cx="4376607" cy="88682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78149" y="2685459"/>
            <a:ext cx="914400" cy="914400"/>
          </a:xfrm>
          <a:prstGeom prst="rect">
            <a:avLst/>
          </a:prstGeom>
        </p:spPr>
      </p:pic>
      <p:pic>
        <p:nvPicPr>
          <p:cNvPr id="13" name="Graphic 12" descr="Coins">
            <a:extLst>
              <a:ext uri="{FF2B5EF4-FFF2-40B4-BE49-F238E27FC236}">
                <a16:creationId xmlns:a16="http://schemas.microsoft.com/office/drawing/2014/main" id="{B41577B8-1AA5-41F7-8CB6-D967BA0AAEC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506962" y="864184"/>
            <a:ext cx="914400" cy="914400"/>
          </a:xfrm>
          <a:prstGeom prst="rect">
            <a:avLst/>
          </a:prstGeom>
        </p:spPr>
      </p:pic>
      <p:sp>
        <p:nvSpPr>
          <p:cNvPr id="20" name="TextBox 19">
            <a:extLst>
              <a:ext uri="{FF2B5EF4-FFF2-40B4-BE49-F238E27FC236}">
                <a16:creationId xmlns:a16="http://schemas.microsoft.com/office/drawing/2014/main" id="{1D45AA92-A2C6-41B6-A4D7-7A90C44CE6FE}"/>
              </a:ext>
            </a:extLst>
          </p:cNvPr>
          <p:cNvSpPr txBox="1"/>
          <p:nvPr/>
        </p:nvSpPr>
        <p:spPr>
          <a:xfrm>
            <a:off x="8517190" y="1512234"/>
            <a:ext cx="3477008" cy="338554"/>
          </a:xfrm>
          <a:prstGeom prst="rect">
            <a:avLst/>
          </a:prstGeom>
          <a:noFill/>
        </p:spPr>
        <p:txBody>
          <a:bodyPr wrap="square" rtlCol="0">
            <a:spAutoFit/>
          </a:bodyPr>
          <a:lstStyle/>
          <a:p>
            <a:r>
              <a:rPr lang="en-GB" sz="1600" dirty="0">
                <a:solidFill>
                  <a:schemeClr val="accent6"/>
                </a:solidFill>
              </a:rPr>
              <a:t>Variance of £4,000</a:t>
            </a:r>
          </a:p>
        </p:txBody>
      </p:sp>
      <p:sp>
        <p:nvSpPr>
          <p:cNvPr id="22" name="Title 3">
            <a:extLst>
              <a:ext uri="{FF2B5EF4-FFF2-40B4-BE49-F238E27FC236}">
                <a16:creationId xmlns:a16="http://schemas.microsoft.com/office/drawing/2014/main" id="{4A921600-235A-45DD-A14E-835A4CA1CCEC}"/>
              </a:ext>
            </a:extLst>
          </p:cNvPr>
          <p:cNvSpPr txBox="1">
            <a:spLocks/>
          </p:cNvSpPr>
          <p:nvPr/>
        </p:nvSpPr>
        <p:spPr>
          <a:xfrm>
            <a:off x="8508027" y="886074"/>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graphicFrame>
        <p:nvGraphicFramePr>
          <p:cNvPr id="23" name="Chart 22">
            <a:extLst>
              <a:ext uri="{FF2B5EF4-FFF2-40B4-BE49-F238E27FC236}">
                <a16:creationId xmlns:a16="http://schemas.microsoft.com/office/drawing/2014/main" id="{AA2FF1AE-9279-4C76-A7C8-B6B9A5C43BF5}"/>
              </a:ext>
            </a:extLst>
          </p:cNvPr>
          <p:cNvGraphicFramePr/>
          <p:nvPr>
            <p:extLst>
              <p:ext uri="{D42A27DB-BD31-4B8C-83A1-F6EECF244321}">
                <p14:modId xmlns:p14="http://schemas.microsoft.com/office/powerpoint/2010/main" val="2818491547"/>
              </p:ext>
            </p:extLst>
          </p:nvPr>
        </p:nvGraphicFramePr>
        <p:xfrm>
          <a:off x="7261319" y="2018070"/>
          <a:ext cx="4828129" cy="4003163"/>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145485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Graphic 17" descr="Bullseye">
            <a:extLst>
              <a:ext uri="{FF2B5EF4-FFF2-40B4-BE49-F238E27FC236}">
                <a16:creationId xmlns:a16="http://schemas.microsoft.com/office/drawing/2014/main" id="{A77CC463-6E22-4EFB-A3A4-20816740E4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11919" y="12398"/>
            <a:ext cx="786209" cy="786209"/>
          </a:xfrm>
          <a:prstGeom prst="rect">
            <a:avLst/>
          </a:prstGeom>
        </p:spPr>
      </p:pic>
      <p:graphicFrame>
        <p:nvGraphicFramePr>
          <p:cNvPr id="7" name="Table 7">
            <a:extLst>
              <a:ext uri="{FF2B5EF4-FFF2-40B4-BE49-F238E27FC236}">
                <a16:creationId xmlns:a16="http://schemas.microsoft.com/office/drawing/2014/main" id="{4CF0F292-9049-4D91-888B-C2031CBBB235}"/>
              </a:ext>
            </a:extLst>
          </p:cNvPr>
          <p:cNvGraphicFramePr>
            <a:graphicFrameLocks noGrp="1"/>
          </p:cNvGraphicFramePr>
          <p:nvPr>
            <p:ph idx="1"/>
            <p:extLst>
              <p:ext uri="{D42A27DB-BD31-4B8C-83A1-F6EECF244321}">
                <p14:modId xmlns:p14="http://schemas.microsoft.com/office/powerpoint/2010/main" val="696619078"/>
              </p:ext>
            </p:extLst>
          </p:nvPr>
        </p:nvGraphicFramePr>
        <p:xfrm>
          <a:off x="251596" y="590257"/>
          <a:ext cx="11688804" cy="6172200"/>
        </p:xfrm>
        <a:graphic>
          <a:graphicData uri="http://schemas.openxmlformats.org/drawingml/2006/table">
            <a:tbl>
              <a:tblPr firstRow="1" bandRow="1">
                <a:tableStyleId>{5940675A-B579-460E-94D1-54222C63F5DA}</a:tableStyleId>
              </a:tblPr>
              <a:tblGrid>
                <a:gridCol w="481599">
                  <a:extLst>
                    <a:ext uri="{9D8B030D-6E8A-4147-A177-3AD203B41FA5}">
                      <a16:colId xmlns:a16="http://schemas.microsoft.com/office/drawing/2014/main" val="3591491900"/>
                    </a:ext>
                  </a:extLst>
                </a:gridCol>
                <a:gridCol w="2291759">
                  <a:extLst>
                    <a:ext uri="{9D8B030D-6E8A-4147-A177-3AD203B41FA5}">
                      <a16:colId xmlns:a16="http://schemas.microsoft.com/office/drawing/2014/main" val="326531481"/>
                    </a:ext>
                  </a:extLst>
                </a:gridCol>
                <a:gridCol w="2673720">
                  <a:extLst>
                    <a:ext uri="{9D8B030D-6E8A-4147-A177-3AD203B41FA5}">
                      <a16:colId xmlns:a16="http://schemas.microsoft.com/office/drawing/2014/main" val="3995465828"/>
                    </a:ext>
                  </a:extLst>
                </a:gridCol>
                <a:gridCol w="408301">
                  <a:extLst>
                    <a:ext uri="{9D8B030D-6E8A-4147-A177-3AD203B41FA5}">
                      <a16:colId xmlns:a16="http://schemas.microsoft.com/office/drawing/2014/main" val="2103435324"/>
                    </a:ext>
                  </a:extLst>
                </a:gridCol>
                <a:gridCol w="408301">
                  <a:extLst>
                    <a:ext uri="{9D8B030D-6E8A-4147-A177-3AD203B41FA5}">
                      <a16:colId xmlns:a16="http://schemas.microsoft.com/office/drawing/2014/main" val="1889915799"/>
                    </a:ext>
                  </a:extLst>
                </a:gridCol>
                <a:gridCol w="5031334">
                  <a:extLst>
                    <a:ext uri="{9D8B030D-6E8A-4147-A177-3AD203B41FA5}">
                      <a16:colId xmlns:a16="http://schemas.microsoft.com/office/drawing/2014/main" val="3033096753"/>
                    </a:ext>
                  </a:extLst>
                </a:gridCol>
                <a:gridCol w="393790">
                  <a:extLst>
                    <a:ext uri="{9D8B030D-6E8A-4147-A177-3AD203B41FA5}">
                      <a16:colId xmlns:a16="http://schemas.microsoft.com/office/drawing/2014/main" val="4161796994"/>
                    </a:ext>
                  </a:extLst>
                </a:gridCol>
              </a:tblGrid>
              <a:tr h="467243">
                <a:tc>
                  <a:txBody>
                    <a:bodyPr/>
                    <a:lstStyle/>
                    <a:p>
                      <a:pPr algn="l"/>
                      <a:r>
                        <a:rPr lang="en-GB" sz="1400" dirty="0">
                          <a:solidFill>
                            <a:schemeClr val="bg1"/>
                          </a:solidFill>
                        </a:rPr>
                        <a:t>Team</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481402">
                <a:tc rowSpan="3">
                  <a:txBody>
                    <a:bodyPr/>
                    <a:lstStyle/>
                    <a:p>
                      <a:pPr algn="ctr"/>
                      <a:r>
                        <a:rPr lang="en-GB" sz="1400">
                          <a:solidFill>
                            <a:schemeClr val="bg1"/>
                          </a:solidFill>
                        </a:rPr>
                        <a:t>Business Solutions Unit</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kern="1200" dirty="0">
                          <a:solidFill>
                            <a:schemeClr val="bg1"/>
                          </a:solidFill>
                          <a:effectLst/>
                        </a:rPr>
                        <a:t>Develop and deliver discovery phase of transformation</a:t>
                      </a:r>
                      <a:endParaRPr lang="en-GB" sz="8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kern="1200">
                          <a:solidFill>
                            <a:schemeClr val="bg1"/>
                          </a:solidFill>
                          <a:effectLst/>
                        </a:rPr>
                        <a:t>Robust and evidenced approach in place for the implementation phase of transformation</a:t>
                      </a:r>
                      <a:endParaRPr lang="en-GB" sz="80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7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a:endParaRPr lang="en-GB" sz="7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dirty="0">
                          <a:solidFill>
                            <a:schemeClr val="bg1"/>
                          </a:solidFill>
                        </a:rPr>
                        <a:t>Critical friend review of the overall programme so far has been ongoing, with feedback presented to EB. Discovery work has continued and is now progressing well, but is behind planned timescale. Current discovery activity is focusing on extracting a breadth of high level information from service areas</a:t>
                      </a:r>
                    </a:p>
                    <a:p>
                      <a:pPr algn="l"/>
                      <a:endParaRPr lang="en-GB" sz="7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597708292"/>
                  </a:ext>
                </a:extLst>
              </a:tr>
              <a:tr h="481402">
                <a:tc vMerge="1">
                  <a:txBody>
                    <a:bodyPr/>
                    <a:lstStyle/>
                    <a:p>
                      <a:pPr algn="l"/>
                      <a:endParaRPr lang="en-GB" sz="1000"/>
                    </a:p>
                  </a:txBody>
                  <a:tcPr/>
                </a:tc>
                <a:tc>
                  <a:txBody>
                    <a:bodyPr/>
                    <a:lstStyle/>
                    <a:p>
                      <a:pPr algn="l" fontAlgn="base"/>
                      <a:r>
                        <a:rPr lang="en-GB" sz="800" dirty="0">
                          <a:solidFill>
                            <a:schemeClr val="bg1"/>
                          </a:solidFill>
                          <a:effectLst/>
                        </a:rPr>
                        <a:t>Design and deliver transformation implementation plans for the Council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700" kern="1200">
                          <a:solidFill>
                            <a:schemeClr val="bg1"/>
                          </a:solidFill>
                          <a:effectLst/>
                        </a:rPr>
                        <a:t>Opportunities for service redesign are identified and implemented, leading to better use of resources and enhanced service delivery in line with need</a:t>
                      </a:r>
                      <a:endParaRPr lang="en-GB" sz="70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7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a:endParaRPr lang="en-GB" sz="7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0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dirty="0">
                          <a:solidFill>
                            <a:schemeClr val="bg1"/>
                          </a:solidFill>
                        </a:rPr>
                        <a:t>There has been no further work carried out on the Design &amp; System Implementation Programme (apart from Building Control) during this quarter, pending design of the Transformation workstreams. As the critical friend feedback on the Shaping our Future programme is reviewed and resulting actions decided, discussions have commenced regarding the approach and best fit for DSIP and whether to recommence as standalone or integrate to Shaping our Future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925453578"/>
                  </a:ext>
                </a:extLst>
              </a:tr>
              <a:tr h="481402">
                <a:tc vMerge="1">
                  <a:txBody>
                    <a:bodyPr/>
                    <a:lstStyle/>
                    <a:p>
                      <a:pPr algn="l"/>
                      <a:endParaRPr lang="en-GB" sz="1000"/>
                    </a:p>
                  </a:txBody>
                  <a:tcPr/>
                </a:tc>
                <a:tc>
                  <a:txBody>
                    <a:bodyPr/>
                    <a:lstStyle/>
                    <a:p>
                      <a:pPr algn="l" fontAlgn="base"/>
                      <a:r>
                        <a:rPr lang="en-GB" sz="800" dirty="0">
                          <a:solidFill>
                            <a:schemeClr val="bg1"/>
                          </a:solidFill>
                          <a:effectLst/>
                        </a:rPr>
                        <a:t>Ensure project and programme management resources are focused on corporate priorities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dirty="0">
                          <a:solidFill>
                            <a:schemeClr val="bg1"/>
                          </a:solidFill>
                          <a:effectLst/>
                        </a:rPr>
                        <a:t>Skills and resources applied to enable successful delivery of corporate priorities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7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7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700" dirty="0">
                          <a:solidFill>
                            <a:schemeClr val="bg1"/>
                          </a:solidFill>
                        </a:rPr>
                        <a:t>Delay to progress on Transformation programme has relieved some of the pressure for BSU resources. There is a continued focus on priority projects. Development of a portfolio management approach to assist with prioritisation and resource allocation process has commenced during this period. The BSU have also carried out reviews of their own ‘Ways of Working’ and have identified actions that will be key to providing effective support to the corporate projects and programmes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064865248"/>
                  </a:ext>
                </a:extLst>
              </a:tr>
              <a:tr h="481402">
                <a:tc rowSpan="2">
                  <a:txBody>
                    <a:bodyPr/>
                    <a:lstStyle/>
                    <a:p>
                      <a:pPr algn="ctr"/>
                      <a:r>
                        <a:rPr lang="en-GB" sz="1400">
                          <a:solidFill>
                            <a:schemeClr val="bg1"/>
                          </a:solidFill>
                        </a:rPr>
                        <a:t>Digital Design</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kern="1200">
                          <a:solidFill>
                            <a:schemeClr val="bg1"/>
                          </a:solidFill>
                          <a:effectLst/>
                        </a:rPr>
                        <a:t>Design and deliver 2020 digital projects, informed by the digital design guidelines of the Digital Strategy and the transformation plans for the Council</a:t>
                      </a:r>
                      <a:endParaRPr lang="en-GB" sz="80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800" kern="1200" dirty="0">
                          <a:solidFill>
                            <a:schemeClr val="bg1"/>
                          </a:solidFill>
                          <a:effectLst/>
                        </a:rPr>
                        <a:t>Digital solutions enabling the Councils' strategic and operational priorities, namely: desktop hardware refresh, productivity tools, case management solutions</a:t>
                      </a:r>
                      <a:endParaRPr lang="en-GB" sz="800" b="1" dirty="0">
                        <a:solidFill>
                          <a:schemeClr val="bg1"/>
                        </a:solidFill>
                        <a:effectLst/>
                        <a:latin typeface="inheri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sz="800" b="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endParaRPr lang="en-GB" sz="800" b="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b="0" dirty="0">
                          <a:solidFill>
                            <a:schemeClr val="bg1"/>
                          </a:solidFill>
                          <a:effectLst/>
                          <a:latin typeface="+mn-lt"/>
                        </a:rPr>
                        <a:t>Work has been completed to develop the Transformation strategy map for digital infrastructure as part of the Transformation programme expanding upon the stages, guidelines and projects detailed within the Digital Strategy. Packaging for the CMW environment is near completion to support the CVW decommission. An upgrade to older device types in January will ensure base devices are fit for new applications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97995152"/>
                  </a:ext>
                </a:extLst>
              </a:tr>
              <a:tr h="382290">
                <a:tc vMerge="1">
                  <a:txBody>
                    <a:bodyPr/>
                    <a:lstStyle/>
                    <a:p>
                      <a:pPr algn="l"/>
                      <a:endParaRPr lang="en-GB" sz="1000"/>
                    </a:p>
                  </a:txBody>
                  <a:tcPr/>
                </a:tc>
                <a:tc>
                  <a:txBody>
                    <a:bodyPr/>
                    <a:lstStyle/>
                    <a:p>
                      <a:pPr algn="l"/>
                      <a:r>
                        <a:rPr lang="en-GB" sz="800" kern="1200">
                          <a:solidFill>
                            <a:schemeClr val="bg1"/>
                          </a:solidFill>
                          <a:effectLst/>
                        </a:rPr>
                        <a:t>Deliver agreed 5C IT service adjustments in liaison with 3rd party and Client Team</a:t>
                      </a:r>
                      <a:endParaRPr lang="en-GB" sz="80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800" kern="1200" dirty="0">
                          <a:solidFill>
                            <a:schemeClr val="bg1"/>
                          </a:solidFill>
                          <a:effectLst/>
                        </a:rPr>
                        <a:t>Improvements unlock opportunities for digital enablers as required via transformation plans for the Council</a:t>
                      </a:r>
                      <a:endParaRPr lang="en-GB" sz="800" b="1" dirty="0">
                        <a:solidFill>
                          <a:schemeClr val="bg1"/>
                        </a:solidFill>
                        <a:effectLst/>
                        <a:latin typeface="inheri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endParaRPr lang="en-GB" sz="800" b="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t"/>
                      <a:endParaRPr lang="en-GB" sz="800" b="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700" b="0" dirty="0">
                          <a:solidFill>
                            <a:schemeClr val="bg1"/>
                          </a:solidFill>
                          <a:effectLst/>
                        </a:rPr>
                        <a:t>The councils have now begun an interim approach in order to progress with Transformation planning and implementation. Delayed delivery of technical proposals and subsequent 5C negotiation to separate the shared Microsoft tenancy have forced the council to initiate their own project to take advantage of cloud infrastructure opportunities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160032161"/>
                  </a:ext>
                </a:extLst>
              </a:tr>
              <a:tr h="538037">
                <a:tc rowSpan="2">
                  <a:txBody>
                    <a:bodyPr/>
                    <a:lstStyle/>
                    <a:p>
                      <a:pPr algn="ctr"/>
                      <a:r>
                        <a:rPr lang="en-GB" sz="1400">
                          <a:solidFill>
                            <a:schemeClr val="bg1"/>
                          </a:solidFill>
                        </a:rPr>
                        <a:t>Governance Hub</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a:solidFill>
                            <a:schemeClr val="bg1"/>
                          </a:solidFill>
                          <a:effectLst/>
                        </a:rPr>
                        <a:t>Embed proactive performance management across the organisation, providing a refreshed suite of performance indicators and tools to promote accountability and transparency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700" kern="1200" dirty="0">
                          <a:solidFill>
                            <a:schemeClr val="bg1"/>
                          </a:solidFill>
                          <a:effectLst/>
                        </a:rPr>
                        <a:t>Timely, meaningful reporting to different audiences. Performance management process is seen to add value to day-to-day work. At service level, success is recognised appropriately and interventions can be targeted where required</a:t>
                      </a:r>
                      <a:endParaRPr lang="en-GB" sz="700" b="1" dirty="0">
                        <a:solidFill>
                          <a:schemeClr val="bg1"/>
                        </a:solidFill>
                        <a:effectLst/>
                        <a:latin typeface="inheri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t"/>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t"/>
                      <a:r>
                        <a:rPr lang="en-GB" sz="800" dirty="0">
                          <a:solidFill>
                            <a:schemeClr val="bg1"/>
                          </a:solidFill>
                          <a:effectLst/>
                        </a:rPr>
                        <a:t>Quarterly performance reports are now being shared with all staff via Team Talk</a:t>
                      </a:r>
                    </a:p>
                    <a:p>
                      <a:pPr algn="l" fontAlgn="t"/>
                      <a:r>
                        <a:rPr lang="en-GB" sz="800" dirty="0">
                          <a:solidFill>
                            <a:schemeClr val="bg1"/>
                          </a:solidFill>
                          <a:effectLst/>
                        </a:rPr>
                        <a:t>Unfortunately as the </a:t>
                      </a:r>
                      <a:r>
                        <a:rPr lang="en-GB" sz="800" dirty="0" err="1">
                          <a:solidFill>
                            <a:schemeClr val="bg1"/>
                          </a:solidFill>
                          <a:effectLst/>
                        </a:rPr>
                        <a:t>Covid</a:t>
                      </a:r>
                      <a:r>
                        <a:rPr lang="en-GB" sz="800" dirty="0">
                          <a:solidFill>
                            <a:schemeClr val="bg1"/>
                          </a:solidFill>
                          <a:effectLst/>
                        </a:rPr>
                        <a:t> situation deteriorates, pressures within services continue to delay planned improvements to KPIs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874536719"/>
                  </a:ext>
                </a:extLst>
              </a:tr>
              <a:tr h="580514">
                <a:tc vMerge="1">
                  <a:txBody>
                    <a:bodyPr/>
                    <a:lstStyle/>
                    <a:p>
                      <a:pPr algn="l"/>
                      <a:endParaRPr lang="en-GB" sz="1000"/>
                    </a:p>
                  </a:txBody>
                  <a:tcPr/>
                </a:tc>
                <a:tc>
                  <a:txBody>
                    <a:bodyPr/>
                    <a:lstStyle/>
                    <a:p>
                      <a:pPr algn="l"/>
                      <a:r>
                        <a:rPr lang="en-GB" sz="800" kern="1200" dirty="0">
                          <a:solidFill>
                            <a:schemeClr val="bg1"/>
                          </a:solidFill>
                          <a:effectLst/>
                        </a:rPr>
                        <a:t>Maintain and improve understanding of the cycle of corporate governance activities, including quarterly performance reporting, risk management, and production of the Annual Governance Statement</a:t>
                      </a:r>
                      <a:endParaRPr lang="en-GB" sz="8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800" kern="1200" dirty="0">
                          <a:solidFill>
                            <a:schemeClr val="bg1"/>
                          </a:solidFill>
                          <a:effectLst/>
                        </a:rPr>
                        <a:t>Understanding of corporate governance is strong</a:t>
                      </a:r>
                      <a:br>
                        <a:rPr lang="en-GB" sz="800" dirty="0">
                          <a:solidFill>
                            <a:schemeClr val="bg1"/>
                          </a:solidFill>
                        </a:rPr>
                      </a:br>
                      <a:r>
                        <a:rPr lang="en-GB" sz="800" kern="1200" dirty="0">
                          <a:solidFill>
                            <a:schemeClr val="bg1"/>
                          </a:solidFill>
                          <a:effectLst/>
                        </a:rPr>
                        <a:t>Evidence-based insight is an integral part of decision making</a:t>
                      </a:r>
                      <a:endParaRPr lang="en-GB" sz="800" b="1" dirty="0">
                        <a:solidFill>
                          <a:schemeClr val="bg1"/>
                        </a:solidFill>
                        <a:effectLst/>
                        <a:latin typeface="inheri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dirty="0">
                          <a:solidFill>
                            <a:schemeClr val="bg1"/>
                          </a:solidFill>
                          <a:effectLst/>
                        </a:rPr>
                        <a:t>Targeted training sessions on report writing and the decision making process were run in November with very positive feedback and a summary of the feedback and lessons learned has been provided to EB as part of the </a:t>
                      </a:r>
                      <a:r>
                        <a:rPr lang="en-GB" sz="700" dirty="0" err="1">
                          <a:solidFill>
                            <a:schemeClr val="bg1"/>
                          </a:solidFill>
                          <a:effectLst/>
                        </a:rPr>
                        <a:t>HoS</a:t>
                      </a:r>
                      <a:r>
                        <a:rPr lang="en-GB" sz="700" dirty="0">
                          <a:solidFill>
                            <a:schemeClr val="bg1"/>
                          </a:solidFill>
                          <a:effectLst/>
                        </a:rPr>
                        <a:t> review of the decision making process. Work has begun on redeveloping the governance content on the intranet, with the aim of providing a comprehensive, relevant, easily understandable self-service resource. Annual Governance Statement for 2019-20 has now been published alongside the Annual Statement of Accounts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964105177"/>
                  </a:ext>
                </a:extLst>
              </a:tr>
              <a:tr h="382290">
                <a:tc rowSpan="2">
                  <a:txBody>
                    <a:bodyPr/>
                    <a:lstStyle/>
                    <a:p>
                      <a:pPr algn="ctr"/>
                      <a:r>
                        <a:rPr lang="en-GB" sz="1100">
                          <a:solidFill>
                            <a:schemeClr val="bg1"/>
                          </a:solidFill>
                        </a:rPr>
                        <a:t>Information Governance</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a:solidFill>
                            <a:schemeClr val="bg1"/>
                          </a:solidFill>
                          <a:effectLst/>
                        </a:rPr>
                        <a:t>Address management actions associated with the 2019-20 audit</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700" kern="1200" dirty="0">
                          <a:solidFill>
                            <a:schemeClr val="bg1"/>
                          </a:solidFill>
                          <a:effectLst/>
                        </a:rPr>
                        <a:t>Effective mitigation of risks associated with poor compliance with information governance legislation, thereby protecting the Council against the risk of fines and negative reputation</a:t>
                      </a:r>
                      <a:endParaRPr lang="en-GB" sz="700" b="1" dirty="0">
                        <a:solidFill>
                          <a:schemeClr val="bg1"/>
                        </a:solidFill>
                        <a:effectLst/>
                        <a:latin typeface="inheri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ctr" fontAlgn="t"/>
                      <a:r>
                        <a:rPr lang="en-GB" sz="600" dirty="0">
                          <a:solidFill>
                            <a:schemeClr val="bg1"/>
                          </a:solidFill>
                          <a:effectLst/>
                        </a:rPr>
                        <a:t>complete</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tx1">
                        <a:lumMod val="50000"/>
                      </a:schemeClr>
                    </a:solidFill>
                  </a:tcPr>
                </a:tc>
                <a:tc>
                  <a:txBody>
                    <a:bodyPr/>
                    <a:lstStyle/>
                    <a:p>
                      <a:pPr algn="l" fontAlgn="t"/>
                      <a:r>
                        <a:rPr lang="en-GB" sz="800" dirty="0">
                          <a:solidFill>
                            <a:schemeClr val="bg1"/>
                          </a:solidFill>
                          <a:effectLst/>
                        </a:rPr>
                        <a:t>Complete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600" dirty="0">
                          <a:solidFill>
                            <a:schemeClr val="bg1"/>
                          </a:solidFill>
                        </a:rPr>
                        <a:t>complete</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tx1">
                        <a:lumMod val="50000"/>
                      </a:schemeClr>
                    </a:solidFill>
                  </a:tcPr>
                </a:tc>
                <a:extLst>
                  <a:ext uri="{0D108BD9-81ED-4DB2-BD59-A6C34878D82A}">
                    <a16:rowId xmlns:a16="http://schemas.microsoft.com/office/drawing/2014/main" val="2960118475"/>
                  </a:ext>
                </a:extLst>
              </a:tr>
              <a:tr h="382290">
                <a:tc vMerge="1">
                  <a:txBody>
                    <a:bodyPr/>
                    <a:lstStyle/>
                    <a:p>
                      <a:pPr algn="l"/>
                      <a:endParaRPr lang="en-GB" sz="1000"/>
                    </a:p>
                  </a:txBody>
                  <a:tcPr/>
                </a:tc>
                <a:tc>
                  <a:txBody>
                    <a:bodyPr/>
                    <a:lstStyle/>
                    <a:p>
                      <a:pPr algn="l"/>
                      <a:r>
                        <a:rPr lang="en-GB" sz="800" kern="1200" dirty="0">
                          <a:solidFill>
                            <a:schemeClr val="bg1"/>
                          </a:solidFill>
                          <a:effectLst/>
                        </a:rPr>
                        <a:t>Increase levels of understanding of responsibilities for information governance processes and controls</a:t>
                      </a:r>
                      <a:endParaRPr lang="en-GB" sz="8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kern="1200" dirty="0">
                          <a:solidFill>
                            <a:schemeClr val="bg1"/>
                          </a:solidFill>
                          <a:effectLst/>
                        </a:rPr>
                        <a:t>Improvement in the presence of necessary controls within services, reducing reliance on the Data Protection Officer</a:t>
                      </a:r>
                      <a:endParaRPr lang="en-GB" sz="8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8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700" dirty="0">
                          <a:solidFill>
                            <a:schemeClr val="bg1"/>
                          </a:solidFill>
                          <a:effectLst/>
                        </a:rPr>
                        <a:t>There has been a decrease in the number of outstanding Privacy Notices. There are now 2 outstanding and the relevant </a:t>
                      </a:r>
                      <a:r>
                        <a:rPr lang="en-GB" sz="700" dirty="0" err="1">
                          <a:solidFill>
                            <a:schemeClr val="bg1"/>
                          </a:solidFill>
                          <a:effectLst/>
                        </a:rPr>
                        <a:t>HoS</a:t>
                      </a:r>
                      <a:r>
                        <a:rPr lang="en-GB" sz="700" dirty="0">
                          <a:solidFill>
                            <a:schemeClr val="bg1"/>
                          </a:solidFill>
                          <a:effectLst/>
                        </a:rPr>
                        <a:t> will be required to report to January’s Corporate Governance Board</a:t>
                      </a:r>
                    </a:p>
                    <a:p>
                      <a:pPr algn="l" fontAlgn="base"/>
                      <a:endParaRPr lang="en-GB" sz="7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4150494343"/>
                  </a:ext>
                </a:extLst>
              </a:tr>
              <a:tr h="382290">
                <a:tc rowSpan="3">
                  <a:txBody>
                    <a:bodyPr/>
                    <a:lstStyle/>
                    <a:p>
                      <a:pPr algn="ctr"/>
                      <a:r>
                        <a:rPr lang="en-GB" sz="1400">
                          <a:solidFill>
                            <a:schemeClr val="bg1"/>
                          </a:solidFill>
                        </a:rPr>
                        <a:t>Workplace &amp; Logistics</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700" dirty="0">
                          <a:solidFill>
                            <a:schemeClr val="bg1"/>
                          </a:solidFill>
                          <a:effectLst/>
                        </a:rPr>
                        <a:t>Redefine accommodation requirements in light of 'new BAU' requirements, transformation plans and digital enablers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b="0" i="0" kern="1200" dirty="0">
                          <a:solidFill>
                            <a:schemeClr val="bg1"/>
                          </a:solidFill>
                          <a:effectLst/>
                          <a:latin typeface="+mn-lt"/>
                          <a:ea typeface="+mn-ea"/>
                          <a:cs typeface="+mn-cs"/>
                        </a:rPr>
                        <a:t>Improved use of assets and new BAU in place across services</a:t>
                      </a:r>
                      <a:endParaRPr lang="en-GB" sz="8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700" dirty="0">
                          <a:solidFill>
                            <a:schemeClr val="bg1"/>
                          </a:solidFill>
                          <a:effectLst/>
                        </a:rPr>
                        <a:t>Utilisation of both sites has been undertaken against the backdrop of another lockdown in November and the challenges faced to ensure that colleagues could work in safe bubbles when on site. In today’s environment, best use of space is defined as ensuring colleagues who need to access site based services and systems are as safe as possible to do so and clear operational rules are in place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290661549"/>
                  </a:ext>
                </a:extLst>
              </a:tr>
              <a:tr h="382290">
                <a:tc vMerge="1">
                  <a:txBody>
                    <a:bodyPr/>
                    <a:lstStyle/>
                    <a:p>
                      <a:pPr algn="l"/>
                      <a:endParaRPr lang="en-GB" sz="1000"/>
                    </a:p>
                  </a:txBody>
                  <a:tcPr/>
                </a:tc>
                <a:tc>
                  <a:txBody>
                    <a:bodyPr/>
                    <a:lstStyle/>
                    <a:p>
                      <a:pPr algn="l" fontAlgn="base"/>
                      <a:r>
                        <a:rPr lang="en-GB" sz="700">
                          <a:solidFill>
                            <a:schemeClr val="bg1"/>
                          </a:solidFill>
                          <a:effectLst/>
                        </a:rPr>
                        <a:t>Manage partnership relationships to ensure future use of assets and collaborative working aligns with the transformation plans of the Council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b="0" i="0" kern="1200" dirty="0">
                          <a:solidFill>
                            <a:schemeClr val="bg1"/>
                          </a:solidFill>
                          <a:effectLst/>
                          <a:latin typeface="+mn-lt"/>
                          <a:ea typeface="+mn-ea"/>
                          <a:cs typeface="+mn-cs"/>
                        </a:rPr>
                        <a:t>Plaza operations and partner cooperation deliver a joined up new BAU to benefit the customer</a:t>
                      </a:r>
                      <a:endParaRPr lang="en-GB" sz="8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b="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b="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b="0" dirty="0">
                          <a:solidFill>
                            <a:schemeClr val="bg1"/>
                          </a:solidFill>
                          <a:effectLst/>
                        </a:rPr>
                        <a:t>Partners continue to work remotely. DVLA decided not to renew their licence for single desk on ground floor in light of their ability to work remotely since </a:t>
                      </a:r>
                      <a:r>
                        <a:rPr lang="en-GB" sz="700" b="0" dirty="0" err="1">
                          <a:solidFill>
                            <a:schemeClr val="bg1"/>
                          </a:solidFill>
                          <a:effectLst/>
                        </a:rPr>
                        <a:t>Covid</a:t>
                      </a:r>
                      <a:r>
                        <a:rPr lang="en-GB" sz="700" b="0" dirty="0">
                          <a:solidFill>
                            <a:schemeClr val="bg1"/>
                          </a:solidFill>
                          <a:effectLst/>
                        </a:rPr>
                        <a:t> situation arose. Also need to now consider the implications of finance services returning from Capita and redrawing the red line area they presently occupy as staff will become HBC employees and up to 10 desks will be vacated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2949567474"/>
                  </a:ext>
                </a:extLst>
              </a:tr>
              <a:tr h="311495">
                <a:tc vMerge="1">
                  <a:txBody>
                    <a:bodyPr/>
                    <a:lstStyle/>
                    <a:p>
                      <a:pPr algn="ctr"/>
                      <a:endParaRPr lang="en-GB" sz="1400"/>
                    </a:p>
                  </a:txBody>
                  <a:tcPr marL="45720" marR="45720" vert="vert270" anchor="ctr"/>
                </a:tc>
                <a:tc>
                  <a:txBody>
                    <a:bodyPr/>
                    <a:lstStyle/>
                    <a:p>
                      <a:pPr algn="l" fontAlgn="base"/>
                      <a:r>
                        <a:rPr lang="en-GB" sz="700" dirty="0">
                          <a:solidFill>
                            <a:schemeClr val="bg1"/>
                          </a:solidFill>
                          <a:effectLst/>
                        </a:rPr>
                        <a:t>Define and implement marketing strategy to re-establish income streams associated with the Plaza conference suite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Income returns to pre-pandemic level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8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800" dirty="0">
                          <a:solidFill>
                            <a:schemeClr val="bg1"/>
                          </a:solidFill>
                          <a:effectLst/>
                        </a:rPr>
                        <a:t>Conference centre remains closed through Q3 and with lockdown now beginning the income expected from the conference centre will not be possible. Loss of income reflected in </a:t>
                      </a:r>
                      <a:r>
                        <a:rPr lang="en-GB" sz="800" dirty="0" err="1">
                          <a:solidFill>
                            <a:schemeClr val="bg1"/>
                          </a:solidFill>
                          <a:effectLst/>
                        </a:rPr>
                        <a:t>Covid</a:t>
                      </a:r>
                      <a:r>
                        <a:rPr lang="en-GB" sz="800" dirty="0">
                          <a:solidFill>
                            <a:schemeClr val="bg1"/>
                          </a:solidFill>
                          <a:effectLst/>
                        </a:rPr>
                        <a:t> cost spreadsheets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1721390789"/>
                  </a:ext>
                </a:extLst>
              </a:tr>
            </a:tbl>
          </a:graphicData>
        </a:graphic>
      </p:graphicFrame>
      <p:sp>
        <p:nvSpPr>
          <p:cNvPr id="9" name="Title 3">
            <a:extLst>
              <a:ext uri="{FF2B5EF4-FFF2-40B4-BE49-F238E27FC236}">
                <a16:creationId xmlns:a16="http://schemas.microsoft.com/office/drawing/2014/main" id="{46988D40-BDF0-41F7-B88E-1A401550200C}"/>
              </a:ext>
            </a:extLst>
          </p:cNvPr>
          <p:cNvSpPr txBox="1">
            <a:spLocks/>
          </p:cNvSpPr>
          <p:nvPr/>
        </p:nvSpPr>
        <p:spPr>
          <a:xfrm>
            <a:off x="7481822" y="0"/>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2020-21</a:t>
            </a:r>
          </a:p>
        </p:txBody>
      </p:sp>
      <p:sp>
        <p:nvSpPr>
          <p:cNvPr id="5" name="Title 3">
            <a:extLst>
              <a:ext uri="{FF2B5EF4-FFF2-40B4-BE49-F238E27FC236}">
                <a16:creationId xmlns:a16="http://schemas.microsoft.com/office/drawing/2014/main" id="{B99048F3-2D4F-497C-9895-98953D514834}"/>
              </a:ext>
            </a:extLst>
          </p:cNvPr>
          <p:cNvSpPr>
            <a:spLocks noGrp="1"/>
          </p:cNvSpPr>
          <p:nvPr>
            <p:ph type="title"/>
          </p:nvPr>
        </p:nvSpPr>
        <p:spPr>
          <a:xfrm>
            <a:off x="213495" y="229410"/>
            <a:ext cx="5882503" cy="373584"/>
          </a:xfrm>
        </p:spPr>
        <p:txBody>
          <a:bodyPr>
            <a:noAutofit/>
          </a:bodyPr>
          <a:lstStyle/>
          <a:p>
            <a:r>
              <a:rPr lang="en-GB" dirty="0">
                <a:solidFill>
                  <a:schemeClr val="bg1"/>
                </a:solidFill>
              </a:rPr>
              <a:t>Programmes, Redesign &amp; Quality</a:t>
            </a:r>
            <a:endParaRPr lang="en-GB" sz="2400" i="1" dirty="0">
              <a:solidFill>
                <a:schemeClr val="bg1"/>
              </a:solidFill>
            </a:endParaRPr>
          </a:p>
        </p:txBody>
      </p:sp>
    </p:spTree>
    <p:extLst>
      <p:ext uri="{BB962C8B-B14F-4D97-AF65-F5344CB8AC3E}">
        <p14:creationId xmlns:p14="http://schemas.microsoft.com/office/powerpoint/2010/main" val="147521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Strategic Commissioning</a:t>
            </a:r>
            <a:br>
              <a:rPr lang="en-GB" sz="3600" dirty="0">
                <a:solidFill>
                  <a:schemeClr val="bg1"/>
                </a:solidFill>
              </a:rPr>
            </a:br>
            <a:r>
              <a:rPr lang="en-GB" sz="2200" i="1" dirty="0">
                <a:solidFill>
                  <a:schemeClr val="bg1"/>
                </a:solidFill>
              </a:rPr>
              <a:t>Head of Service: Claire Hughes</a:t>
            </a:r>
            <a:endParaRPr lang="en-GB" sz="3600" i="1" dirty="0">
              <a:solidFill>
                <a:schemeClr val="bg1"/>
              </a:solidFill>
            </a:endParaRP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4048585217"/>
              </p:ext>
            </p:extLst>
          </p:nvPr>
        </p:nvGraphicFramePr>
        <p:xfrm>
          <a:off x="4182476" y="4630175"/>
          <a:ext cx="7768036" cy="1995511"/>
        </p:xfrm>
        <a:graphic>
          <a:graphicData uri="http://schemas.openxmlformats.org/drawingml/2006/table">
            <a:tbl>
              <a:tblPr firstRow="1" bandRow="1">
                <a:tableStyleId>{9D7B26C5-4107-4FEC-AEDC-1716B250A1EF}</a:tableStyleId>
              </a:tblPr>
              <a:tblGrid>
                <a:gridCol w="3864561">
                  <a:extLst>
                    <a:ext uri="{9D8B030D-6E8A-4147-A177-3AD203B41FA5}">
                      <a16:colId xmlns:a16="http://schemas.microsoft.com/office/drawing/2014/main" val="1632953638"/>
                    </a:ext>
                  </a:extLst>
                </a:gridCol>
                <a:gridCol w="1433854">
                  <a:extLst>
                    <a:ext uri="{9D8B030D-6E8A-4147-A177-3AD203B41FA5}">
                      <a16:colId xmlns:a16="http://schemas.microsoft.com/office/drawing/2014/main" val="3276194889"/>
                    </a:ext>
                  </a:extLst>
                </a:gridCol>
                <a:gridCol w="906950">
                  <a:extLst>
                    <a:ext uri="{9D8B030D-6E8A-4147-A177-3AD203B41FA5}">
                      <a16:colId xmlns:a16="http://schemas.microsoft.com/office/drawing/2014/main" val="3436727633"/>
                    </a:ext>
                  </a:extLst>
                </a:gridCol>
                <a:gridCol w="810228">
                  <a:extLst>
                    <a:ext uri="{9D8B030D-6E8A-4147-A177-3AD203B41FA5}">
                      <a16:colId xmlns:a16="http://schemas.microsoft.com/office/drawing/2014/main" val="1524504002"/>
                    </a:ext>
                  </a:extLst>
                </a:gridCol>
                <a:gridCol w="752443">
                  <a:extLst>
                    <a:ext uri="{9D8B030D-6E8A-4147-A177-3AD203B41FA5}">
                      <a16:colId xmlns:a16="http://schemas.microsoft.com/office/drawing/2014/main" val="3530902861"/>
                    </a:ext>
                  </a:extLst>
                </a:gridCol>
              </a:tblGrid>
              <a:tr h="446156">
                <a:tc>
                  <a:txBody>
                    <a:bodyPr/>
                    <a:lstStyle/>
                    <a:p>
                      <a:r>
                        <a:rPr lang="en-GB">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283316">
                <a:tc>
                  <a:txBody>
                    <a:bodyPr/>
                    <a:lstStyle/>
                    <a:p>
                      <a:pPr algn="l" fontAlgn="ctr"/>
                      <a:r>
                        <a:rPr lang="en-GB" sz="1400" b="0" i="0" u="none" strike="noStrike" dirty="0">
                          <a:solidFill>
                            <a:schemeClr val="bg1"/>
                          </a:solidFill>
                          <a:effectLst/>
                          <a:latin typeface="Calibri" panose="020F0502020204030204" pitchFamily="34" charset="0"/>
                        </a:rPr>
                        <a:t>Number of missed bins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Less than 35 per 100,000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dirty="0">
                          <a:solidFill>
                            <a:srgbClr val="FF0000"/>
                          </a:solidFill>
                          <a:effectLst/>
                          <a:latin typeface="Calibri" panose="020F0502020204030204" pitchFamily="34" charset="0"/>
                        </a:rPr>
                        <a:t>167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rgbClr val="FF0000"/>
                          </a:solidFill>
                          <a:effectLst/>
                          <a:latin typeface="Calibri" panose="020F0502020204030204" pitchFamily="34" charset="0"/>
                        </a:rPr>
                        <a:t>345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1" i="0" u="none" strike="noStrike" dirty="0">
                          <a:solidFill>
                            <a:srgbClr val="FF0000"/>
                          </a:solidFill>
                          <a:effectLst/>
                          <a:latin typeface="Calibri" panose="020F0502020204030204" pitchFamily="34" charset="0"/>
                        </a:rPr>
                        <a:t>KPI under review</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372730">
                <a:tc>
                  <a:txBody>
                    <a:bodyPr/>
                    <a:lstStyle/>
                    <a:p>
                      <a:pPr algn="l" fontAlgn="ctr"/>
                      <a:r>
                        <a:rPr lang="en-GB" sz="1400" b="0" i="0" u="none" strike="noStrike">
                          <a:solidFill>
                            <a:schemeClr val="bg1"/>
                          </a:solidFill>
                          <a:effectLst/>
                          <a:latin typeface="Calibri" panose="020F0502020204030204" pitchFamily="34" charset="0"/>
                        </a:rPr>
                        <a:t>Percentage of household waste recycled and composted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30%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dirty="0">
                          <a:solidFill>
                            <a:schemeClr val="accent6"/>
                          </a:solidFill>
                          <a:effectLst/>
                          <a:latin typeface="Calibri" panose="020F0502020204030204" pitchFamily="34" charset="0"/>
                        </a:rPr>
                        <a:t>32%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dirty="0">
                          <a:solidFill>
                            <a:schemeClr val="accent6"/>
                          </a:solidFill>
                          <a:effectLst/>
                          <a:latin typeface="Calibri" panose="020F0502020204030204" pitchFamily="34" charset="0"/>
                        </a:rPr>
                        <a:t>37%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rgbClr val="FFC000"/>
                          </a:solidFill>
                          <a:effectLst/>
                          <a:latin typeface="Calibri" panose="020F0502020204030204" pitchFamily="34" charset="0"/>
                        </a:rPr>
                        <a:t>28%</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347300">
                <a:tc>
                  <a:txBody>
                    <a:bodyPr/>
                    <a:lstStyle/>
                    <a:p>
                      <a:pPr algn="l" fontAlgn="ctr"/>
                      <a:r>
                        <a:rPr lang="en-GB" sz="1400" b="0" i="0" u="none" strike="noStrike">
                          <a:solidFill>
                            <a:schemeClr val="bg1"/>
                          </a:solidFill>
                          <a:effectLst/>
                          <a:latin typeface="Calibri" panose="020F0502020204030204" pitchFamily="34" charset="0"/>
                        </a:rPr>
                        <a:t>Contamination of recycling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Less than 10%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rgbClr val="FF0000"/>
                          </a:solidFill>
                          <a:effectLst/>
                          <a:latin typeface="Calibri" panose="020F0502020204030204" pitchFamily="34" charset="0"/>
                        </a:rPr>
                        <a:t>19.3%</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dirty="0">
                          <a:solidFill>
                            <a:srgbClr val="FF0000"/>
                          </a:solidFill>
                          <a:effectLst/>
                          <a:latin typeface="Calibri" panose="020F0502020204030204" pitchFamily="34" charset="0"/>
                        </a:rPr>
                        <a:t>21.2%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rgbClr val="FF0000"/>
                          </a:solidFill>
                          <a:effectLst/>
                          <a:latin typeface="Calibri" panose="020F0502020204030204" pitchFamily="34" charset="0"/>
                        </a:rPr>
                        <a:t>19.0%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313402">
                <a:tc>
                  <a:txBody>
                    <a:bodyPr/>
                    <a:lstStyle/>
                    <a:p>
                      <a:pPr algn="l" fontAlgn="ctr"/>
                      <a:r>
                        <a:rPr lang="en-GB" sz="1400" b="0" i="0" u="none" strike="noStrike">
                          <a:solidFill>
                            <a:schemeClr val="bg1"/>
                          </a:solidFill>
                          <a:effectLst/>
                          <a:latin typeface="Calibri" panose="020F0502020204030204" pitchFamily="34" charset="0"/>
                        </a:rPr>
                        <a:t>Number of fly tips reported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dirty="0">
                          <a:solidFill>
                            <a:schemeClr val="bg1"/>
                          </a:solidFill>
                          <a:effectLst/>
                          <a:latin typeface="Calibri" panose="020F0502020204030204" pitchFamily="34" charset="0"/>
                        </a:rPr>
                        <a:t>Less than 120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rgbClr val="FFC000"/>
                          </a:solidFill>
                          <a:effectLst/>
                          <a:latin typeface="Calibri" panose="020F0502020204030204" pitchFamily="34" charset="0"/>
                        </a:rPr>
                        <a:t>199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dirty="0">
                          <a:solidFill>
                            <a:srgbClr val="FF0000"/>
                          </a:solidFill>
                          <a:effectLst/>
                          <a:latin typeface="Calibri" panose="020F0502020204030204" pitchFamily="34" charset="0"/>
                        </a:rPr>
                        <a:t>352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rgbClr val="FF0000"/>
                          </a:solidFill>
                          <a:effectLst/>
                          <a:latin typeface="Calibri" panose="020F0502020204030204" pitchFamily="34" charset="0"/>
                        </a:rPr>
                        <a:t>282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22282039"/>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4974768" y="3898144"/>
            <a:ext cx="4650689" cy="66900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42401" y="3769550"/>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39841" y="1884421"/>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132708" y="2027263"/>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641332" y="81625"/>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363871" y="79869"/>
            <a:ext cx="5166182" cy="76682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graphicFrame>
        <p:nvGraphicFramePr>
          <p:cNvPr id="18" name="Table 7">
            <a:extLst>
              <a:ext uri="{FF2B5EF4-FFF2-40B4-BE49-F238E27FC236}">
                <a16:creationId xmlns:a16="http://schemas.microsoft.com/office/drawing/2014/main" id="{3A5D15DF-FBC5-48A9-B0D4-5E25B356AC64}"/>
              </a:ext>
            </a:extLst>
          </p:cNvPr>
          <p:cNvGraphicFramePr>
            <a:graphicFrameLocks noGrp="1"/>
          </p:cNvGraphicFramePr>
          <p:nvPr>
            <p:ph idx="1"/>
            <p:extLst>
              <p:ext uri="{D42A27DB-BD31-4B8C-83A1-F6EECF244321}">
                <p14:modId xmlns:p14="http://schemas.microsoft.com/office/powerpoint/2010/main" val="4016630194"/>
              </p:ext>
            </p:extLst>
          </p:nvPr>
        </p:nvGraphicFramePr>
        <p:xfrm>
          <a:off x="4736720" y="882989"/>
          <a:ext cx="7215439" cy="3063240"/>
        </p:xfrm>
        <a:graphic>
          <a:graphicData uri="http://schemas.openxmlformats.org/drawingml/2006/table">
            <a:tbl>
              <a:tblPr firstRow="1" bandRow="1">
                <a:tableStyleId>{5940675A-B579-460E-94D1-54222C63F5DA}</a:tableStyleId>
              </a:tblPr>
              <a:tblGrid>
                <a:gridCol w="1791405">
                  <a:extLst>
                    <a:ext uri="{9D8B030D-6E8A-4147-A177-3AD203B41FA5}">
                      <a16:colId xmlns:a16="http://schemas.microsoft.com/office/drawing/2014/main" val="326531481"/>
                    </a:ext>
                  </a:extLst>
                </a:gridCol>
                <a:gridCol w="1358124">
                  <a:extLst>
                    <a:ext uri="{9D8B030D-6E8A-4147-A177-3AD203B41FA5}">
                      <a16:colId xmlns:a16="http://schemas.microsoft.com/office/drawing/2014/main" val="3995465828"/>
                    </a:ext>
                  </a:extLst>
                </a:gridCol>
                <a:gridCol w="398326">
                  <a:extLst>
                    <a:ext uri="{9D8B030D-6E8A-4147-A177-3AD203B41FA5}">
                      <a16:colId xmlns:a16="http://schemas.microsoft.com/office/drawing/2014/main" val="1370702441"/>
                    </a:ext>
                  </a:extLst>
                </a:gridCol>
                <a:gridCol w="398326">
                  <a:extLst>
                    <a:ext uri="{9D8B030D-6E8A-4147-A177-3AD203B41FA5}">
                      <a16:colId xmlns:a16="http://schemas.microsoft.com/office/drawing/2014/main" val="486245860"/>
                    </a:ext>
                  </a:extLst>
                </a:gridCol>
                <a:gridCol w="2858399">
                  <a:extLst>
                    <a:ext uri="{9D8B030D-6E8A-4147-A177-3AD203B41FA5}">
                      <a16:colId xmlns:a16="http://schemas.microsoft.com/office/drawing/2014/main" val="3033096753"/>
                    </a:ext>
                  </a:extLst>
                </a:gridCol>
                <a:gridCol w="410859">
                  <a:extLst>
                    <a:ext uri="{9D8B030D-6E8A-4147-A177-3AD203B41FA5}">
                      <a16:colId xmlns:a16="http://schemas.microsoft.com/office/drawing/2014/main" val="4161796994"/>
                    </a:ext>
                  </a:extLst>
                </a:gridCol>
              </a:tblGrid>
              <a:tr h="442706">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885412">
                <a:tc>
                  <a:txBody>
                    <a:bodyPr/>
                    <a:lstStyle/>
                    <a:p>
                      <a:pPr algn="l" fontAlgn="base"/>
                      <a:r>
                        <a:rPr lang="en-GB" sz="1000" b="0" i="0" kern="1200" dirty="0">
                          <a:solidFill>
                            <a:schemeClr val="bg1"/>
                          </a:solidFill>
                          <a:effectLst/>
                          <a:latin typeface="+mn-lt"/>
                          <a:ea typeface="+mn-ea"/>
                          <a:cs typeface="+mn-cs"/>
                        </a:rPr>
                        <a:t>Review implications of the Environment Bill and identify mitigations to Hampshire County Council’s proposals on the future of waste disposal services</a:t>
                      </a:r>
                      <a:endParaRPr lang="en-GB" sz="10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00" dirty="0">
                          <a:solidFill>
                            <a:schemeClr val="bg1"/>
                          </a:solidFill>
                          <a:effectLst/>
                        </a:rPr>
                        <a:t>Clarity on future direction and obligations of the waste collection service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000" dirty="0">
                          <a:solidFill>
                            <a:schemeClr val="bg1"/>
                          </a:solidFill>
                          <a:effectLst/>
                        </a:rPr>
                        <a:t>County wide briefings took place during the quarter and work at local and county level is progressing on schedule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87995111"/>
                  </a:ext>
                </a:extLst>
              </a:tr>
              <a:tr h="611751">
                <a:tc>
                  <a:txBody>
                    <a:bodyPr/>
                    <a:lstStyle/>
                    <a:p>
                      <a:pPr algn="l" fontAlgn="base"/>
                      <a:r>
                        <a:rPr lang="en-GB" sz="1000">
                          <a:solidFill>
                            <a:schemeClr val="bg1"/>
                          </a:solidFill>
                          <a:effectLst/>
                        </a:rPr>
                        <a:t>Increase commercial activity by Norse South East to increase rebate to HBC</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dirty="0">
                          <a:solidFill>
                            <a:schemeClr val="bg1"/>
                          </a:solidFill>
                          <a:effectLst/>
                        </a:rPr>
                        <a:t>Income generated for the authority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tc>
                  <a:txBody>
                    <a:bodyPr/>
                    <a:lstStyle/>
                    <a:p>
                      <a:pPr algn="l" fontAlgn="base"/>
                      <a:r>
                        <a:rPr lang="en-GB" sz="900" dirty="0">
                          <a:solidFill>
                            <a:schemeClr val="bg1"/>
                          </a:solidFill>
                          <a:effectLst/>
                        </a:rPr>
                        <a:t>Coronavirus continues to impact on the company’s ability to search for and secure commercial work. The trade waste service is continuing to grow as is the commercial work Norse does for schools and parishes in East Hampshire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69104792"/>
                  </a:ext>
                </a:extLst>
              </a:tr>
              <a:tr h="8049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a:solidFill>
                            <a:schemeClr val="bg1"/>
                          </a:solidFill>
                          <a:effectLst/>
                        </a:rPr>
                        <a:t>Review delivery of the Capita contract and report on findings by December 2020</a:t>
                      </a:r>
                    </a:p>
                    <a:p>
                      <a:endParaRPr lang="en-GB" sz="100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dirty="0">
                          <a:solidFill>
                            <a:schemeClr val="bg1"/>
                          </a:solidFill>
                          <a:effectLst/>
                        </a:rPr>
                        <a:t>Report prepared by end of Q3</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sz="10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endParaRPr lang="en-GB" sz="10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r>
                        <a:rPr lang="en-GB" sz="900" dirty="0">
                          <a:solidFill>
                            <a:schemeClr val="bg1"/>
                          </a:solidFill>
                        </a:rPr>
                        <a:t>Negotiations concluded and report submitted to Cabinet for the resolution of outstanding disputes, milestones and </a:t>
                      </a:r>
                      <a:r>
                        <a:rPr lang="en-GB" sz="900" dirty="0" err="1">
                          <a:solidFill>
                            <a:schemeClr val="bg1"/>
                          </a:solidFill>
                        </a:rPr>
                        <a:t>volumetrics</a:t>
                      </a:r>
                      <a:r>
                        <a:rPr lang="en-GB" sz="900" dirty="0">
                          <a:solidFill>
                            <a:schemeClr val="bg1"/>
                          </a:solidFill>
                        </a:rPr>
                        <a:t>, and the removal of Exchequer and Procurement services from the contract. Procurement successfully withdrawn from the contract on 31</a:t>
                      </a:r>
                      <a:r>
                        <a:rPr lang="en-GB" sz="900" baseline="30000" dirty="0">
                          <a:solidFill>
                            <a:schemeClr val="bg1"/>
                          </a:solidFill>
                        </a:rPr>
                        <a:t>st</a:t>
                      </a:r>
                      <a:r>
                        <a:rPr lang="en-GB" sz="900" dirty="0">
                          <a:solidFill>
                            <a:schemeClr val="bg1"/>
                          </a:solidFill>
                        </a:rPr>
                        <a:t> December 2020</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836551410"/>
                  </a:ext>
                </a:extLst>
              </a:tr>
            </a:tbl>
          </a:graphicData>
        </a:graphic>
      </p:graphicFrame>
      <p:sp>
        <p:nvSpPr>
          <p:cNvPr id="19" name="Text Placeholder 5">
            <a:extLst>
              <a:ext uri="{FF2B5EF4-FFF2-40B4-BE49-F238E27FC236}">
                <a16:creationId xmlns:a16="http://schemas.microsoft.com/office/drawing/2014/main" id="{A4D211D4-B8BA-4C36-8FCE-EACAD3FB5312}"/>
              </a:ext>
            </a:extLst>
          </p:cNvPr>
          <p:cNvSpPr>
            <a:spLocks noGrp="1"/>
          </p:cNvSpPr>
          <p:nvPr>
            <p:ph type="body" sz="half" idx="2"/>
          </p:nvPr>
        </p:nvSpPr>
        <p:spPr>
          <a:xfrm>
            <a:off x="317639" y="1202298"/>
            <a:ext cx="5286802" cy="761166"/>
          </a:xfrm>
        </p:spPr>
        <p:txBody>
          <a:bodyPr>
            <a:normAutofit/>
          </a:bodyPr>
          <a:lstStyle/>
          <a:p>
            <a:r>
              <a:rPr lang="en-GB">
                <a:solidFill>
                  <a:schemeClr val="bg1"/>
                </a:solidFill>
              </a:rPr>
              <a:t>Incorporating:</a:t>
            </a:r>
            <a:br>
              <a:rPr lang="en-GB" sz="1800">
                <a:solidFill>
                  <a:schemeClr val="bg1"/>
                </a:solidFill>
              </a:rPr>
            </a:br>
            <a:r>
              <a:rPr lang="en-GB" sz="1400">
                <a:solidFill>
                  <a:schemeClr val="bg1"/>
                </a:solidFill>
              </a:rPr>
              <a:t>Capita, Environmental Services (Norse), Leisure</a:t>
            </a:r>
          </a:p>
        </p:txBody>
      </p:sp>
      <p:sp>
        <p:nvSpPr>
          <p:cNvPr id="22" name="Text Placeholder 5">
            <a:extLst>
              <a:ext uri="{FF2B5EF4-FFF2-40B4-BE49-F238E27FC236}">
                <a16:creationId xmlns:a16="http://schemas.microsoft.com/office/drawing/2014/main" id="{4903B4F8-66AA-423F-A801-AD3A6642ADF2}"/>
              </a:ext>
            </a:extLst>
          </p:cNvPr>
          <p:cNvSpPr txBox="1">
            <a:spLocks/>
          </p:cNvSpPr>
          <p:nvPr/>
        </p:nvSpPr>
        <p:spPr>
          <a:xfrm>
            <a:off x="1132708" y="2055049"/>
            <a:ext cx="5283978" cy="239530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endParaRPr lang="en-GB" sz="1400"/>
          </a:p>
        </p:txBody>
      </p:sp>
      <p:sp>
        <p:nvSpPr>
          <p:cNvPr id="20" name="TextBox 19">
            <a:extLst>
              <a:ext uri="{FF2B5EF4-FFF2-40B4-BE49-F238E27FC236}">
                <a16:creationId xmlns:a16="http://schemas.microsoft.com/office/drawing/2014/main" id="{65E4BACB-89B0-4AFE-9662-BAE7391C8EDF}"/>
              </a:ext>
            </a:extLst>
          </p:cNvPr>
          <p:cNvSpPr txBox="1"/>
          <p:nvPr/>
        </p:nvSpPr>
        <p:spPr>
          <a:xfrm>
            <a:off x="697041" y="2754139"/>
            <a:ext cx="3997957" cy="338554"/>
          </a:xfrm>
          <a:prstGeom prst="rect">
            <a:avLst/>
          </a:prstGeom>
          <a:noFill/>
        </p:spPr>
        <p:txBody>
          <a:bodyPr wrap="square" rtlCol="0">
            <a:spAutoFit/>
          </a:bodyPr>
          <a:lstStyle/>
          <a:p>
            <a:r>
              <a:rPr lang="en-GB" sz="1600" dirty="0">
                <a:solidFill>
                  <a:srgbClr val="FF0000"/>
                </a:solidFill>
              </a:rPr>
              <a:t>Variance of £225,000</a:t>
            </a:r>
          </a:p>
        </p:txBody>
      </p:sp>
      <p:graphicFrame>
        <p:nvGraphicFramePr>
          <p:cNvPr id="21" name="Chart 20">
            <a:extLst>
              <a:ext uri="{FF2B5EF4-FFF2-40B4-BE49-F238E27FC236}">
                <a16:creationId xmlns:a16="http://schemas.microsoft.com/office/drawing/2014/main" id="{A49671B2-6EED-44FF-8FA8-9A5FAD6C2F54}"/>
              </a:ext>
            </a:extLst>
          </p:cNvPr>
          <p:cNvGraphicFramePr/>
          <p:nvPr>
            <p:extLst>
              <p:ext uri="{D42A27DB-BD31-4B8C-83A1-F6EECF244321}">
                <p14:modId xmlns:p14="http://schemas.microsoft.com/office/powerpoint/2010/main" val="2440400067"/>
              </p:ext>
            </p:extLst>
          </p:nvPr>
        </p:nvGraphicFramePr>
        <p:xfrm>
          <a:off x="-396441" y="3155718"/>
          <a:ext cx="4836002" cy="3396009"/>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87601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F863D-8D2D-4468-B6DB-2725F73DB497}"/>
              </a:ext>
            </a:extLst>
          </p:cNvPr>
          <p:cNvSpPr>
            <a:spLocks noGrp="1"/>
          </p:cNvSpPr>
          <p:nvPr>
            <p:ph type="title"/>
          </p:nvPr>
        </p:nvSpPr>
        <p:spPr>
          <a:xfrm>
            <a:off x="838200" y="107842"/>
            <a:ext cx="10515600" cy="1982330"/>
          </a:xfrm>
        </p:spPr>
        <p:txBody>
          <a:bodyPr/>
          <a:lstStyle/>
          <a:p>
            <a:r>
              <a:rPr lang="en-GB" dirty="0">
                <a:solidFill>
                  <a:schemeClr val="bg1"/>
                </a:solidFill>
              </a:rPr>
              <a:t>Regeneration &amp; Place dashboards</a:t>
            </a:r>
          </a:p>
        </p:txBody>
      </p:sp>
      <p:sp>
        <p:nvSpPr>
          <p:cNvPr id="3" name="Text Placeholder 2">
            <a:extLst>
              <a:ext uri="{FF2B5EF4-FFF2-40B4-BE49-F238E27FC236}">
                <a16:creationId xmlns:a16="http://schemas.microsoft.com/office/drawing/2014/main" id="{5C49F4E6-E753-4B95-960E-AC4ABE69C264}"/>
              </a:ext>
            </a:extLst>
          </p:cNvPr>
          <p:cNvSpPr>
            <a:spLocks noGrp="1"/>
          </p:cNvSpPr>
          <p:nvPr>
            <p:ph type="body" idx="1"/>
          </p:nvPr>
        </p:nvSpPr>
        <p:spPr>
          <a:xfrm>
            <a:off x="838200" y="2090172"/>
            <a:ext cx="10515600" cy="1500187"/>
          </a:xfrm>
        </p:spPr>
        <p:txBody>
          <a:bodyPr/>
          <a:lstStyle/>
          <a:p>
            <a:r>
              <a:rPr lang="en-GB" b="1" dirty="0">
                <a:solidFill>
                  <a:schemeClr val="bg1"/>
                </a:solidFill>
              </a:rPr>
              <a:t>Performance information for Q3</a:t>
            </a:r>
          </a:p>
        </p:txBody>
      </p:sp>
      <p:sp>
        <p:nvSpPr>
          <p:cNvPr id="4" name="TextBox 3">
            <a:extLst>
              <a:ext uri="{FF2B5EF4-FFF2-40B4-BE49-F238E27FC236}">
                <a16:creationId xmlns:a16="http://schemas.microsoft.com/office/drawing/2014/main" id="{9D90BC29-E0CC-4001-9353-BD0BF2B9A913}"/>
              </a:ext>
            </a:extLst>
          </p:cNvPr>
          <p:cNvSpPr txBox="1"/>
          <p:nvPr/>
        </p:nvSpPr>
        <p:spPr>
          <a:xfrm>
            <a:off x="7056664" y="3264365"/>
            <a:ext cx="4539343" cy="2308324"/>
          </a:xfrm>
          <a:prstGeom prst="rect">
            <a:avLst/>
          </a:prstGeom>
          <a:noFill/>
        </p:spPr>
        <p:txBody>
          <a:bodyPr wrap="square" rtlCol="0" anchor="t">
            <a:spAutoFit/>
          </a:bodyPr>
          <a:lstStyle/>
          <a:p>
            <a:r>
              <a:rPr lang="en-GB" sz="2400">
                <a:cs typeface="Calibri"/>
                <a:hlinkClick r:id="rId2" action="ppaction://hlinksldjump"/>
              </a:rPr>
              <a:t>Coastal Partnership</a:t>
            </a:r>
            <a:endParaRPr lang="en-GB" sz="2400"/>
          </a:p>
          <a:p>
            <a:r>
              <a:rPr lang="en-GB" sz="2400">
                <a:hlinkClick r:id="rId3" action="ppaction://hlinksldjump"/>
              </a:rPr>
              <a:t>Housing &amp; Communities</a:t>
            </a:r>
            <a:endParaRPr lang="en-GB"/>
          </a:p>
          <a:p>
            <a:r>
              <a:rPr lang="en-GB" sz="2400">
                <a:hlinkClick r:id="rId4" action="ppaction://hlinksldjump"/>
              </a:rPr>
              <a:t>Neighbourhood Support</a:t>
            </a:r>
            <a:endParaRPr lang="en-GB" sz="2400"/>
          </a:p>
          <a:p>
            <a:r>
              <a:rPr lang="en-GB" sz="2400">
                <a:hlinkClick r:id="rId5" action="ppaction://hlinksldjump"/>
              </a:rPr>
              <a:t>Planning</a:t>
            </a:r>
            <a:endParaRPr lang="en-GB" sz="2400"/>
          </a:p>
          <a:p>
            <a:r>
              <a:rPr lang="en-GB" sz="2400">
                <a:hlinkClick r:id="rId6" action="ppaction://hlinksldjump"/>
              </a:rPr>
              <a:t>Property</a:t>
            </a:r>
            <a:endParaRPr lang="en-GB" sz="2400"/>
          </a:p>
          <a:p>
            <a:r>
              <a:rPr lang="en-GB" sz="2400">
                <a:hlinkClick r:id="rId7" action="ppaction://hlinksldjump"/>
              </a:rPr>
              <a:t>Regeneration &amp; Economy</a:t>
            </a:r>
            <a:endParaRPr lang="en-GB" sz="2400"/>
          </a:p>
        </p:txBody>
      </p:sp>
    </p:spTree>
    <p:extLst>
      <p:ext uri="{BB962C8B-B14F-4D97-AF65-F5344CB8AC3E}">
        <p14:creationId xmlns:p14="http://schemas.microsoft.com/office/powerpoint/2010/main" val="1952951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187984" y="579586"/>
            <a:ext cx="2575687" cy="1387822"/>
          </a:xfrm>
        </p:spPr>
        <p:txBody>
          <a:bodyPr>
            <a:normAutofit fontScale="90000"/>
          </a:bodyPr>
          <a:lstStyle/>
          <a:p>
            <a:r>
              <a:rPr lang="en-GB" sz="4400" dirty="0">
                <a:solidFill>
                  <a:schemeClr val="bg1"/>
                </a:solidFill>
              </a:rPr>
              <a:t>Coastal Partnership</a:t>
            </a:r>
            <a:br>
              <a:rPr lang="en-GB" sz="3600" dirty="0">
                <a:solidFill>
                  <a:schemeClr val="bg1"/>
                </a:solidFill>
              </a:rPr>
            </a:br>
            <a:r>
              <a:rPr lang="en-GB" sz="2200" i="1" dirty="0">
                <a:solidFill>
                  <a:schemeClr val="bg1"/>
                </a:solidFill>
              </a:rPr>
              <a:t>Head of Service: </a:t>
            </a:r>
            <a:br>
              <a:rPr lang="en-GB" sz="2200" i="1" dirty="0">
                <a:solidFill>
                  <a:schemeClr val="bg1"/>
                </a:solidFill>
              </a:rPr>
            </a:br>
            <a:r>
              <a:rPr lang="en-GB" sz="2200" i="1" dirty="0">
                <a:solidFill>
                  <a:schemeClr val="bg1"/>
                </a:solidFill>
              </a:rPr>
              <a:t>Lyall Cairns</a:t>
            </a:r>
            <a:endParaRPr lang="en-GB" sz="3600" i="1" dirty="0">
              <a:solidFill>
                <a:schemeClr val="bg1"/>
              </a:solidFill>
              <a:cs typeface="Calibri Light"/>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7033" y="2399708"/>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111047" y="2427069"/>
            <a:ext cx="1671674" cy="914400"/>
          </a:xfrm>
          <a:prstGeom prst="rect">
            <a:avLst/>
          </a:prstGeom>
        </p:spPr>
        <p:txBody>
          <a:bodyPr vert="horz" lIns="91440" tIns="45720" rIns="91440" bIns="45720" rtlCol="0" anchor="b">
            <a:normAutofit fontScale="85000" lnSpcReduction="2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40057" y="24030"/>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495180" y="78135"/>
            <a:ext cx="5166182" cy="59779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graphicFrame>
        <p:nvGraphicFramePr>
          <p:cNvPr id="18" name="Table 7">
            <a:extLst>
              <a:ext uri="{FF2B5EF4-FFF2-40B4-BE49-F238E27FC236}">
                <a16:creationId xmlns:a16="http://schemas.microsoft.com/office/drawing/2014/main" id="{3A5D15DF-FBC5-48A9-B0D4-5E25B356AC64}"/>
              </a:ext>
            </a:extLst>
          </p:cNvPr>
          <p:cNvGraphicFramePr>
            <a:graphicFrameLocks noGrp="1"/>
          </p:cNvGraphicFramePr>
          <p:nvPr>
            <p:ph idx="1"/>
            <p:extLst>
              <p:ext uri="{D42A27DB-BD31-4B8C-83A1-F6EECF244321}">
                <p14:modId xmlns:p14="http://schemas.microsoft.com/office/powerpoint/2010/main" val="279157445"/>
              </p:ext>
            </p:extLst>
          </p:nvPr>
        </p:nvGraphicFramePr>
        <p:xfrm>
          <a:off x="2887579" y="703222"/>
          <a:ext cx="9116438" cy="5861636"/>
        </p:xfrm>
        <a:graphic>
          <a:graphicData uri="http://schemas.openxmlformats.org/drawingml/2006/table">
            <a:tbl>
              <a:tblPr firstRow="1" bandRow="1">
                <a:tableStyleId>{5940675A-B579-460E-94D1-54222C63F5DA}</a:tableStyleId>
              </a:tblPr>
              <a:tblGrid>
                <a:gridCol w="448357">
                  <a:extLst>
                    <a:ext uri="{9D8B030D-6E8A-4147-A177-3AD203B41FA5}">
                      <a16:colId xmlns:a16="http://schemas.microsoft.com/office/drawing/2014/main" val="3495716859"/>
                    </a:ext>
                  </a:extLst>
                </a:gridCol>
                <a:gridCol w="1376958">
                  <a:extLst>
                    <a:ext uri="{9D8B030D-6E8A-4147-A177-3AD203B41FA5}">
                      <a16:colId xmlns:a16="http://schemas.microsoft.com/office/drawing/2014/main" val="326531481"/>
                    </a:ext>
                  </a:extLst>
                </a:gridCol>
                <a:gridCol w="1652350">
                  <a:extLst>
                    <a:ext uri="{9D8B030D-6E8A-4147-A177-3AD203B41FA5}">
                      <a16:colId xmlns:a16="http://schemas.microsoft.com/office/drawing/2014/main" val="3995465828"/>
                    </a:ext>
                  </a:extLst>
                </a:gridCol>
                <a:gridCol w="394371">
                  <a:extLst>
                    <a:ext uri="{9D8B030D-6E8A-4147-A177-3AD203B41FA5}">
                      <a16:colId xmlns:a16="http://schemas.microsoft.com/office/drawing/2014/main" val="266096303"/>
                    </a:ext>
                  </a:extLst>
                </a:gridCol>
                <a:gridCol w="347241">
                  <a:extLst>
                    <a:ext uri="{9D8B030D-6E8A-4147-A177-3AD203B41FA5}">
                      <a16:colId xmlns:a16="http://schemas.microsoft.com/office/drawing/2014/main" val="1348399103"/>
                    </a:ext>
                  </a:extLst>
                </a:gridCol>
                <a:gridCol w="4544124">
                  <a:extLst>
                    <a:ext uri="{9D8B030D-6E8A-4147-A177-3AD203B41FA5}">
                      <a16:colId xmlns:a16="http://schemas.microsoft.com/office/drawing/2014/main" val="3033096753"/>
                    </a:ext>
                  </a:extLst>
                </a:gridCol>
                <a:gridCol w="353037">
                  <a:extLst>
                    <a:ext uri="{9D8B030D-6E8A-4147-A177-3AD203B41FA5}">
                      <a16:colId xmlns:a16="http://schemas.microsoft.com/office/drawing/2014/main" val="4161796994"/>
                    </a:ext>
                  </a:extLst>
                </a:gridCol>
              </a:tblGrid>
              <a:tr h="443023">
                <a:tc>
                  <a:txBody>
                    <a:bodyPr/>
                    <a:lstStyle/>
                    <a:p>
                      <a:pPr algn="l"/>
                      <a:r>
                        <a:rPr lang="en-GB" sz="1200" dirty="0">
                          <a:solidFill>
                            <a:schemeClr val="bg1"/>
                          </a:solidFill>
                        </a:rPr>
                        <a:t>Team</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812209">
                <a:tc rowSpan="4">
                  <a:txBody>
                    <a:bodyPr/>
                    <a:lstStyle/>
                    <a:p>
                      <a:pPr algn="ctr" fontAlgn="base"/>
                      <a:r>
                        <a:rPr lang="en-GB" sz="1600">
                          <a:solidFill>
                            <a:schemeClr val="bg1"/>
                          </a:solidFill>
                          <a:effectLst/>
                        </a:rPr>
                        <a:t>Coastal Partnership</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700" dirty="0">
                          <a:solidFill>
                            <a:schemeClr val="bg1"/>
                          </a:solidFill>
                          <a:effectLst/>
                        </a:rPr>
                        <a:t>Implement the asset investment programme (engineering maintenance and replacement works) in order to protect our coastline and reduce and manage coastal erosion and flood risk to our residents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a:solidFill>
                            <a:schemeClr val="bg1"/>
                          </a:solidFill>
                          <a:effectLst/>
                        </a:rPr>
                        <a:t>HBC assets protected through regular and efficient maintenance</a:t>
                      </a:r>
                      <a:br>
                        <a:rPr lang="en-GB" sz="800">
                          <a:solidFill>
                            <a:schemeClr val="bg1"/>
                          </a:solidFill>
                          <a:effectLst/>
                        </a:rPr>
                      </a:br>
                      <a:r>
                        <a:rPr lang="en-GB" sz="800">
                          <a:solidFill>
                            <a:schemeClr val="bg1"/>
                          </a:solidFill>
                          <a:effectLst/>
                        </a:rPr>
                        <a:t>Reduced flood risk, protecting the environment and residents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800" dirty="0">
                          <a:solidFill>
                            <a:schemeClr val="bg1"/>
                          </a:solidFill>
                          <a:effectLst/>
                        </a:rPr>
                        <a:t>West Beach groyne emergency works completed and seeking cost recovery from the Environment Agency, value £35,400. Asset repairs have been reprioritised to reflect </a:t>
                      </a:r>
                      <a:r>
                        <a:rPr lang="en-GB" sz="800" dirty="0" err="1">
                          <a:solidFill>
                            <a:schemeClr val="bg1"/>
                          </a:solidFill>
                          <a:effectLst/>
                        </a:rPr>
                        <a:t>Covid</a:t>
                      </a:r>
                      <a:r>
                        <a:rPr lang="en-GB" sz="800" dirty="0">
                          <a:solidFill>
                            <a:schemeClr val="bg1"/>
                          </a:solidFill>
                          <a:effectLst/>
                        </a:rPr>
                        <a:t> 19 restrictions and the restricted bird wintering season. Works being prioritised based on risk include South Hayling beach management activities (potential requirement to recycle shingle from the open beach back onto depleted bays fronting </a:t>
                      </a:r>
                      <a:r>
                        <a:rPr lang="en-GB" sz="800" dirty="0" err="1">
                          <a:solidFill>
                            <a:schemeClr val="bg1"/>
                          </a:solidFill>
                          <a:effectLst/>
                        </a:rPr>
                        <a:t>Eastoke</a:t>
                      </a:r>
                      <a:r>
                        <a:rPr lang="en-GB" sz="800" dirty="0">
                          <a:solidFill>
                            <a:schemeClr val="bg1"/>
                          </a:solidFill>
                          <a:effectLst/>
                        </a:rPr>
                        <a:t> Corner only). It is anticipated that the 2020/21 groyne repair works will likely extend into 2021/22</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87995111"/>
                  </a:ext>
                </a:extLst>
              </a:tr>
              <a:tr h="1122325">
                <a:tc vMerge="1">
                  <a:txBody>
                    <a:bodyPr/>
                    <a:lstStyle/>
                    <a:p>
                      <a:pPr algn="l" fontAlgn="base"/>
                      <a:endParaRPr lang="en-GB" sz="800">
                        <a:effectLst/>
                      </a:endParaRPr>
                    </a:p>
                  </a:txBody>
                  <a:tcPr marL="45720" marR="45720"/>
                </a:tc>
                <a:tc>
                  <a:txBody>
                    <a:bodyPr/>
                    <a:lstStyle/>
                    <a:p>
                      <a:pPr algn="l" fontAlgn="base"/>
                      <a:r>
                        <a:rPr lang="en-GB" sz="800" dirty="0">
                          <a:solidFill>
                            <a:schemeClr val="bg1"/>
                          </a:solidFill>
                          <a:effectLst/>
                        </a:rPr>
                        <a:t>Implement coastal asset inspection and survey programme in line with SLAs and other commissions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600" dirty="0">
                          <a:solidFill>
                            <a:schemeClr val="bg1"/>
                          </a:solidFill>
                          <a:effectLst/>
                        </a:rPr>
                        <a:t>Topographic surveys carried out for the regional monitoring programme and asset inspections (informing the asset investment plan programme and proactively contributing to delivery of projects to manage flood and erosion risk, future studies and assessment of climate change impacts). Commissions for land based surveys - supporting wider Council projects and providing a potential source of income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800" dirty="0">
                          <a:solidFill>
                            <a:schemeClr val="bg1"/>
                          </a:solidFill>
                          <a:effectLst/>
                        </a:rPr>
                        <a:t>Coastal asset inspections are 90% complete, while slightly behind programme. Resources remain focused on the highest risk assets at West Beach, </a:t>
                      </a:r>
                      <a:r>
                        <a:rPr lang="en-GB" sz="800" dirty="0" err="1">
                          <a:solidFill>
                            <a:schemeClr val="bg1"/>
                          </a:solidFill>
                          <a:effectLst/>
                        </a:rPr>
                        <a:t>Eastoke</a:t>
                      </a:r>
                      <a:r>
                        <a:rPr lang="en-GB" sz="800" dirty="0">
                          <a:solidFill>
                            <a:schemeClr val="bg1"/>
                          </a:solidFill>
                          <a:effectLst/>
                        </a:rPr>
                        <a:t>, Langstone and </a:t>
                      </a:r>
                      <a:r>
                        <a:rPr lang="en-GB" sz="800" dirty="0" err="1">
                          <a:solidFill>
                            <a:schemeClr val="bg1"/>
                          </a:solidFill>
                          <a:effectLst/>
                        </a:rPr>
                        <a:t>Broadmarsh</a:t>
                      </a:r>
                      <a:r>
                        <a:rPr lang="en-GB" sz="800" dirty="0">
                          <a:solidFill>
                            <a:schemeClr val="bg1"/>
                          </a:solidFill>
                          <a:effectLst/>
                        </a:rPr>
                        <a:t>. Regional monitoring programme has recovered lost time and is now completed. This concludes Phase IV of the four year programme which has been delivered on time and budget. We are pricing Phase V, which will be a six year programme of survey work. Commissions for land surveys significantly reduced during Q1, were slowly recovering in Q2, but are again under pressure due to lockdown in Q3/4 and limited to ‘safety critical’ work only. The team has shifted to additional chargeable work for CP Capital projects and CELT, including significant UAV flights. Survey marketing is ongoing via email, webpage and promotional video</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lvl="0" algn="l">
                        <a:buNone/>
                      </a:pPr>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030764997"/>
                  </a:ext>
                </a:extLst>
              </a:tr>
              <a:tr h="1093941">
                <a:tc vMerge="1">
                  <a:txBody>
                    <a:bodyPr/>
                    <a:lstStyle/>
                    <a:p>
                      <a:pPr algn="l" fontAlgn="base"/>
                      <a:endParaRPr lang="en-GB" sz="800">
                        <a:effectLst/>
                      </a:endParaRPr>
                    </a:p>
                  </a:txBody>
                  <a:tcPr marL="45720" marR="45720"/>
                </a:tc>
                <a:tc>
                  <a:txBody>
                    <a:bodyPr/>
                    <a:lstStyle/>
                    <a:p>
                      <a:pPr algn="l" fontAlgn="base"/>
                      <a:r>
                        <a:rPr lang="en-GB" sz="800" dirty="0">
                          <a:solidFill>
                            <a:schemeClr val="bg1"/>
                          </a:solidFill>
                          <a:effectLst/>
                        </a:rPr>
                        <a:t>Identify and deliver the feasibility, option appraisal and EA funding to support future Coastal projects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dirty="0">
                          <a:solidFill>
                            <a:schemeClr val="bg1"/>
                          </a:solidFill>
                          <a:effectLst/>
                        </a:rPr>
                        <a:t>Feasibility studies and appraisals to outline design of FCERM schemes which will help reduce the risks to people and the developed and natural environment from flooding and coastal erosion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700" dirty="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7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600" dirty="0">
                          <a:solidFill>
                            <a:schemeClr val="bg1"/>
                          </a:solidFill>
                          <a:effectLst/>
                        </a:rPr>
                        <a:t>Langstone FCERM Outline design study has now been completed. In October 2020 HBC Cabinet approved the outline designs and gave the formal decision to proceed into detailed design and procure professional consultant support. Detailed design procurement is underway with the next phase of the project due to start in earnest in March/April 2021. Significant funds have been raised towards project from CIL, RFCC levy and other sources continue to be investigated. Polarised community views remain.</a:t>
                      </a:r>
                      <a:br>
                        <a:rPr lang="en-GB" sz="600" dirty="0">
                          <a:solidFill>
                            <a:schemeClr val="bg1"/>
                          </a:solidFill>
                          <a:effectLst/>
                        </a:rPr>
                      </a:br>
                      <a:r>
                        <a:rPr lang="en-GB" sz="600" dirty="0">
                          <a:solidFill>
                            <a:schemeClr val="bg1"/>
                          </a:solidFill>
                          <a:effectLst/>
                        </a:rPr>
                        <a:t>Hayling Island Coastal Management Strategy: Over the past quarter there has been significant engagement with landowners and key stakeholders with several meetings taking place to gather information and understand others aspirations for Hayling. This information will feed in to the option development process alongside all the other drivers for the strategy.</a:t>
                      </a:r>
                      <a:br>
                        <a:rPr lang="en-GB" sz="600" dirty="0">
                          <a:solidFill>
                            <a:schemeClr val="bg1"/>
                          </a:solidFill>
                          <a:effectLst/>
                        </a:rPr>
                      </a:br>
                      <a:r>
                        <a:rPr lang="en-GB" sz="600" dirty="0" err="1">
                          <a:solidFill>
                            <a:schemeClr val="bg1"/>
                          </a:solidFill>
                          <a:effectLst/>
                        </a:rPr>
                        <a:t>Broadmarsh</a:t>
                      </a:r>
                      <a:r>
                        <a:rPr lang="en-GB" sz="600" dirty="0">
                          <a:solidFill>
                            <a:schemeClr val="bg1"/>
                          </a:solidFill>
                          <a:effectLst/>
                        </a:rPr>
                        <a:t> Outline Design Study – Funded by HBC and RFCC levy. Shortlisting and economic assessment completed and leading option identified. Further work surrounding broader outcomes is being investigated. Currently reviewing project outputs and beginning internal briefing process.</a:t>
                      </a:r>
                      <a:br>
                        <a:rPr lang="en-GB" sz="600" dirty="0">
                          <a:solidFill>
                            <a:schemeClr val="bg1"/>
                          </a:solidFill>
                          <a:effectLst/>
                        </a:rPr>
                      </a:br>
                      <a:r>
                        <a:rPr lang="en-GB" sz="600" dirty="0">
                          <a:solidFill>
                            <a:schemeClr val="bg1"/>
                          </a:solidFill>
                          <a:effectLst/>
                        </a:rPr>
                        <a:t>Strong input into local and national groups to influence and shape our industry for the betterment of our communities – Southern Coastal Group, Local Government Association Special Interest Group. Key topics being influenced via Call to Arms documents for – Coastal Landfill, Asset Maintenance, Coastal Adaptation, Place Making and Funding</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lvl="0" algn="l">
                        <a:buNone/>
                      </a:pPr>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506865241"/>
                  </a:ext>
                </a:extLst>
              </a:tr>
              <a:tr h="664243">
                <a:tc vMerge="1">
                  <a:txBody>
                    <a:bodyPr/>
                    <a:lstStyle/>
                    <a:p>
                      <a:pPr algn="l" fontAlgn="base"/>
                      <a:endParaRPr lang="en-GB" sz="800">
                        <a:effectLst/>
                      </a:endParaRPr>
                    </a:p>
                  </a:txBody>
                  <a:tcPr marL="45720" marR="45720"/>
                </a:tc>
                <a:tc>
                  <a:txBody>
                    <a:bodyPr/>
                    <a:lstStyle/>
                    <a:p>
                      <a:pPr algn="l" fontAlgn="base"/>
                      <a:r>
                        <a:rPr lang="en-GB" sz="700">
                          <a:solidFill>
                            <a:schemeClr val="bg1"/>
                          </a:solidFill>
                          <a:effectLst/>
                        </a:rPr>
                        <a:t>Deliver expert environmental advice/support to assist delivery of the Coastal Partnership projects and promote environmental enhancement opportunities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700" dirty="0">
                          <a:solidFill>
                            <a:schemeClr val="bg1"/>
                          </a:solidFill>
                          <a:effectLst/>
                        </a:rPr>
                        <a:t>Provision of fabulous outdoor spaces as part of the coastal projects delivered, which will enable communities to enjoy the coastline and have improved open spaces for future generations to enjoy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sz="70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endParaRPr lang="en-GB" sz="700" dirty="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700" dirty="0">
                          <a:solidFill>
                            <a:schemeClr val="bg1"/>
                          </a:solidFill>
                          <a:effectLst/>
                        </a:rPr>
                        <a:t>Strong environmental support to option appraisal and outline design projects including Langstone, </a:t>
                      </a:r>
                      <a:r>
                        <a:rPr lang="en-GB" sz="700" dirty="0" err="1">
                          <a:solidFill>
                            <a:schemeClr val="bg1"/>
                          </a:solidFill>
                          <a:effectLst/>
                        </a:rPr>
                        <a:t>Broadmarsh</a:t>
                      </a:r>
                      <a:r>
                        <a:rPr lang="en-GB" sz="700" dirty="0">
                          <a:solidFill>
                            <a:schemeClr val="bg1"/>
                          </a:solidFill>
                          <a:effectLst/>
                        </a:rPr>
                        <a:t>, Hayling Island Beach Management Plan, and West Beach; regional habitat creation programme updated annually to identify opportunities within the Solent to improve and enhance the natural environment; ecological surveys completed as required for projects across the Borough; strong research and investigation into environmental and ecological enhancement for future project delivery</a:t>
                      </a:r>
                      <a:endParaRPr lang="en-GB" sz="105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lvl="0" algn="l">
                        <a:buNone/>
                      </a:pPr>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268740164"/>
                  </a:ext>
                </a:extLst>
              </a:tr>
              <a:tr h="502093">
                <a:tc rowSpan="3">
                  <a:txBody>
                    <a:bodyPr/>
                    <a:lstStyle/>
                    <a:p>
                      <a:pPr algn="ctr" fontAlgn="base"/>
                      <a:r>
                        <a:rPr lang="en-GB" sz="1400">
                          <a:solidFill>
                            <a:schemeClr val="bg1"/>
                          </a:solidFill>
                          <a:effectLst/>
                        </a:rPr>
                        <a:t>Civil Engineering </a:t>
                      </a:r>
                      <a:br>
                        <a:rPr lang="en-GB" sz="1400">
                          <a:solidFill>
                            <a:schemeClr val="bg1"/>
                          </a:solidFill>
                          <a:effectLst/>
                        </a:rPr>
                      </a:br>
                      <a:r>
                        <a:rPr lang="en-GB" sz="1400">
                          <a:solidFill>
                            <a:schemeClr val="bg1"/>
                          </a:solidFill>
                          <a:effectLst/>
                        </a:rPr>
                        <a:t>&amp; Landscape</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dirty="0">
                          <a:solidFill>
                            <a:schemeClr val="bg1"/>
                          </a:solidFill>
                          <a:effectLst/>
                        </a:rPr>
                        <a:t>Develop a sustainable transport network for walking and cycling</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700" dirty="0">
                          <a:solidFill>
                            <a:schemeClr val="bg1"/>
                          </a:solidFill>
                          <a:effectLst/>
                        </a:rPr>
                        <a:t>A sustainable transport network that allows residents to improve their quality of life by being healthier and more active in a safe environment</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sz="800" dirty="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endParaRPr lang="en-GB" sz="800" dirty="0">
                        <a:solidFill>
                          <a:schemeClr val="accent6"/>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dirty="0">
                          <a:solidFill>
                            <a:schemeClr val="bg1"/>
                          </a:solidFill>
                          <a:effectLst/>
                        </a:rPr>
                        <a:t>Reopening high streets continues to aid shoppers to be able to social distance when in our town centres. We are working with HCC to find funding to make the </a:t>
                      </a:r>
                      <a:r>
                        <a:rPr lang="en-GB" sz="800" dirty="0" err="1">
                          <a:solidFill>
                            <a:schemeClr val="bg1"/>
                          </a:solidFill>
                          <a:effectLst/>
                        </a:rPr>
                        <a:t>Emsworth</a:t>
                      </a:r>
                      <a:r>
                        <a:rPr lang="en-GB" sz="800" dirty="0">
                          <a:solidFill>
                            <a:schemeClr val="bg1"/>
                          </a:solidFill>
                          <a:effectLst/>
                        </a:rPr>
                        <a:t> town centre social distancing area a more permanent feature. Work also continues on a number of walking and cycling projects across the borough</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lvl="0" algn="l">
                        <a:buNone/>
                      </a:pPr>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202610343"/>
                  </a:ext>
                </a:extLst>
              </a:tr>
              <a:tr h="502093">
                <a:tc vMerge="1">
                  <a:txBody>
                    <a:bodyPr/>
                    <a:lstStyle/>
                    <a:p>
                      <a:pPr algn="l" fontAlgn="base"/>
                      <a:endParaRPr lang="en-GB" sz="800">
                        <a:effectLst/>
                      </a:endParaRPr>
                    </a:p>
                  </a:txBody>
                  <a:tcPr marL="45720" marR="45720"/>
                </a:tc>
                <a:tc>
                  <a:txBody>
                    <a:bodyPr/>
                    <a:lstStyle/>
                    <a:p>
                      <a:pPr algn="l" fontAlgn="base"/>
                      <a:r>
                        <a:rPr lang="en-GB" sz="800">
                          <a:solidFill>
                            <a:schemeClr val="bg1"/>
                          </a:solidFill>
                          <a:effectLst/>
                        </a:rPr>
                        <a:t>Undertake HBC highway asset inspections as per programme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700" dirty="0">
                          <a:solidFill>
                            <a:schemeClr val="bg1"/>
                          </a:solidFill>
                          <a:effectLst/>
                        </a:rPr>
                        <a:t>HBC assets will be protected through regular and efficient maintenance to ensure that the built environment is safe for the public to use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800" dirty="0">
                          <a:solidFill>
                            <a:schemeClr val="bg1"/>
                          </a:solidFill>
                          <a:effectLst/>
                        </a:rPr>
                        <a:t>All HBC asset inspections are up to date as per inspection programme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lvl="0" algn="l">
                        <a:buNone/>
                      </a:pPr>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421252944"/>
                  </a:ext>
                </a:extLst>
              </a:tr>
              <a:tr h="463188">
                <a:tc vMerge="1">
                  <a:txBody>
                    <a:bodyPr/>
                    <a:lstStyle/>
                    <a:p>
                      <a:pPr algn="l" fontAlgn="base"/>
                      <a:endParaRPr lang="en-GB" sz="800">
                        <a:effectLst/>
                      </a:endParaRPr>
                    </a:p>
                  </a:txBody>
                  <a:tcPr marL="45720" marR="45720"/>
                </a:tc>
                <a:tc>
                  <a:txBody>
                    <a:bodyPr/>
                    <a:lstStyle/>
                    <a:p>
                      <a:pPr algn="l" fontAlgn="base"/>
                      <a:r>
                        <a:rPr lang="en-GB" sz="700" dirty="0">
                          <a:solidFill>
                            <a:schemeClr val="bg1"/>
                          </a:solidFill>
                          <a:effectLst/>
                        </a:rPr>
                        <a:t>Develop and sustain a transport network that is fit for purpose and will last beyond the Local Plan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800" dirty="0">
                          <a:solidFill>
                            <a:schemeClr val="bg1"/>
                          </a:solidFill>
                          <a:effectLst/>
                        </a:rPr>
                        <a:t>A transport network that will encourage and sustain business growth</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8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800" dirty="0">
                          <a:solidFill>
                            <a:schemeClr val="bg1"/>
                          </a:solidFill>
                          <a:effectLst/>
                        </a:rPr>
                        <a:t>Transforming Cities project continues and we are working with HCC on the detailed design on the projects in the Havant area</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lvl="0" algn="l">
                        <a:buNone/>
                      </a:pPr>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778840875"/>
                  </a:ext>
                </a:extLst>
              </a:tr>
            </a:tbl>
          </a:graphicData>
        </a:graphic>
      </p:graphicFrame>
      <p:sp>
        <p:nvSpPr>
          <p:cNvPr id="12" name="TextBox 11">
            <a:extLst>
              <a:ext uri="{FF2B5EF4-FFF2-40B4-BE49-F238E27FC236}">
                <a16:creationId xmlns:a16="http://schemas.microsoft.com/office/drawing/2014/main" id="{1E6ED6C0-992D-4CE9-A7FF-77404A518CAB}"/>
              </a:ext>
            </a:extLst>
          </p:cNvPr>
          <p:cNvSpPr txBox="1"/>
          <p:nvPr/>
        </p:nvSpPr>
        <p:spPr>
          <a:xfrm>
            <a:off x="529530" y="3314108"/>
            <a:ext cx="1930694" cy="338554"/>
          </a:xfrm>
          <a:prstGeom prst="rect">
            <a:avLst/>
          </a:prstGeom>
          <a:noFill/>
        </p:spPr>
        <p:txBody>
          <a:bodyPr wrap="square" rtlCol="0">
            <a:spAutoFit/>
          </a:bodyPr>
          <a:lstStyle/>
          <a:p>
            <a:r>
              <a:rPr lang="en-GB" sz="1600" dirty="0">
                <a:solidFill>
                  <a:schemeClr val="accent4"/>
                </a:solidFill>
              </a:rPr>
              <a:t>Variance of £10,000</a:t>
            </a:r>
          </a:p>
        </p:txBody>
      </p:sp>
      <p:graphicFrame>
        <p:nvGraphicFramePr>
          <p:cNvPr id="10" name="Chart 9">
            <a:extLst>
              <a:ext uri="{FF2B5EF4-FFF2-40B4-BE49-F238E27FC236}">
                <a16:creationId xmlns:a16="http://schemas.microsoft.com/office/drawing/2014/main" id="{9FBED738-DAEE-4789-9593-F59DCE146733}"/>
              </a:ext>
            </a:extLst>
          </p:cNvPr>
          <p:cNvGraphicFramePr/>
          <p:nvPr>
            <p:extLst>
              <p:ext uri="{D42A27DB-BD31-4B8C-83A1-F6EECF244321}">
                <p14:modId xmlns:p14="http://schemas.microsoft.com/office/powerpoint/2010/main" val="475300460"/>
              </p:ext>
            </p:extLst>
          </p:nvPr>
        </p:nvGraphicFramePr>
        <p:xfrm>
          <a:off x="-723900" y="3575713"/>
          <a:ext cx="4152900" cy="3396009"/>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067927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Housing &amp; Communities</a:t>
            </a:r>
            <a:br>
              <a:rPr lang="en-GB" sz="3600" dirty="0">
                <a:solidFill>
                  <a:schemeClr val="bg1"/>
                </a:solidFill>
              </a:rPr>
            </a:br>
            <a:r>
              <a:rPr lang="en-GB" sz="2200" i="1" dirty="0">
                <a:solidFill>
                  <a:schemeClr val="bg1"/>
                </a:solidFill>
              </a:rPr>
              <a:t>Head of Service: Tracey Wood</a:t>
            </a:r>
            <a:endParaRPr lang="en-GB" sz="3600" i="1" dirty="0">
              <a:solidFill>
                <a:schemeClr val="bg1"/>
              </a:solidFill>
            </a:endParaRP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2333913542"/>
              </p:ext>
            </p:extLst>
          </p:nvPr>
        </p:nvGraphicFramePr>
        <p:xfrm>
          <a:off x="317639" y="3485005"/>
          <a:ext cx="8273912" cy="2036445"/>
        </p:xfrm>
        <a:graphic>
          <a:graphicData uri="http://schemas.openxmlformats.org/drawingml/2006/table">
            <a:tbl>
              <a:tblPr firstRow="1" bandRow="1">
                <a:tableStyleId>{9D7B26C5-4107-4FEC-AEDC-1716B250A1EF}</a:tableStyleId>
              </a:tblPr>
              <a:tblGrid>
                <a:gridCol w="2838774">
                  <a:extLst>
                    <a:ext uri="{9D8B030D-6E8A-4147-A177-3AD203B41FA5}">
                      <a16:colId xmlns:a16="http://schemas.microsoft.com/office/drawing/2014/main" val="1632953638"/>
                    </a:ext>
                  </a:extLst>
                </a:gridCol>
                <a:gridCol w="1205130">
                  <a:extLst>
                    <a:ext uri="{9D8B030D-6E8A-4147-A177-3AD203B41FA5}">
                      <a16:colId xmlns:a16="http://schemas.microsoft.com/office/drawing/2014/main" val="3276194889"/>
                    </a:ext>
                  </a:extLst>
                </a:gridCol>
                <a:gridCol w="1687183">
                  <a:extLst>
                    <a:ext uri="{9D8B030D-6E8A-4147-A177-3AD203B41FA5}">
                      <a16:colId xmlns:a16="http://schemas.microsoft.com/office/drawing/2014/main" val="3436727633"/>
                    </a:ext>
                  </a:extLst>
                </a:gridCol>
                <a:gridCol w="1265387">
                  <a:extLst>
                    <a:ext uri="{9D8B030D-6E8A-4147-A177-3AD203B41FA5}">
                      <a16:colId xmlns:a16="http://schemas.microsoft.com/office/drawing/2014/main" val="342380854"/>
                    </a:ext>
                  </a:extLst>
                </a:gridCol>
                <a:gridCol w="1277438">
                  <a:extLst>
                    <a:ext uri="{9D8B030D-6E8A-4147-A177-3AD203B41FA5}">
                      <a16:colId xmlns:a16="http://schemas.microsoft.com/office/drawing/2014/main" val="3378362281"/>
                    </a:ext>
                  </a:extLst>
                </a:gridCol>
              </a:tblGrid>
              <a:tr h="332425">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526340">
                <a:tc>
                  <a:txBody>
                    <a:bodyPr/>
                    <a:lstStyle/>
                    <a:p>
                      <a:pPr algn="l" fontAlgn="ctr"/>
                      <a:r>
                        <a:rPr lang="en-GB" sz="1600" u="none" strike="noStrike" dirty="0">
                          <a:solidFill>
                            <a:schemeClr val="bg1"/>
                          </a:solidFill>
                          <a:effectLst/>
                        </a:rPr>
                        <a:t>Affordable homes delivered</a:t>
                      </a:r>
                      <a:endParaRPr lang="en-GB" sz="16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130 (year end cumulative)</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b="1">
                          <a:solidFill>
                            <a:srgbClr val="FFC000"/>
                          </a:solidFill>
                        </a:rPr>
                        <a:t>0 </a:t>
                      </a:r>
                      <a:r>
                        <a:rPr lang="en-GB" sz="1400" b="1">
                          <a:solidFill>
                            <a:srgbClr val="FFC000"/>
                          </a:solidFill>
                        </a:rPr>
                        <a:t>(but none expected)</a:t>
                      </a:r>
                      <a:endParaRPr lang="en-GB" b="1">
                        <a:solidFill>
                          <a:srgbClr val="FFC000"/>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400" b="0" dirty="0">
                          <a:solidFill>
                            <a:srgbClr val="FF0000"/>
                          </a:solidFill>
                        </a:rPr>
                        <a:t>0</a:t>
                      </a:r>
                      <a:endParaRPr lang="en-GB" b="0" dirty="0">
                        <a:solidFill>
                          <a:srgbClr val="FF0000"/>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400" b="1" dirty="0">
                          <a:solidFill>
                            <a:schemeClr val="accent4"/>
                          </a:solidFill>
                        </a:rPr>
                        <a:t>15</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438040">
                <a:tc>
                  <a:txBody>
                    <a:bodyPr/>
                    <a:lstStyle/>
                    <a:p>
                      <a:pPr algn="l" fontAlgn="ctr"/>
                      <a:r>
                        <a:rPr lang="en-GB" sz="1600" u="none" strike="noStrike" dirty="0">
                          <a:solidFill>
                            <a:schemeClr val="bg1"/>
                          </a:solidFill>
                          <a:effectLst/>
                        </a:rPr>
                        <a:t>Number of homelessness acceptances</a:t>
                      </a:r>
                      <a:endParaRPr lang="en-GB" sz="16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below 65 (year end cumulative)</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400" b="0" dirty="0">
                          <a:solidFill>
                            <a:schemeClr val="accent6"/>
                          </a:solidFill>
                        </a:rPr>
                        <a:t>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400" b="0" dirty="0">
                          <a:solidFill>
                            <a:schemeClr val="accent6"/>
                          </a:solidFill>
                        </a:rPr>
                        <a:t>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400" b="1" dirty="0">
                          <a:solidFill>
                            <a:schemeClr val="accent6"/>
                          </a:solidFill>
                        </a:rPr>
                        <a:t>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425917">
                <a:tc>
                  <a:txBody>
                    <a:bodyPr/>
                    <a:lstStyle/>
                    <a:p>
                      <a:pPr algn="l" fontAlgn="ctr"/>
                      <a:r>
                        <a:rPr lang="en-GB" sz="1600" u="none" strike="noStrike" dirty="0">
                          <a:solidFill>
                            <a:schemeClr val="bg1"/>
                          </a:solidFill>
                          <a:effectLst/>
                        </a:rPr>
                        <a:t>Number of homelessness interventions</a:t>
                      </a:r>
                      <a:endParaRPr lang="en-GB" sz="16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u="none" strike="noStrike" dirty="0">
                          <a:solidFill>
                            <a:schemeClr val="bg1"/>
                          </a:solidFill>
                          <a:effectLst/>
                        </a:rPr>
                        <a:t>above 1050 (year end cumulative)</a:t>
                      </a:r>
                      <a:endParaRPr lang="en-GB" sz="11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000" b="0" i="0" kern="1200">
                          <a:solidFill>
                            <a:schemeClr val="accent6"/>
                          </a:solidFill>
                          <a:effectLst/>
                          <a:latin typeface="+mn-lt"/>
                          <a:ea typeface="+mn-ea"/>
                          <a:cs typeface="+mn-cs"/>
                        </a:rPr>
                        <a:t>Worked with 254 cases during Q1, 96 of these were successful DHP claims</a:t>
                      </a:r>
                      <a:endParaRPr lang="en-GB" sz="1000" b="0">
                        <a:solidFill>
                          <a:schemeClr val="accent6"/>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200" b="0" dirty="0">
                          <a:solidFill>
                            <a:schemeClr val="accent6"/>
                          </a:solidFill>
                        </a:rPr>
                        <a:t>Team worked with 237 cases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200" b="1" dirty="0">
                          <a:solidFill>
                            <a:schemeClr val="accent6"/>
                          </a:solidFill>
                        </a:rPr>
                        <a:t>Team worked with 194 cases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1232039" y="2529887"/>
            <a:ext cx="5208924" cy="81706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17639" y="2481220"/>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614673" y="120344"/>
            <a:ext cx="772338" cy="772338"/>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8387011" y="-137337"/>
            <a:ext cx="6090557" cy="88174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sp>
        <p:nvSpPr>
          <p:cNvPr id="15" name="TextBox 14">
            <a:extLst>
              <a:ext uri="{FF2B5EF4-FFF2-40B4-BE49-F238E27FC236}">
                <a16:creationId xmlns:a16="http://schemas.microsoft.com/office/drawing/2014/main" id="{8AB8908B-2E38-4E3B-836D-8F7F5F7D875B}"/>
              </a:ext>
            </a:extLst>
          </p:cNvPr>
          <p:cNvSpPr txBox="1"/>
          <p:nvPr/>
        </p:nvSpPr>
        <p:spPr>
          <a:xfrm>
            <a:off x="8387011" y="797892"/>
            <a:ext cx="3338113" cy="338554"/>
          </a:xfrm>
          <a:prstGeom prst="rect">
            <a:avLst/>
          </a:prstGeom>
          <a:noFill/>
        </p:spPr>
        <p:txBody>
          <a:bodyPr wrap="square" rtlCol="0">
            <a:spAutoFit/>
          </a:bodyPr>
          <a:lstStyle/>
          <a:p>
            <a:r>
              <a:rPr lang="en-GB" sz="1600" dirty="0">
                <a:solidFill>
                  <a:schemeClr val="accent4"/>
                </a:solidFill>
              </a:rPr>
              <a:t>Variance of £102,000</a:t>
            </a:r>
          </a:p>
        </p:txBody>
      </p:sp>
      <p:graphicFrame>
        <p:nvGraphicFramePr>
          <p:cNvPr id="13" name="Chart 12">
            <a:extLst>
              <a:ext uri="{FF2B5EF4-FFF2-40B4-BE49-F238E27FC236}">
                <a16:creationId xmlns:a16="http://schemas.microsoft.com/office/drawing/2014/main" id="{FB37A69D-C80C-4023-AA52-DA46B2128DC8}"/>
              </a:ext>
            </a:extLst>
          </p:cNvPr>
          <p:cNvGraphicFramePr/>
          <p:nvPr>
            <p:extLst>
              <p:ext uri="{D42A27DB-BD31-4B8C-83A1-F6EECF244321}">
                <p14:modId xmlns:p14="http://schemas.microsoft.com/office/powerpoint/2010/main" val="3257530511"/>
              </p:ext>
            </p:extLst>
          </p:nvPr>
        </p:nvGraphicFramePr>
        <p:xfrm>
          <a:off x="7614673" y="1138917"/>
          <a:ext cx="5173034" cy="4259837"/>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621693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Graphic 17" descr="Bullseye">
            <a:extLst>
              <a:ext uri="{FF2B5EF4-FFF2-40B4-BE49-F238E27FC236}">
                <a16:creationId xmlns:a16="http://schemas.microsoft.com/office/drawing/2014/main" id="{A77CC463-6E22-4EFB-A3A4-20816740E4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30969" y="43428"/>
            <a:ext cx="786209" cy="786209"/>
          </a:xfrm>
          <a:prstGeom prst="rect">
            <a:avLst/>
          </a:prstGeom>
        </p:spPr>
      </p:pic>
      <p:graphicFrame>
        <p:nvGraphicFramePr>
          <p:cNvPr id="7" name="Table 7">
            <a:extLst>
              <a:ext uri="{FF2B5EF4-FFF2-40B4-BE49-F238E27FC236}">
                <a16:creationId xmlns:a16="http://schemas.microsoft.com/office/drawing/2014/main" id="{4CF0F292-9049-4D91-888B-C2031CBBB235}"/>
              </a:ext>
            </a:extLst>
          </p:cNvPr>
          <p:cNvGraphicFramePr>
            <a:graphicFrameLocks noGrp="1"/>
          </p:cNvGraphicFramePr>
          <p:nvPr>
            <p:ph idx="1"/>
            <p:extLst>
              <p:ext uri="{D42A27DB-BD31-4B8C-83A1-F6EECF244321}">
                <p14:modId xmlns:p14="http://schemas.microsoft.com/office/powerpoint/2010/main" val="3284103288"/>
              </p:ext>
            </p:extLst>
          </p:nvPr>
        </p:nvGraphicFramePr>
        <p:xfrm>
          <a:off x="251597" y="710990"/>
          <a:ext cx="11688806" cy="5896828"/>
        </p:xfrm>
        <a:graphic>
          <a:graphicData uri="http://schemas.openxmlformats.org/drawingml/2006/table">
            <a:tbl>
              <a:tblPr firstRow="1" bandRow="1">
                <a:tableStyleId>{5940675A-B579-460E-94D1-54222C63F5DA}</a:tableStyleId>
              </a:tblPr>
              <a:tblGrid>
                <a:gridCol w="337950">
                  <a:extLst>
                    <a:ext uri="{9D8B030D-6E8A-4147-A177-3AD203B41FA5}">
                      <a16:colId xmlns:a16="http://schemas.microsoft.com/office/drawing/2014/main" val="3591491900"/>
                    </a:ext>
                  </a:extLst>
                </a:gridCol>
                <a:gridCol w="1884881">
                  <a:extLst>
                    <a:ext uri="{9D8B030D-6E8A-4147-A177-3AD203B41FA5}">
                      <a16:colId xmlns:a16="http://schemas.microsoft.com/office/drawing/2014/main" val="326531481"/>
                    </a:ext>
                  </a:extLst>
                </a:gridCol>
                <a:gridCol w="4609278">
                  <a:extLst>
                    <a:ext uri="{9D8B030D-6E8A-4147-A177-3AD203B41FA5}">
                      <a16:colId xmlns:a16="http://schemas.microsoft.com/office/drawing/2014/main" val="3995465828"/>
                    </a:ext>
                  </a:extLst>
                </a:gridCol>
                <a:gridCol w="405114">
                  <a:extLst>
                    <a:ext uri="{9D8B030D-6E8A-4147-A177-3AD203B41FA5}">
                      <a16:colId xmlns:a16="http://schemas.microsoft.com/office/drawing/2014/main" val="3251221670"/>
                    </a:ext>
                  </a:extLst>
                </a:gridCol>
                <a:gridCol w="405114">
                  <a:extLst>
                    <a:ext uri="{9D8B030D-6E8A-4147-A177-3AD203B41FA5}">
                      <a16:colId xmlns:a16="http://schemas.microsoft.com/office/drawing/2014/main" val="435601685"/>
                    </a:ext>
                  </a:extLst>
                </a:gridCol>
                <a:gridCol w="3573136">
                  <a:extLst>
                    <a:ext uri="{9D8B030D-6E8A-4147-A177-3AD203B41FA5}">
                      <a16:colId xmlns:a16="http://schemas.microsoft.com/office/drawing/2014/main" val="3033096753"/>
                    </a:ext>
                  </a:extLst>
                </a:gridCol>
                <a:gridCol w="473333">
                  <a:extLst>
                    <a:ext uri="{9D8B030D-6E8A-4147-A177-3AD203B41FA5}">
                      <a16:colId xmlns:a16="http://schemas.microsoft.com/office/drawing/2014/main" val="4161796994"/>
                    </a:ext>
                  </a:extLst>
                </a:gridCol>
              </a:tblGrid>
              <a:tr h="480136">
                <a:tc>
                  <a:txBody>
                    <a:bodyPr/>
                    <a:lstStyle/>
                    <a:p>
                      <a:pPr algn="l"/>
                      <a:r>
                        <a:rPr lang="en-GB" sz="800" dirty="0">
                          <a:solidFill>
                            <a:schemeClr val="bg1"/>
                          </a:solidFill>
                        </a:rPr>
                        <a:t>Team</a:t>
                      </a:r>
                      <a:endParaRPr lang="en-GB" sz="700" dirty="0">
                        <a:solidFill>
                          <a:schemeClr val="bg1"/>
                        </a:solidFill>
                      </a:endParaRP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101891">
                <a:tc rowSpan="2">
                  <a:txBody>
                    <a:bodyPr/>
                    <a:lstStyle/>
                    <a:p>
                      <a:pPr algn="ctr"/>
                      <a:r>
                        <a:rPr lang="en-GB" sz="1200" dirty="0">
                          <a:solidFill>
                            <a:schemeClr val="bg1"/>
                          </a:solidFill>
                        </a:rPr>
                        <a:t>Housing (Options &amp; Advice)</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a:solidFill>
                            <a:schemeClr val="bg1"/>
                          </a:solidFill>
                          <a:effectLst/>
                        </a:rPr>
                        <a:t>Deliver year 1 of the Homelessness and Rough Sleepers Action Plan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Reduction in the number of households placed into B&amp;B and outside the area</a:t>
                      </a:r>
                      <a:br>
                        <a:rPr lang="en-GB" sz="900" dirty="0">
                          <a:solidFill>
                            <a:schemeClr val="bg1"/>
                          </a:solidFill>
                          <a:effectLst/>
                        </a:rPr>
                      </a:br>
                      <a:r>
                        <a:rPr lang="en-GB" sz="900" dirty="0">
                          <a:solidFill>
                            <a:schemeClr val="bg1"/>
                          </a:solidFill>
                          <a:effectLst/>
                        </a:rPr>
                        <a:t>Completed review of the private sector offer to maximise options for those facing homelessness</a:t>
                      </a:r>
                      <a:br>
                        <a:rPr lang="en-GB" sz="900" dirty="0">
                          <a:solidFill>
                            <a:schemeClr val="bg1"/>
                          </a:solidFill>
                          <a:effectLst/>
                        </a:rPr>
                      </a:br>
                      <a:r>
                        <a:rPr lang="en-GB" sz="900" dirty="0">
                          <a:solidFill>
                            <a:schemeClr val="bg1"/>
                          </a:solidFill>
                          <a:effectLst/>
                        </a:rPr>
                        <a:t>Increased number of landlords we work with</a:t>
                      </a:r>
                      <a:br>
                        <a:rPr lang="en-GB" sz="900" dirty="0">
                          <a:solidFill>
                            <a:schemeClr val="bg1"/>
                          </a:solidFill>
                          <a:effectLst/>
                        </a:rPr>
                      </a:br>
                      <a:r>
                        <a:rPr lang="en-GB" sz="900" dirty="0">
                          <a:solidFill>
                            <a:schemeClr val="bg1"/>
                          </a:solidFill>
                          <a:effectLst/>
                        </a:rPr>
                        <a:t>Number of HRA assessments carried out</a:t>
                      </a:r>
                      <a:br>
                        <a:rPr lang="en-GB" sz="900" dirty="0">
                          <a:solidFill>
                            <a:schemeClr val="bg1"/>
                          </a:solidFill>
                          <a:effectLst/>
                        </a:rPr>
                      </a:br>
                      <a:r>
                        <a:rPr lang="en-GB" sz="900" dirty="0">
                          <a:solidFill>
                            <a:schemeClr val="bg1"/>
                          </a:solidFill>
                          <a:effectLst/>
                        </a:rPr>
                        <a:t>Number of preventions</a:t>
                      </a:r>
                      <a:br>
                        <a:rPr lang="en-GB" sz="900" dirty="0">
                          <a:solidFill>
                            <a:schemeClr val="bg1"/>
                          </a:solidFill>
                          <a:effectLst/>
                        </a:rPr>
                      </a:br>
                      <a:r>
                        <a:rPr lang="en-GB" sz="900" dirty="0">
                          <a:solidFill>
                            <a:schemeClr val="bg1"/>
                          </a:solidFill>
                          <a:effectLst/>
                        </a:rPr>
                        <a:t>Relief given</a:t>
                      </a:r>
                      <a:br>
                        <a:rPr lang="en-GB" sz="900" dirty="0">
                          <a:solidFill>
                            <a:schemeClr val="bg1"/>
                          </a:solidFill>
                          <a:effectLst/>
                        </a:rPr>
                      </a:br>
                      <a:r>
                        <a:rPr lang="en-GB" sz="900" dirty="0">
                          <a:solidFill>
                            <a:schemeClr val="bg1"/>
                          </a:solidFill>
                          <a:effectLst/>
                        </a:rPr>
                        <a:t>Completed review of the temporary accommodation offered to ensure best use of stock, reducing the need for B&amp;B leading to a reduction in spend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2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2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200" dirty="0">
                          <a:solidFill>
                            <a:schemeClr val="bg1"/>
                          </a:solidFill>
                          <a:effectLst/>
                        </a:rPr>
                        <a:t>Following a second lockdown in November, numbers in B&amp;B remain high with no move-on accommodation being available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597708292"/>
                  </a:ext>
                </a:extLst>
              </a:tr>
              <a:tr h="706341">
                <a:tc vMerge="1">
                  <a:txBody>
                    <a:bodyPr/>
                    <a:lstStyle/>
                    <a:p>
                      <a:pPr algn="l"/>
                      <a:endParaRPr lang="en-GB" sz="1000"/>
                    </a:p>
                  </a:txBody>
                  <a:tcPr/>
                </a:tc>
                <a:tc>
                  <a:txBody>
                    <a:bodyPr/>
                    <a:lstStyle/>
                    <a:p>
                      <a:pPr algn="l" fontAlgn="base"/>
                      <a:r>
                        <a:rPr lang="en-GB" sz="1100">
                          <a:solidFill>
                            <a:schemeClr val="bg1"/>
                          </a:solidFill>
                          <a:effectLst/>
                        </a:rPr>
                        <a:t>Deliver the Rough Sleepers Initiative 2020/21 (£92,000 joint project with EHDC)</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Relevant 1.5 officers to deliver the initiative employed by June 2020</a:t>
                      </a:r>
                      <a:br>
                        <a:rPr lang="en-GB" sz="1100" dirty="0">
                          <a:solidFill>
                            <a:schemeClr val="bg1"/>
                          </a:solidFill>
                          <a:effectLst/>
                        </a:rPr>
                      </a:br>
                      <a:r>
                        <a:rPr lang="en-GB" sz="1100" dirty="0">
                          <a:solidFill>
                            <a:schemeClr val="bg1"/>
                          </a:solidFill>
                          <a:effectLst/>
                        </a:rPr>
                        <a:t>Reduction in the number of rough sleepers in the area</a:t>
                      </a:r>
                      <a:br>
                        <a:rPr lang="en-GB" sz="1100" dirty="0">
                          <a:solidFill>
                            <a:schemeClr val="bg1"/>
                          </a:solidFill>
                          <a:effectLst/>
                        </a:rPr>
                      </a:br>
                      <a:r>
                        <a:rPr lang="en-GB" sz="1100" dirty="0">
                          <a:solidFill>
                            <a:schemeClr val="bg1"/>
                          </a:solidFill>
                          <a:effectLst/>
                        </a:rPr>
                        <a:t>Working with any rough sleepers identified or sofa surfers and providing options to them (deposits/mobile phones etc)</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sz="12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endParaRPr lang="en-GB" sz="12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r>
                        <a:rPr lang="en-GB" sz="1200" dirty="0">
                          <a:solidFill>
                            <a:schemeClr val="bg1"/>
                          </a:solidFill>
                        </a:rPr>
                        <a:t>Delayed due to </a:t>
                      </a:r>
                      <a:r>
                        <a:rPr lang="en-GB" sz="1200" dirty="0" err="1">
                          <a:solidFill>
                            <a:schemeClr val="bg1"/>
                          </a:solidFill>
                        </a:rPr>
                        <a:t>Covid</a:t>
                      </a:r>
                      <a:r>
                        <a:rPr lang="en-GB" sz="1200" dirty="0">
                          <a:solidFill>
                            <a:schemeClr val="bg1"/>
                          </a:solidFill>
                        </a:rPr>
                        <a:t> 19</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925453578"/>
                  </a:ext>
                </a:extLst>
              </a:tr>
              <a:tr h="847609">
                <a:tc rowSpan="4">
                  <a:txBody>
                    <a:bodyPr/>
                    <a:lstStyle/>
                    <a:p>
                      <a:pPr algn="ctr"/>
                      <a:r>
                        <a:rPr lang="en-GB" sz="1400">
                          <a:solidFill>
                            <a:schemeClr val="bg1"/>
                          </a:solidFill>
                        </a:rPr>
                        <a:t>Community</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b="0" i="0" kern="1200">
                          <a:solidFill>
                            <a:schemeClr val="bg1"/>
                          </a:solidFill>
                          <a:effectLst/>
                          <a:latin typeface="+mn-lt"/>
                          <a:ea typeface="+mn-ea"/>
                          <a:cs typeface="+mn-cs"/>
                        </a:rPr>
                        <a:t>Work in partnership to develop a range of projects which aim to tackle health inequalities, securing external funding where appropriate</a:t>
                      </a:r>
                      <a:endParaRPr lang="en-GB" sz="1000">
                        <a:solidFill>
                          <a:schemeClr val="bg1"/>
                        </a:solidFill>
                        <a:effectLst/>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b="0" i="0" kern="1200" dirty="0">
                          <a:solidFill>
                            <a:schemeClr val="bg1"/>
                          </a:solidFill>
                          <a:effectLst/>
                          <a:latin typeface="+mn-lt"/>
                          <a:ea typeface="+mn-ea"/>
                          <a:cs typeface="+mn-cs"/>
                        </a:rPr>
                        <a:t>Get Up &amp; Go project developed, with an aim to continuation of funding September 2020</a:t>
                      </a:r>
                      <a:br>
                        <a:rPr lang="en-GB" sz="900" dirty="0">
                          <a:solidFill>
                            <a:schemeClr val="bg1"/>
                          </a:solidFill>
                          <a:latin typeface="+mn-lt"/>
                        </a:rPr>
                      </a:br>
                      <a:r>
                        <a:rPr lang="en-GB" sz="900" b="0" i="0" kern="1200" dirty="0">
                          <a:solidFill>
                            <a:schemeClr val="bg1"/>
                          </a:solidFill>
                          <a:effectLst/>
                          <a:latin typeface="+mn-lt"/>
                          <a:ea typeface="+mn-ea"/>
                          <a:cs typeface="+mn-cs"/>
                        </a:rPr>
                        <a:t>Priorities on a ward by ward basis identified through the capture of data working with Public Health and CCG by June 2020</a:t>
                      </a:r>
                      <a:br>
                        <a:rPr lang="en-GB" sz="900" dirty="0">
                          <a:solidFill>
                            <a:schemeClr val="bg1"/>
                          </a:solidFill>
                          <a:latin typeface="+mn-lt"/>
                        </a:rPr>
                      </a:br>
                      <a:r>
                        <a:rPr lang="en-GB" sz="900" b="0" i="0" kern="1200" dirty="0">
                          <a:solidFill>
                            <a:schemeClr val="bg1"/>
                          </a:solidFill>
                          <a:effectLst/>
                          <a:latin typeface="+mn-lt"/>
                          <a:ea typeface="+mn-ea"/>
                          <a:cs typeface="+mn-cs"/>
                        </a:rPr>
                        <a:t>Healthy Havant media campaign developed by December 2020</a:t>
                      </a:r>
                      <a:br>
                        <a:rPr lang="en-GB" sz="900" dirty="0">
                          <a:solidFill>
                            <a:schemeClr val="bg1"/>
                          </a:solidFill>
                          <a:latin typeface="+mn-lt"/>
                        </a:rPr>
                      </a:br>
                      <a:r>
                        <a:rPr lang="en-GB" sz="900" b="0" i="0" kern="1200" dirty="0">
                          <a:solidFill>
                            <a:schemeClr val="bg1"/>
                          </a:solidFill>
                          <a:effectLst/>
                          <a:latin typeface="+mn-lt"/>
                          <a:ea typeface="+mn-ea"/>
                          <a:cs typeface="+mn-cs"/>
                        </a:rPr>
                        <a:t>Vulnerable communities in </a:t>
                      </a:r>
                      <a:r>
                        <a:rPr lang="en-GB" sz="900" b="0" i="0" kern="1200" dirty="0" err="1">
                          <a:solidFill>
                            <a:schemeClr val="bg1"/>
                          </a:solidFill>
                          <a:effectLst/>
                          <a:latin typeface="+mn-lt"/>
                          <a:ea typeface="+mn-ea"/>
                          <a:cs typeface="+mn-cs"/>
                        </a:rPr>
                        <a:t>Wecock</a:t>
                      </a:r>
                      <a:r>
                        <a:rPr lang="en-GB" sz="900" b="0" i="0" kern="1200" dirty="0">
                          <a:solidFill>
                            <a:schemeClr val="bg1"/>
                          </a:solidFill>
                          <a:effectLst/>
                          <a:latin typeface="+mn-lt"/>
                          <a:ea typeface="+mn-ea"/>
                          <a:cs typeface="+mn-cs"/>
                        </a:rPr>
                        <a:t> Farm, Hayling West, Stakes and Leigh Park supported in partnership and by identifying external funding opportunities</a:t>
                      </a:r>
                      <a:endParaRPr lang="en-GB" sz="900" dirty="0">
                        <a:solidFill>
                          <a:schemeClr val="bg1"/>
                        </a:solidFill>
                        <a:effectLst/>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buFont typeface="Arial" panose="020B0604020202020204" pitchFamily="34" charset="0"/>
                        <a:buNone/>
                      </a:pPr>
                      <a:endParaRPr lang="en-GB" sz="1100">
                        <a:solidFill>
                          <a:schemeClr val="accent4"/>
                        </a:solidFill>
                        <a:effectLst/>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buFont typeface="Arial" panose="020B0604020202020204" pitchFamily="34" charset="0"/>
                        <a:buNone/>
                      </a:pPr>
                      <a:endParaRPr lang="en-GB" sz="1100">
                        <a:solidFill>
                          <a:schemeClr val="accent4"/>
                        </a:solidFill>
                        <a:effectLst/>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buFont typeface="Arial" panose="020B0604020202020204" pitchFamily="34" charset="0"/>
                        <a:buNone/>
                      </a:pPr>
                      <a:r>
                        <a:rPr lang="en-GB" sz="1200" b="0" dirty="0">
                          <a:solidFill>
                            <a:schemeClr val="bg1"/>
                          </a:solidFill>
                          <a:effectLst/>
                          <a:latin typeface="+mn-lt"/>
                        </a:rPr>
                        <a:t>Focus on </a:t>
                      </a:r>
                      <a:r>
                        <a:rPr lang="en-GB" sz="1200" b="0" dirty="0" err="1">
                          <a:solidFill>
                            <a:schemeClr val="bg1"/>
                          </a:solidFill>
                          <a:effectLst/>
                          <a:latin typeface="+mn-lt"/>
                        </a:rPr>
                        <a:t>Covid</a:t>
                      </a:r>
                      <a:r>
                        <a:rPr lang="en-GB" sz="1200" b="0" dirty="0">
                          <a:solidFill>
                            <a:schemeClr val="bg1"/>
                          </a:solidFill>
                          <a:effectLst/>
                          <a:latin typeface="+mn-lt"/>
                        </a:rPr>
                        <a:t> response due the quarter has resulted in delay in progressing these items as community team are working with the community on </a:t>
                      </a:r>
                      <a:r>
                        <a:rPr lang="en-GB" sz="1200" b="0" dirty="0" err="1">
                          <a:solidFill>
                            <a:schemeClr val="bg1"/>
                          </a:solidFill>
                          <a:effectLst/>
                          <a:latin typeface="+mn-lt"/>
                        </a:rPr>
                        <a:t>Covid</a:t>
                      </a:r>
                      <a:r>
                        <a:rPr lang="en-GB" sz="1200" b="0" dirty="0">
                          <a:solidFill>
                            <a:schemeClr val="bg1"/>
                          </a:solidFill>
                          <a:effectLst/>
                          <a:latin typeface="+mn-lt"/>
                        </a:rPr>
                        <a:t> response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C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97995152"/>
                  </a:ext>
                </a:extLst>
              </a:tr>
              <a:tr h="821908">
                <a:tc vMerge="1">
                  <a:txBody>
                    <a:bodyPr/>
                    <a:lstStyle/>
                    <a:p>
                      <a:pPr algn="l"/>
                      <a:endParaRPr lang="en-GB" sz="1000"/>
                    </a:p>
                  </a:txBody>
                  <a:tcPr/>
                </a:tc>
                <a:tc>
                  <a:txBody>
                    <a:bodyPr/>
                    <a:lstStyle/>
                    <a:p>
                      <a:pPr algn="l" fontAlgn="base"/>
                      <a:r>
                        <a:rPr lang="en-GB" sz="900" dirty="0">
                          <a:solidFill>
                            <a:schemeClr val="bg1"/>
                          </a:solidFill>
                          <a:effectLst/>
                          <a:latin typeface="+mn-lt"/>
                        </a:rPr>
                        <a:t>Implement the Open Space Strategy, securing funding to deliver recommended actions which will improve sport, leisure and play facilities in the Borough of Havant</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dirty="0">
                          <a:solidFill>
                            <a:schemeClr val="bg1"/>
                          </a:solidFill>
                          <a:effectLst/>
                          <a:latin typeface="+mn-lt"/>
                        </a:rPr>
                        <a:t>Contract information and tender prepared for works to deliver the Play Investment Programme, with all works completed by end of March 2021</a:t>
                      </a:r>
                      <a:br>
                        <a:rPr lang="en-GB" sz="1000" dirty="0">
                          <a:solidFill>
                            <a:schemeClr val="bg1"/>
                          </a:solidFill>
                          <a:effectLst/>
                          <a:latin typeface="+mn-lt"/>
                        </a:rPr>
                      </a:br>
                      <a:r>
                        <a:rPr lang="en-GB" sz="1000" dirty="0">
                          <a:solidFill>
                            <a:schemeClr val="bg1"/>
                          </a:solidFill>
                          <a:effectLst/>
                          <a:latin typeface="+mn-lt"/>
                        </a:rPr>
                        <a:t>All works identified to be funded by CIL delivered by end of March 2021</a:t>
                      </a:r>
                      <a:br>
                        <a:rPr lang="en-GB" sz="1000" dirty="0">
                          <a:solidFill>
                            <a:schemeClr val="bg1"/>
                          </a:solidFill>
                          <a:effectLst/>
                          <a:latin typeface="+mn-lt"/>
                        </a:rPr>
                      </a:br>
                      <a:r>
                        <a:rPr lang="en-GB" sz="1000" dirty="0">
                          <a:solidFill>
                            <a:schemeClr val="bg1"/>
                          </a:solidFill>
                          <a:effectLst/>
                          <a:latin typeface="+mn-lt"/>
                        </a:rPr>
                        <a:t>Future projects for 2021 identified and CIL bids prepared by August 2020</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100" dirty="0">
                        <a:solidFill>
                          <a:schemeClr val="accent6"/>
                        </a:solidFill>
                        <a:effectLst/>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100" dirty="0">
                        <a:solidFill>
                          <a:schemeClr val="accent6"/>
                        </a:solidFill>
                        <a:effectLst/>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100" dirty="0">
                          <a:solidFill>
                            <a:schemeClr val="bg1"/>
                          </a:solidFill>
                          <a:effectLst/>
                          <a:latin typeface="+mn-lt"/>
                        </a:rPr>
                        <a:t>On track</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160032161"/>
                  </a:ext>
                </a:extLst>
              </a:tr>
              <a:tr h="649833">
                <a:tc vMerge="1">
                  <a:txBody>
                    <a:bodyPr/>
                    <a:lstStyle/>
                    <a:p>
                      <a:pPr algn="ctr"/>
                      <a:endParaRPr lang="en-GB" sz="1400"/>
                    </a:p>
                  </a:txBody>
                  <a:tcPr marL="45720" marR="45720" vert="vert270" anchor="ctr"/>
                </a:tc>
                <a:tc>
                  <a:txBody>
                    <a:bodyPr/>
                    <a:lstStyle/>
                    <a:p>
                      <a:pPr algn="l" fontAlgn="base"/>
                      <a:r>
                        <a:rPr lang="en-GB" sz="1000">
                          <a:solidFill>
                            <a:schemeClr val="bg1"/>
                          </a:solidFill>
                          <a:effectLst/>
                          <a:latin typeface="+mn-lt"/>
                        </a:rPr>
                        <a:t>Develop a multi-team approach to investigate ways to rationalise Council-owned community assets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dirty="0">
                          <a:solidFill>
                            <a:schemeClr val="bg1"/>
                          </a:solidFill>
                          <a:effectLst/>
                          <a:latin typeface="+mn-lt"/>
                        </a:rPr>
                        <a:t>Initial project team set up by end of July 2020</a:t>
                      </a:r>
                      <a:br>
                        <a:rPr lang="en-GB" sz="1000" dirty="0">
                          <a:solidFill>
                            <a:schemeClr val="bg1"/>
                          </a:solidFill>
                          <a:effectLst/>
                          <a:latin typeface="+mn-lt"/>
                        </a:rPr>
                      </a:br>
                      <a:r>
                        <a:rPr lang="en-GB" sz="1000" dirty="0">
                          <a:solidFill>
                            <a:schemeClr val="bg1"/>
                          </a:solidFill>
                          <a:effectLst/>
                          <a:latin typeface="+mn-lt"/>
                        </a:rPr>
                        <a:t>Project Initiation Documentation (PID) developed and actions agreed with Director and Cabinet Lead</a:t>
                      </a:r>
                      <a:br>
                        <a:rPr lang="en-GB" sz="1000" dirty="0">
                          <a:solidFill>
                            <a:schemeClr val="bg1"/>
                          </a:solidFill>
                          <a:effectLst/>
                          <a:latin typeface="+mn-lt"/>
                        </a:rPr>
                      </a:br>
                      <a:r>
                        <a:rPr lang="en-GB" sz="1000" dirty="0">
                          <a:solidFill>
                            <a:schemeClr val="bg1"/>
                          </a:solidFill>
                          <a:effectLst/>
                          <a:latin typeface="+mn-lt"/>
                        </a:rPr>
                        <a:t>Events on Council land are delivered safely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sz="1100">
                        <a:solidFill>
                          <a:schemeClr val="accent4"/>
                        </a:solidFill>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endParaRPr lang="en-GB" sz="1100">
                        <a:solidFill>
                          <a:schemeClr val="accent4"/>
                        </a:solidFill>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r>
                        <a:rPr lang="en-GB" sz="1100" dirty="0">
                          <a:solidFill>
                            <a:schemeClr val="bg1"/>
                          </a:solidFill>
                          <a:latin typeface="+mn-lt"/>
                        </a:rPr>
                        <a:t>Put on hold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43740113"/>
                  </a:ext>
                </a:extLst>
              </a:tr>
              <a:tr h="791102">
                <a:tc vMerge="1">
                  <a:txBody>
                    <a:bodyPr/>
                    <a:lstStyle/>
                    <a:p>
                      <a:pPr algn="ctr"/>
                      <a:endParaRPr lang="en-GB" sz="1400"/>
                    </a:p>
                  </a:txBody>
                  <a:tcPr marL="45720" marR="45720" vert="vert270" anchor="ctr"/>
                </a:tc>
                <a:tc>
                  <a:txBody>
                    <a:bodyPr/>
                    <a:lstStyle/>
                    <a:p>
                      <a:r>
                        <a:rPr lang="en-GB" sz="1000">
                          <a:solidFill>
                            <a:schemeClr val="bg1"/>
                          </a:solidFill>
                          <a:latin typeface="+mn-lt"/>
                        </a:rPr>
                        <a:t>Develop an implementation plan to ensure agreed S106 contributions for Community posts relating to new developments are allocated appropriately</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000" b="0" i="0" kern="1200" dirty="0">
                          <a:solidFill>
                            <a:schemeClr val="bg1"/>
                          </a:solidFill>
                          <a:effectLst/>
                          <a:latin typeface="+mn-lt"/>
                          <a:ea typeface="+mn-ea"/>
                          <a:cs typeface="+mn-cs"/>
                        </a:rPr>
                        <a:t>Information relating to future contributions acquired by September 2020</a:t>
                      </a:r>
                      <a:br>
                        <a:rPr lang="en-GB" sz="1000" dirty="0">
                          <a:solidFill>
                            <a:schemeClr val="bg1"/>
                          </a:solidFill>
                          <a:latin typeface="+mn-lt"/>
                        </a:rPr>
                      </a:br>
                      <a:r>
                        <a:rPr lang="en-GB" sz="1000" dirty="0">
                          <a:solidFill>
                            <a:schemeClr val="bg1"/>
                          </a:solidFill>
                          <a:effectLst/>
                          <a:latin typeface="+mn-lt"/>
                        </a:rPr>
                        <a:t>Forecasting document regarding phased payments developed by December 2020</a:t>
                      </a:r>
                      <a:br>
                        <a:rPr lang="en-GB" sz="1000" dirty="0">
                          <a:solidFill>
                            <a:schemeClr val="bg1"/>
                          </a:solidFill>
                          <a:effectLst/>
                          <a:latin typeface="+mn-lt"/>
                        </a:rPr>
                      </a:br>
                      <a:r>
                        <a:rPr lang="en-GB" sz="1000" dirty="0">
                          <a:solidFill>
                            <a:schemeClr val="bg1"/>
                          </a:solidFill>
                          <a:effectLst/>
                          <a:latin typeface="+mn-lt"/>
                        </a:rPr>
                        <a:t>Recruitment plan agreed by March 2021</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sz="1100" dirty="0">
                        <a:solidFill>
                          <a:schemeClr val="accent4"/>
                        </a:solidFill>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endParaRPr lang="en-GB" sz="1100">
                        <a:solidFill>
                          <a:schemeClr val="accent4"/>
                        </a:solidFill>
                        <a:latin typeface="+mn-l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r>
                        <a:rPr lang="en-GB" sz="1100" dirty="0">
                          <a:solidFill>
                            <a:schemeClr val="bg1"/>
                          </a:solidFill>
                          <a:latin typeface="+mn-lt"/>
                        </a:rPr>
                        <a:t>Work has progressed on this with the manager reducing hours and officers being moved on a temporary basis to EH team for support</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2998486169"/>
                  </a:ext>
                </a:extLst>
              </a:tr>
            </a:tbl>
          </a:graphicData>
        </a:graphic>
      </p:graphicFrame>
      <p:sp>
        <p:nvSpPr>
          <p:cNvPr id="9" name="Title 3">
            <a:extLst>
              <a:ext uri="{FF2B5EF4-FFF2-40B4-BE49-F238E27FC236}">
                <a16:creationId xmlns:a16="http://schemas.microsoft.com/office/drawing/2014/main" id="{46988D40-BDF0-41F7-B88E-1A401550200C}"/>
              </a:ext>
            </a:extLst>
          </p:cNvPr>
          <p:cNvSpPr txBox="1">
            <a:spLocks/>
          </p:cNvSpPr>
          <p:nvPr/>
        </p:nvSpPr>
        <p:spPr>
          <a:xfrm>
            <a:off x="7488841" y="160454"/>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a:solidFill>
                  <a:schemeClr val="bg1"/>
                </a:solidFill>
              </a:rPr>
              <a:t>Corporate Action Plan 2020-21</a:t>
            </a:r>
          </a:p>
        </p:txBody>
      </p:sp>
      <p:sp>
        <p:nvSpPr>
          <p:cNvPr id="5" name="Title 3">
            <a:extLst>
              <a:ext uri="{FF2B5EF4-FFF2-40B4-BE49-F238E27FC236}">
                <a16:creationId xmlns:a16="http://schemas.microsoft.com/office/drawing/2014/main" id="{53FC47EC-9FE7-4443-B99B-B806F061B7BC}"/>
              </a:ext>
            </a:extLst>
          </p:cNvPr>
          <p:cNvSpPr>
            <a:spLocks noGrp="1"/>
          </p:cNvSpPr>
          <p:nvPr>
            <p:ph type="title"/>
          </p:nvPr>
        </p:nvSpPr>
        <p:spPr>
          <a:xfrm>
            <a:off x="212816" y="347917"/>
            <a:ext cx="5625961" cy="402792"/>
          </a:xfrm>
        </p:spPr>
        <p:txBody>
          <a:bodyPr>
            <a:normAutofit fontScale="90000"/>
          </a:bodyPr>
          <a:lstStyle/>
          <a:p>
            <a:r>
              <a:rPr lang="en-GB" sz="4400" dirty="0">
                <a:solidFill>
                  <a:schemeClr val="bg1"/>
                </a:solidFill>
              </a:rPr>
              <a:t>Housing &amp; Communities</a:t>
            </a:r>
            <a:endParaRPr lang="en-GB" sz="3600" i="1" dirty="0">
              <a:solidFill>
                <a:schemeClr val="bg1"/>
              </a:solidFill>
            </a:endParaRPr>
          </a:p>
        </p:txBody>
      </p:sp>
    </p:spTree>
    <p:extLst>
      <p:ext uri="{BB962C8B-B14F-4D97-AF65-F5344CB8AC3E}">
        <p14:creationId xmlns:p14="http://schemas.microsoft.com/office/powerpoint/2010/main" val="3693049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a:extLst>
              <a:ext uri="{FF2B5EF4-FFF2-40B4-BE49-F238E27FC236}">
                <a16:creationId xmlns:a16="http://schemas.microsoft.com/office/drawing/2014/main" id="{B5BD38D9-9C28-4BC8-8737-2B0AE833786F}"/>
              </a:ext>
            </a:extLst>
          </p:cNvPr>
          <p:cNvGraphicFramePr/>
          <p:nvPr>
            <p:extLst>
              <p:ext uri="{D42A27DB-BD31-4B8C-83A1-F6EECF244321}">
                <p14:modId xmlns:p14="http://schemas.microsoft.com/office/powerpoint/2010/main" val="3079932170"/>
              </p:ext>
            </p:extLst>
          </p:nvPr>
        </p:nvGraphicFramePr>
        <p:xfrm>
          <a:off x="-675235" y="2095748"/>
          <a:ext cx="5223811" cy="4458906"/>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Neighbourhood Support</a:t>
            </a:r>
            <a:br>
              <a:rPr lang="en-GB" sz="3600" dirty="0">
                <a:solidFill>
                  <a:schemeClr val="bg1"/>
                </a:solidFill>
              </a:rPr>
            </a:br>
            <a:r>
              <a:rPr lang="en-GB" sz="2200" i="1" dirty="0">
                <a:solidFill>
                  <a:schemeClr val="bg1"/>
                </a:solidFill>
              </a:rPr>
              <a:t>Head of Service: Natalie Meagher</a:t>
            </a:r>
            <a:endParaRPr lang="en-GB" sz="3600" i="1" dirty="0">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317639" y="1202298"/>
            <a:ext cx="4076265" cy="761166"/>
          </a:xfrm>
        </p:spPr>
        <p:txBody>
          <a:bodyPr>
            <a:normAutofit/>
          </a:bodyPr>
          <a:lstStyle/>
          <a:p>
            <a:r>
              <a:rPr lang="en-GB" sz="1800" dirty="0">
                <a:solidFill>
                  <a:schemeClr val="bg1"/>
                </a:solidFill>
              </a:rPr>
              <a:t>Incorporating:</a:t>
            </a:r>
            <a:br>
              <a:rPr lang="en-GB" sz="1800" dirty="0">
                <a:solidFill>
                  <a:schemeClr val="bg1"/>
                </a:solidFill>
              </a:rPr>
            </a:br>
            <a:r>
              <a:rPr lang="en-GB" sz="1400" dirty="0">
                <a:solidFill>
                  <a:schemeClr val="bg1"/>
                </a:solidFill>
              </a:rPr>
              <a:t>Environmental Health, Neighbourhood Quality, Parking &amp; Traffic Management</a:t>
            </a:r>
          </a:p>
        </p:txBody>
      </p:sp>
      <p:graphicFrame>
        <p:nvGraphicFramePr>
          <p:cNvPr id="14" name="Table 14">
            <a:extLst>
              <a:ext uri="{FF2B5EF4-FFF2-40B4-BE49-F238E27FC236}">
                <a16:creationId xmlns:a16="http://schemas.microsoft.com/office/drawing/2014/main" id="{334408DE-5A57-4A9C-8447-611B88A4D4EF}"/>
              </a:ext>
            </a:extLst>
          </p:cNvPr>
          <p:cNvGraphicFramePr>
            <a:graphicFrameLocks noGrp="1"/>
          </p:cNvGraphicFramePr>
          <p:nvPr>
            <p:extLst>
              <p:ext uri="{D42A27DB-BD31-4B8C-83A1-F6EECF244321}">
                <p14:modId xmlns:p14="http://schemas.microsoft.com/office/powerpoint/2010/main" val="2020373225"/>
              </p:ext>
            </p:extLst>
          </p:nvPr>
        </p:nvGraphicFramePr>
        <p:xfrm>
          <a:off x="4000500" y="1024203"/>
          <a:ext cx="7952207" cy="5671185"/>
        </p:xfrm>
        <a:graphic>
          <a:graphicData uri="http://schemas.openxmlformats.org/drawingml/2006/table">
            <a:tbl>
              <a:tblPr firstRow="1" bandRow="1">
                <a:tableStyleId>{9D7B26C5-4107-4FEC-AEDC-1716B250A1EF}</a:tableStyleId>
              </a:tblPr>
              <a:tblGrid>
                <a:gridCol w="3568700">
                  <a:extLst>
                    <a:ext uri="{9D8B030D-6E8A-4147-A177-3AD203B41FA5}">
                      <a16:colId xmlns:a16="http://schemas.microsoft.com/office/drawing/2014/main" val="1632953638"/>
                    </a:ext>
                  </a:extLst>
                </a:gridCol>
                <a:gridCol w="800100">
                  <a:extLst>
                    <a:ext uri="{9D8B030D-6E8A-4147-A177-3AD203B41FA5}">
                      <a16:colId xmlns:a16="http://schemas.microsoft.com/office/drawing/2014/main" val="3276194889"/>
                    </a:ext>
                  </a:extLst>
                </a:gridCol>
                <a:gridCol w="1219200">
                  <a:extLst>
                    <a:ext uri="{9D8B030D-6E8A-4147-A177-3AD203B41FA5}">
                      <a16:colId xmlns:a16="http://schemas.microsoft.com/office/drawing/2014/main" val="3436727633"/>
                    </a:ext>
                  </a:extLst>
                </a:gridCol>
                <a:gridCol w="1206500">
                  <a:extLst>
                    <a:ext uri="{9D8B030D-6E8A-4147-A177-3AD203B41FA5}">
                      <a16:colId xmlns:a16="http://schemas.microsoft.com/office/drawing/2014/main" val="2287521407"/>
                    </a:ext>
                  </a:extLst>
                </a:gridCol>
                <a:gridCol w="1157707">
                  <a:extLst>
                    <a:ext uri="{9D8B030D-6E8A-4147-A177-3AD203B41FA5}">
                      <a16:colId xmlns:a16="http://schemas.microsoft.com/office/drawing/2014/main" val="296194364"/>
                    </a:ext>
                  </a:extLst>
                </a:gridCol>
              </a:tblGrid>
              <a:tr h="331198">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Target</a:t>
                      </a:r>
                      <a:endParaRPr lang="en-GB">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436423">
                <a:tc>
                  <a:txBody>
                    <a:bodyPr/>
                    <a:lstStyle/>
                    <a:p>
                      <a:pPr algn="l" fontAlgn="ctr"/>
                      <a:r>
                        <a:rPr lang="en-GB" sz="1400" u="none" strike="noStrike" dirty="0">
                          <a:solidFill>
                            <a:schemeClr val="bg1"/>
                          </a:solidFill>
                          <a:effectLst/>
                        </a:rPr>
                        <a:t>Parking and traffic - income from pay and display machines (£)</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u="none" strike="noStrike" dirty="0">
                          <a:solidFill>
                            <a:schemeClr val="bg1"/>
                          </a:solidFill>
                          <a:effectLst/>
                        </a:rPr>
                        <a:t>above £265,710</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0" dirty="0">
                          <a:solidFill>
                            <a:schemeClr val="accent4"/>
                          </a:solidFill>
                        </a:rPr>
                        <a:t>£259,561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0" dirty="0">
                          <a:solidFill>
                            <a:schemeClr val="accent6"/>
                          </a:solidFill>
                        </a:rPr>
                        <a:t>£606,212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1" dirty="0">
                          <a:solidFill>
                            <a:schemeClr val="accent6"/>
                          </a:solidFill>
                        </a:rPr>
                        <a:t>£305,026</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306574853"/>
                  </a:ext>
                </a:extLst>
              </a:tr>
              <a:tr h="436423">
                <a:tc>
                  <a:txBody>
                    <a:bodyPr/>
                    <a:lstStyle/>
                    <a:p>
                      <a:pPr algn="l" fontAlgn="ctr"/>
                      <a:r>
                        <a:rPr lang="en-GB" sz="1400" u="none" strike="noStrike" dirty="0">
                          <a:solidFill>
                            <a:schemeClr val="bg1"/>
                          </a:solidFill>
                          <a:effectLst/>
                        </a:rPr>
                        <a:t>Parking and traffic - income from Penalty Charge Notices (£)</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u="none" strike="noStrike">
                          <a:solidFill>
                            <a:schemeClr val="bg1"/>
                          </a:solidFill>
                          <a:effectLst/>
                        </a:rPr>
                        <a:t>above £57,359</a:t>
                      </a:r>
                      <a:endParaRPr lang="en-GB" sz="14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0" dirty="0">
                          <a:solidFill>
                            <a:srgbClr val="FF0000"/>
                          </a:solidFill>
                        </a:rPr>
                        <a:t>£5,147</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0">
                          <a:solidFill>
                            <a:schemeClr val="accent4"/>
                          </a:solidFill>
                        </a:rPr>
                        <a:t>£38,822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2000" b="1" dirty="0">
                          <a:solidFill>
                            <a:schemeClr val="accent6"/>
                          </a:solidFill>
                        </a:rPr>
                        <a:t>£57,564</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436423">
                <a:tc>
                  <a:txBody>
                    <a:bodyPr/>
                    <a:lstStyle/>
                    <a:p>
                      <a:pPr algn="l" fontAlgn="ctr"/>
                      <a:r>
                        <a:rPr lang="en-GB" sz="1400" u="none" strike="noStrike" dirty="0">
                          <a:solidFill>
                            <a:schemeClr val="bg1"/>
                          </a:solidFill>
                          <a:effectLst/>
                        </a:rPr>
                        <a:t>Parking and traffic - FPN collection rate (%)</a:t>
                      </a:r>
                      <a:endParaRPr lang="en-GB" sz="1400" b="0" i="0" u="none" strike="noStrike" dirty="0">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u="none" strike="noStrike">
                          <a:solidFill>
                            <a:schemeClr val="bg1"/>
                          </a:solidFill>
                          <a:effectLst/>
                        </a:rPr>
                        <a:t>above 60%</a:t>
                      </a:r>
                      <a:endParaRPr lang="en-GB" sz="1400" b="0" i="0" u="none" strike="noStrike">
                        <a:solidFill>
                          <a:schemeClr val="bg1"/>
                        </a:solidFill>
                        <a:effectLst/>
                        <a:latin typeface="Calibri" panose="020F0502020204030204" pitchFamily="34" charset="0"/>
                      </a:endParaRP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200" b="0" dirty="0">
                          <a:solidFill>
                            <a:srgbClr val="FF0000"/>
                          </a:solidFill>
                        </a:rPr>
                        <a:t>Not reported by service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rgbClr val="FF0000"/>
                          </a:solidFill>
                        </a:rPr>
                        <a:t>Not reported by service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rgbClr val="FF0000"/>
                          </a:solidFill>
                        </a:rPr>
                        <a:t>Not reported by service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66022579"/>
                  </a:ext>
                </a:extLst>
              </a:tr>
              <a:tr h="413998">
                <a:tc>
                  <a:txBody>
                    <a:bodyPr/>
                    <a:lstStyle/>
                    <a:p>
                      <a:pPr algn="l" fontAlgn="ctr"/>
                      <a:r>
                        <a:rPr lang="en-GB" sz="1400" b="0" i="0" u="none" strike="noStrike" dirty="0">
                          <a:solidFill>
                            <a:schemeClr val="bg1"/>
                          </a:solidFill>
                          <a:effectLst/>
                          <a:latin typeface="Calibri" panose="020F0502020204030204" pitchFamily="34" charset="0"/>
                        </a:rPr>
                        <a:t>Public health funerals – number of burials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N/A (new KPI)</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0">
                          <a:solidFill>
                            <a:schemeClr val="bg1"/>
                          </a:solidFill>
                        </a:rPr>
                        <a:t>10</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rgbClr val="FF0000"/>
                          </a:solidFill>
                        </a:rPr>
                        <a:t>Not reported by service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15514069"/>
                  </a:ext>
                </a:extLst>
              </a:tr>
              <a:tr h="413998">
                <a:tc>
                  <a:txBody>
                    <a:bodyPr/>
                    <a:lstStyle/>
                    <a:p>
                      <a:pPr algn="l" fontAlgn="ctr"/>
                      <a:r>
                        <a:rPr lang="en-GB" sz="1400" b="0" i="0" u="none" strike="noStrike" dirty="0">
                          <a:solidFill>
                            <a:schemeClr val="bg1"/>
                          </a:solidFill>
                          <a:effectLst/>
                          <a:latin typeface="Calibri" panose="020F0502020204030204" pitchFamily="34" charset="0"/>
                        </a:rPr>
                        <a:t>Public health funerals – total costs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N/A (new KPI)</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0" dirty="0">
                          <a:solidFill>
                            <a:schemeClr val="bg1"/>
                          </a:solidFill>
                        </a:rPr>
                        <a:t>£10,929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rgbClr val="FF0000"/>
                          </a:solidFill>
                        </a:rPr>
                        <a:t>Not reported by service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771054303"/>
                  </a:ext>
                </a:extLst>
              </a:tr>
              <a:tr h="413998">
                <a:tc>
                  <a:txBody>
                    <a:bodyPr/>
                    <a:lstStyle/>
                    <a:p>
                      <a:pPr algn="l" fontAlgn="ctr"/>
                      <a:r>
                        <a:rPr lang="en-GB" sz="1400" b="0" i="0" u="none" strike="noStrike" dirty="0">
                          <a:solidFill>
                            <a:schemeClr val="bg1"/>
                          </a:solidFill>
                          <a:effectLst/>
                          <a:latin typeface="Calibri" panose="020F0502020204030204" pitchFamily="34" charset="0"/>
                        </a:rPr>
                        <a:t>Public health funerals – recovery of costs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TBC</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schemeClr val="bg1"/>
                          </a:solidFill>
                        </a:rPr>
                        <a:t>N/A (new KPI)</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0" dirty="0">
                          <a:solidFill>
                            <a:schemeClr val="bg1"/>
                          </a:solidFill>
                        </a:rPr>
                        <a:t>59%</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rgbClr val="FF0000"/>
                          </a:solidFill>
                        </a:rPr>
                        <a:t>Not reported by service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274065406"/>
                  </a:ext>
                </a:extLst>
              </a:tr>
              <a:tr h="455398">
                <a:tc>
                  <a:txBody>
                    <a:bodyPr/>
                    <a:lstStyle/>
                    <a:p>
                      <a:pPr algn="l" fontAlgn="ctr"/>
                      <a:r>
                        <a:rPr lang="en-GB" sz="1400" b="0" i="0" u="none" strike="noStrike">
                          <a:solidFill>
                            <a:schemeClr val="bg1"/>
                          </a:solidFill>
                          <a:effectLst/>
                          <a:latin typeface="Calibri" panose="020F0502020204030204" pitchFamily="34" charset="0"/>
                        </a:rPr>
                        <a:t>Pest control – total income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TBC</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N/A (new KPI)</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solidFill>
                            <a:schemeClr val="bg1"/>
                          </a:solidFill>
                        </a:rPr>
                        <a:t>£5109</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chemeClr val="bg1"/>
                          </a:solidFill>
                        </a:rPr>
                        <a:t>cumulative</a:t>
                      </a:r>
                      <a:endParaRPr lang="en-GB" sz="1400" b="0" dirty="0">
                        <a:solidFill>
                          <a:schemeClr val="bg1"/>
                        </a:solidFill>
                      </a:endParaRP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rgbClr val="FF0000"/>
                          </a:solidFill>
                        </a:rPr>
                        <a:t>Not reported by service</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425794234"/>
                  </a:ext>
                </a:extLst>
              </a:tr>
              <a:tr h="436423">
                <a:tc>
                  <a:txBody>
                    <a:bodyPr/>
                    <a:lstStyle/>
                    <a:p>
                      <a:pPr algn="l" fontAlgn="ctr"/>
                      <a:r>
                        <a:rPr lang="en-GB" sz="1400" b="0" i="0" u="none" strike="noStrike" dirty="0">
                          <a:solidFill>
                            <a:schemeClr val="bg1"/>
                          </a:solidFill>
                          <a:effectLst/>
                          <a:latin typeface="Calibri" panose="020F0502020204030204" pitchFamily="34" charset="0"/>
                        </a:rPr>
                        <a:t>Private sector housing – total number of DFG cases approved and completed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N/A (new KPI)</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0" dirty="0">
                          <a:solidFill>
                            <a:schemeClr val="bg1"/>
                          </a:solidFill>
                        </a:rPr>
                        <a:t>20</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bg1"/>
                          </a:solidFill>
                        </a:rPr>
                        <a:t>27</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899239772"/>
                  </a:ext>
                </a:extLst>
              </a:tr>
              <a:tr h="358798">
                <a:tc>
                  <a:txBody>
                    <a:bodyPr/>
                    <a:lstStyle/>
                    <a:p>
                      <a:pPr algn="l" fontAlgn="ctr"/>
                      <a:r>
                        <a:rPr lang="en-GB" sz="1100" b="0" i="0" u="none" strike="noStrike" dirty="0">
                          <a:solidFill>
                            <a:schemeClr val="bg1"/>
                          </a:solidFill>
                          <a:effectLst/>
                          <a:latin typeface="Calibri" panose="020F0502020204030204" pitchFamily="34" charset="0"/>
                        </a:rPr>
                        <a:t>Private sector housing – DFG cases (minor adaptations) completed within time limit of 90 days from valid referral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TBC</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N/A (new KPI)</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bg1"/>
                          </a:solidFill>
                        </a:rPr>
                        <a:t>N/A (new KPI)</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bg1"/>
                          </a:solidFill>
                        </a:rPr>
                        <a:t>72%</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493914265"/>
                  </a:ext>
                </a:extLst>
              </a:tr>
              <a:tr h="358798">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100" b="0" i="0" u="none" strike="noStrike" dirty="0">
                          <a:solidFill>
                            <a:schemeClr val="bg1"/>
                          </a:solidFill>
                          <a:effectLst/>
                          <a:latin typeface="Calibri" panose="020F0502020204030204" pitchFamily="34" charset="0"/>
                        </a:rPr>
                        <a:t>Private sector housing – DFG cases (complex adaptations) completed within time limit of 120 days from valid referral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TBC</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N/A (new KPI)</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bg1"/>
                          </a:solidFill>
                        </a:rPr>
                        <a:t>N/A (new KPI)</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chemeClr val="bg1"/>
                          </a:solidFill>
                        </a:rPr>
                        <a:t>43%</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350751817"/>
                  </a:ext>
                </a:extLst>
              </a:tr>
              <a:tr h="427798">
                <a:tc>
                  <a:txBody>
                    <a:bodyPr/>
                    <a:lstStyle/>
                    <a:p>
                      <a:pPr algn="l" fontAlgn="ctr"/>
                      <a:r>
                        <a:rPr lang="en-GB" sz="1400" b="0" i="0" u="none" strike="noStrike">
                          <a:solidFill>
                            <a:schemeClr val="bg1"/>
                          </a:solidFill>
                          <a:effectLst/>
                          <a:latin typeface="Calibri" panose="020F0502020204030204" pitchFamily="34" charset="0"/>
                        </a:rPr>
                        <a:t>Private sector housing – total DFG spend (£)</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dirty="0">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schemeClr val="bg1"/>
                          </a:solidFill>
                        </a:rPr>
                        <a:t>N/A (new KPI)</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dirty="0">
                          <a:solidFill>
                            <a:schemeClr val="bg1"/>
                          </a:solidFill>
                        </a:rPr>
                        <a:t>£259,256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dirty="0">
                          <a:solidFill>
                            <a:schemeClr val="bg1"/>
                          </a:solidFill>
                        </a:rPr>
                        <a:t>cumulative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rgbClr val="FF0000"/>
                          </a:solidFill>
                        </a:rPr>
                        <a:t>Not reported by service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400375521"/>
                  </a:ext>
                </a:extLst>
              </a:tr>
              <a:tr h="215624">
                <a:tc gridSpan="5">
                  <a:txBody>
                    <a:bodyPr/>
                    <a:lstStyle/>
                    <a:p>
                      <a:pPr algn="l" fontAlgn="ctr"/>
                      <a:r>
                        <a:rPr lang="en-GB" sz="1200" b="0" i="1" u="none" strike="noStrike" dirty="0">
                          <a:solidFill>
                            <a:schemeClr val="bg1"/>
                          </a:solidFill>
                          <a:effectLst/>
                          <a:latin typeface="Calibri" panose="020F0502020204030204" pitchFamily="34" charset="0"/>
                        </a:rPr>
                        <a:t>Additional indicators will be added in Q4</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hMerge="1">
                  <a:txBody>
                    <a:bodyPr/>
                    <a:lstStyle/>
                    <a:p>
                      <a:pPr algn="l" fontAlgn="ctr"/>
                      <a:endParaRPr lang="en-GB" sz="1400" b="0" i="0" u="none" strike="noStrike">
                        <a:solidFill>
                          <a:schemeClr val="tx1"/>
                        </a:solidFill>
                        <a:effectLst/>
                        <a:latin typeface="Calibri" panose="020F0502020204030204" pitchFamily="34" charset="0"/>
                      </a:endParaRPr>
                    </a:p>
                  </a:txBody>
                  <a:tcPr marL="9525" marR="9525" marT="9525"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schemeClr val="tx1"/>
                        </a:solidFill>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schemeClr val="tx1"/>
                        </a:solidFill>
                      </a:endParaRPr>
                    </a:p>
                  </a:txBody>
                  <a:tcPr/>
                </a:tc>
                <a:tc hMerge="1">
                  <a:txBody>
                    <a:bodyPr/>
                    <a:lstStyle/>
                    <a:p>
                      <a:pPr algn="l" fontAlgn="ctr"/>
                      <a:endParaRPr lang="en-GB" sz="1200" b="0" i="1" u="none" strike="noStrike" dirty="0">
                        <a:solidFill>
                          <a:schemeClr val="tx1"/>
                        </a:solidFill>
                        <a:effectLst/>
                        <a:latin typeface="Calibri" panose="020F0502020204030204" pitchFamily="34" charset="0"/>
                      </a:endParaRPr>
                    </a:p>
                  </a:txBody>
                  <a:tcPr marL="9525" marR="9525" marT="9525" anchor="ctr"/>
                </a:tc>
                <a:extLst>
                  <a:ext uri="{0D108BD9-81ED-4DB2-BD59-A6C34878D82A}">
                    <a16:rowId xmlns:a16="http://schemas.microsoft.com/office/drawing/2014/main" val="1830049182"/>
                  </a:ext>
                </a:extLst>
              </a:tr>
            </a:tbl>
          </a:graphicData>
        </a:graphic>
      </p:graphicFrame>
      <p:sp>
        <p:nvSpPr>
          <p:cNvPr id="16" name="Title 3">
            <a:extLst>
              <a:ext uri="{FF2B5EF4-FFF2-40B4-BE49-F238E27FC236}">
                <a16:creationId xmlns:a16="http://schemas.microsoft.com/office/drawing/2014/main" id="{717368DC-B5D9-49D4-BFFB-042C9856ED44}"/>
              </a:ext>
            </a:extLst>
          </p:cNvPr>
          <p:cNvSpPr txBox="1">
            <a:spLocks/>
          </p:cNvSpPr>
          <p:nvPr/>
        </p:nvSpPr>
        <p:spPr>
          <a:xfrm>
            <a:off x="7986148" y="130751"/>
            <a:ext cx="4459713" cy="76116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17810" y="70433"/>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17639" y="2085507"/>
            <a:ext cx="772338" cy="772338"/>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086337" y="2012925"/>
            <a:ext cx="3599963" cy="7723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400" dirty="0">
                <a:solidFill>
                  <a:schemeClr val="bg1"/>
                </a:solidFill>
              </a:rPr>
              <a:t>Budget variance in Q3</a:t>
            </a:r>
          </a:p>
        </p:txBody>
      </p:sp>
      <p:sp>
        <p:nvSpPr>
          <p:cNvPr id="12" name="TextBox 11">
            <a:extLst>
              <a:ext uri="{FF2B5EF4-FFF2-40B4-BE49-F238E27FC236}">
                <a16:creationId xmlns:a16="http://schemas.microsoft.com/office/drawing/2014/main" id="{BFB09FBB-399F-4B5B-8E30-BE5A591991FE}"/>
              </a:ext>
            </a:extLst>
          </p:cNvPr>
          <p:cNvSpPr txBox="1"/>
          <p:nvPr/>
        </p:nvSpPr>
        <p:spPr>
          <a:xfrm>
            <a:off x="992974" y="2825999"/>
            <a:ext cx="4076265" cy="307777"/>
          </a:xfrm>
          <a:prstGeom prst="rect">
            <a:avLst/>
          </a:prstGeom>
          <a:noFill/>
        </p:spPr>
        <p:txBody>
          <a:bodyPr wrap="square" rtlCol="0">
            <a:spAutoFit/>
          </a:bodyPr>
          <a:lstStyle/>
          <a:p>
            <a:r>
              <a:rPr lang="en-GB" sz="1400" dirty="0">
                <a:solidFill>
                  <a:srgbClr val="FF0000"/>
                </a:solidFill>
              </a:rPr>
              <a:t>Variance of £1,047,000</a:t>
            </a:r>
          </a:p>
        </p:txBody>
      </p:sp>
    </p:spTree>
    <p:extLst>
      <p:ext uri="{BB962C8B-B14F-4D97-AF65-F5344CB8AC3E}">
        <p14:creationId xmlns:p14="http://schemas.microsoft.com/office/powerpoint/2010/main" val="652799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Graphic 17" descr="Bullseye">
            <a:extLst>
              <a:ext uri="{FF2B5EF4-FFF2-40B4-BE49-F238E27FC236}">
                <a16:creationId xmlns:a16="http://schemas.microsoft.com/office/drawing/2014/main" id="{A77CC463-6E22-4EFB-A3A4-20816740E4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88119" y="95250"/>
            <a:ext cx="786209" cy="786209"/>
          </a:xfrm>
          <a:prstGeom prst="rect">
            <a:avLst/>
          </a:prstGeom>
        </p:spPr>
      </p:pic>
      <p:graphicFrame>
        <p:nvGraphicFramePr>
          <p:cNvPr id="7" name="Table 7">
            <a:extLst>
              <a:ext uri="{FF2B5EF4-FFF2-40B4-BE49-F238E27FC236}">
                <a16:creationId xmlns:a16="http://schemas.microsoft.com/office/drawing/2014/main" id="{4CF0F292-9049-4D91-888B-C2031CBBB235}"/>
              </a:ext>
            </a:extLst>
          </p:cNvPr>
          <p:cNvGraphicFramePr>
            <a:graphicFrameLocks noGrp="1"/>
          </p:cNvGraphicFramePr>
          <p:nvPr>
            <p:ph idx="1"/>
            <p:extLst>
              <p:ext uri="{D42A27DB-BD31-4B8C-83A1-F6EECF244321}">
                <p14:modId xmlns:p14="http://schemas.microsoft.com/office/powerpoint/2010/main" val="2476330176"/>
              </p:ext>
            </p:extLst>
          </p:nvPr>
        </p:nvGraphicFramePr>
        <p:xfrm>
          <a:off x="251597" y="988894"/>
          <a:ext cx="11688805" cy="5331202"/>
        </p:xfrm>
        <a:graphic>
          <a:graphicData uri="http://schemas.openxmlformats.org/drawingml/2006/table">
            <a:tbl>
              <a:tblPr firstRow="1" bandRow="1">
                <a:tableStyleId>{5940675A-B579-460E-94D1-54222C63F5DA}</a:tableStyleId>
              </a:tblPr>
              <a:tblGrid>
                <a:gridCol w="537573">
                  <a:extLst>
                    <a:ext uri="{9D8B030D-6E8A-4147-A177-3AD203B41FA5}">
                      <a16:colId xmlns:a16="http://schemas.microsoft.com/office/drawing/2014/main" val="3591491900"/>
                    </a:ext>
                  </a:extLst>
                </a:gridCol>
                <a:gridCol w="2111163">
                  <a:extLst>
                    <a:ext uri="{9D8B030D-6E8A-4147-A177-3AD203B41FA5}">
                      <a16:colId xmlns:a16="http://schemas.microsoft.com/office/drawing/2014/main" val="326531481"/>
                    </a:ext>
                  </a:extLst>
                </a:gridCol>
                <a:gridCol w="2824904">
                  <a:extLst>
                    <a:ext uri="{9D8B030D-6E8A-4147-A177-3AD203B41FA5}">
                      <a16:colId xmlns:a16="http://schemas.microsoft.com/office/drawing/2014/main" val="3995465828"/>
                    </a:ext>
                  </a:extLst>
                </a:gridCol>
                <a:gridCol w="432557">
                  <a:extLst>
                    <a:ext uri="{9D8B030D-6E8A-4147-A177-3AD203B41FA5}">
                      <a16:colId xmlns:a16="http://schemas.microsoft.com/office/drawing/2014/main" val="2797393137"/>
                    </a:ext>
                  </a:extLst>
                </a:gridCol>
                <a:gridCol w="432557">
                  <a:extLst>
                    <a:ext uri="{9D8B030D-6E8A-4147-A177-3AD203B41FA5}">
                      <a16:colId xmlns:a16="http://schemas.microsoft.com/office/drawing/2014/main" val="2328534315"/>
                    </a:ext>
                  </a:extLst>
                </a:gridCol>
                <a:gridCol w="4897158">
                  <a:extLst>
                    <a:ext uri="{9D8B030D-6E8A-4147-A177-3AD203B41FA5}">
                      <a16:colId xmlns:a16="http://schemas.microsoft.com/office/drawing/2014/main" val="3033096753"/>
                    </a:ext>
                  </a:extLst>
                </a:gridCol>
                <a:gridCol w="452893">
                  <a:extLst>
                    <a:ext uri="{9D8B030D-6E8A-4147-A177-3AD203B41FA5}">
                      <a16:colId xmlns:a16="http://schemas.microsoft.com/office/drawing/2014/main" val="4161796994"/>
                    </a:ext>
                  </a:extLst>
                </a:gridCol>
              </a:tblGrid>
              <a:tr h="477956">
                <a:tc>
                  <a:txBody>
                    <a:bodyPr/>
                    <a:lstStyle/>
                    <a:p>
                      <a:pPr algn="l"/>
                      <a:r>
                        <a:rPr lang="en-GB" sz="1400" dirty="0">
                          <a:solidFill>
                            <a:schemeClr val="bg1"/>
                          </a:solidFill>
                        </a:rPr>
                        <a:t>Team</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Q3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894892">
                <a:tc rowSpan="2">
                  <a:txBody>
                    <a:bodyPr/>
                    <a:lstStyle/>
                    <a:p>
                      <a:pPr algn="ctr"/>
                      <a:r>
                        <a:rPr lang="en-GB" sz="1600">
                          <a:solidFill>
                            <a:schemeClr val="bg1"/>
                          </a:solidFill>
                        </a:rPr>
                        <a:t>Environmental Health</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Undertake a resourcing review for the licensing service</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a:solidFill>
                            <a:schemeClr val="bg1"/>
                          </a:solidFill>
                          <a:effectLst/>
                        </a:rPr>
                        <a:t>A service developed to suit the current climate for the licensing function which is responsive, dynamic and aligned across EHDC and HBC</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4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a:endParaRPr lang="en-GB" sz="14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a:r>
                        <a:rPr lang="en-GB" sz="1600" dirty="0">
                          <a:solidFill>
                            <a:schemeClr val="bg1"/>
                          </a:solidFill>
                        </a:rPr>
                        <a:t>No change to previous quarter, although recruitment to two vacancies has been completed. New starters due to commence in Q4</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597708292"/>
                  </a:ext>
                </a:extLst>
              </a:tr>
              <a:tr h="1043738">
                <a:tc vMerge="1">
                  <a:txBody>
                    <a:bodyPr/>
                    <a:lstStyle/>
                    <a:p>
                      <a:pPr algn="l"/>
                      <a:endParaRPr lang="en-GB" sz="1000"/>
                    </a:p>
                  </a:txBody>
                  <a:tcPr/>
                </a:tc>
                <a:tc>
                  <a:txBody>
                    <a:bodyPr/>
                    <a:lstStyle/>
                    <a:p>
                      <a:pPr algn="l" fontAlgn="base"/>
                      <a:r>
                        <a:rPr lang="en-GB" sz="1100" dirty="0">
                          <a:solidFill>
                            <a:schemeClr val="bg1"/>
                          </a:solidFill>
                          <a:effectLst/>
                        </a:rPr>
                        <a:t>Seek and gain approval for additional resource to support effective delivery of Disabled Facilities Grants, at no additional cost to the Council</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Additional resource for the Private Sector Housing team which brings a unique skillset increasing effective delivery of DFGs and addressing the needs of some of the most vulnerable in our communities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4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a:endParaRPr lang="en-GB" sz="1400">
                        <a:solidFill>
                          <a:schemeClr val="accent4"/>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a:r>
                        <a:rPr lang="en-GB" sz="1600" dirty="0">
                          <a:solidFill>
                            <a:schemeClr val="bg1"/>
                          </a:solidFill>
                        </a:rPr>
                        <a:t>No change from previous quarter</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925453578"/>
                  </a:ext>
                </a:extLst>
              </a:tr>
              <a:tr h="1166520">
                <a:tc>
                  <a:txBody>
                    <a:bodyPr/>
                    <a:lstStyle/>
                    <a:p>
                      <a:pPr algn="ctr"/>
                      <a:endParaRPr lang="en-GB" sz="140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a:solidFill>
                            <a:schemeClr val="bg1"/>
                          </a:solidFill>
                        </a:rPr>
                        <a:t>Neighbourhood Quality</a:t>
                      </a:r>
                    </a:p>
                    <a:p>
                      <a:pPr algn="ctr"/>
                      <a:endParaRPr lang="en-GB" sz="1400">
                        <a:solidFill>
                          <a:schemeClr val="bg1"/>
                        </a:solidFill>
                      </a:endParaRPr>
                    </a:p>
                  </a:txBody>
                  <a:tcPr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a:solidFill>
                            <a:schemeClr val="bg1"/>
                          </a:solidFill>
                          <a:effectLst/>
                        </a:rPr>
                        <a:t>Review, align and formally adopt the Enforcement Plan</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A plan which supports best practice, is deliverable and responds effectively to customer demand</a:t>
                      </a:r>
                      <a:br>
                        <a:rPr lang="en-GB" sz="1100" dirty="0">
                          <a:solidFill>
                            <a:schemeClr val="bg1"/>
                          </a:solidFill>
                          <a:effectLst/>
                        </a:rPr>
                      </a:br>
                      <a:r>
                        <a:rPr lang="en-GB" sz="1100" dirty="0">
                          <a:solidFill>
                            <a:schemeClr val="bg1"/>
                          </a:solidFill>
                          <a:effectLst/>
                        </a:rPr>
                        <a:t>Wherever possible, processes aligned across both Councils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4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400" dirty="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600" dirty="0">
                          <a:solidFill>
                            <a:schemeClr val="bg1"/>
                          </a:solidFill>
                          <a:effectLst/>
                        </a:rPr>
                        <a:t>Revised plans have been approved by Portfolio Holders. Plans now ready for publication. Action closed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ctr"/>
                      <a:r>
                        <a:rPr lang="en-GB" sz="1400" dirty="0">
                          <a:solidFill>
                            <a:schemeClr val="bg1">
                              <a:lumMod val="95000"/>
                              <a:lumOff val="5000"/>
                            </a:schemeClr>
                          </a:solidFill>
                        </a:rPr>
                        <a:t>complete</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tx1">
                        <a:lumMod val="50000"/>
                      </a:schemeClr>
                    </a:solidFill>
                  </a:tcPr>
                </a:tc>
                <a:extLst>
                  <a:ext uri="{0D108BD9-81ED-4DB2-BD59-A6C34878D82A}">
                    <a16:rowId xmlns:a16="http://schemas.microsoft.com/office/drawing/2014/main" val="4150494343"/>
                  </a:ext>
                </a:extLst>
              </a:tr>
              <a:tr h="16774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a:solidFill>
                            <a:schemeClr val="bg1"/>
                          </a:solidFill>
                        </a:rPr>
                        <a:t>Parking &amp; Traffic Management</a:t>
                      </a:r>
                    </a:p>
                  </a:txBody>
                  <a:tcPr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a:solidFill>
                            <a:schemeClr val="bg1"/>
                          </a:solidFill>
                          <a:effectLst/>
                        </a:rPr>
                        <a:t>Undertake and implement a review of permits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100" dirty="0">
                          <a:solidFill>
                            <a:schemeClr val="bg1"/>
                          </a:solidFill>
                          <a:effectLst/>
                        </a:rPr>
                        <a:t>A suite of permit schemes which are (cost) consistent with HCC's on street scheme</a:t>
                      </a:r>
                      <a:br>
                        <a:rPr lang="en-GB" sz="1100" dirty="0">
                          <a:solidFill>
                            <a:schemeClr val="bg1"/>
                          </a:solidFill>
                          <a:effectLst/>
                        </a:rPr>
                      </a:br>
                      <a:r>
                        <a:rPr lang="en-GB" sz="1100" dirty="0">
                          <a:solidFill>
                            <a:schemeClr val="bg1"/>
                          </a:solidFill>
                          <a:effectLst/>
                        </a:rPr>
                        <a:t>A scheme which promotes the green agenda and is straightforward and attractive to customers</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4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14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600" dirty="0">
                          <a:solidFill>
                            <a:schemeClr val="bg1"/>
                          </a:solidFill>
                          <a:effectLst/>
                        </a:rPr>
                        <a:t>Existing permits have been reviewed as part of budget setting process. Recommendations for amendments will go live in April, subject to the budget being approved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2949567474"/>
                  </a:ext>
                </a:extLst>
              </a:tr>
            </a:tbl>
          </a:graphicData>
        </a:graphic>
      </p:graphicFrame>
      <p:sp>
        <p:nvSpPr>
          <p:cNvPr id="9" name="Title 3">
            <a:extLst>
              <a:ext uri="{FF2B5EF4-FFF2-40B4-BE49-F238E27FC236}">
                <a16:creationId xmlns:a16="http://schemas.microsoft.com/office/drawing/2014/main" id="{46988D40-BDF0-41F7-B88E-1A401550200C}"/>
              </a:ext>
            </a:extLst>
          </p:cNvPr>
          <p:cNvSpPr txBox="1">
            <a:spLocks/>
          </p:cNvSpPr>
          <p:nvPr/>
        </p:nvSpPr>
        <p:spPr>
          <a:xfrm>
            <a:off x="7545991" y="193226"/>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sp>
        <p:nvSpPr>
          <p:cNvPr id="5" name="Title 3">
            <a:extLst>
              <a:ext uri="{FF2B5EF4-FFF2-40B4-BE49-F238E27FC236}">
                <a16:creationId xmlns:a16="http://schemas.microsoft.com/office/drawing/2014/main" id="{C3B51C52-440D-4DF9-AEF2-1331B5246451}"/>
              </a:ext>
            </a:extLst>
          </p:cNvPr>
          <p:cNvSpPr>
            <a:spLocks noGrp="1"/>
          </p:cNvSpPr>
          <p:nvPr>
            <p:ph type="title"/>
          </p:nvPr>
        </p:nvSpPr>
        <p:spPr>
          <a:xfrm>
            <a:off x="251597" y="450725"/>
            <a:ext cx="5625961" cy="415372"/>
          </a:xfrm>
        </p:spPr>
        <p:txBody>
          <a:bodyPr>
            <a:normAutofit fontScale="90000"/>
          </a:bodyPr>
          <a:lstStyle/>
          <a:p>
            <a:r>
              <a:rPr lang="en-GB" sz="4400" dirty="0">
                <a:solidFill>
                  <a:schemeClr val="bg1"/>
                </a:solidFill>
              </a:rPr>
              <a:t>Neighbourhood Support</a:t>
            </a:r>
            <a:endParaRPr lang="en-GB" sz="3600" i="1" dirty="0">
              <a:solidFill>
                <a:schemeClr val="bg1"/>
              </a:solidFill>
            </a:endParaRPr>
          </a:p>
        </p:txBody>
      </p:sp>
    </p:spTree>
    <p:extLst>
      <p:ext uri="{BB962C8B-B14F-4D97-AF65-F5344CB8AC3E}">
        <p14:creationId xmlns:p14="http://schemas.microsoft.com/office/powerpoint/2010/main" val="470298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264275" y="186262"/>
            <a:ext cx="6090556" cy="881743"/>
          </a:xfrm>
        </p:spPr>
        <p:txBody>
          <a:bodyPr>
            <a:normAutofit fontScale="90000"/>
          </a:bodyPr>
          <a:lstStyle/>
          <a:p>
            <a:r>
              <a:rPr lang="en-GB" sz="4400" dirty="0">
                <a:solidFill>
                  <a:schemeClr val="bg1"/>
                </a:solidFill>
              </a:rPr>
              <a:t>Planning</a:t>
            </a:r>
            <a:br>
              <a:rPr lang="en-GB" sz="3600" dirty="0">
                <a:solidFill>
                  <a:schemeClr val="bg1"/>
                </a:solidFill>
              </a:rPr>
            </a:br>
            <a:r>
              <a:rPr lang="en-GB" sz="2200" i="1" dirty="0">
                <a:solidFill>
                  <a:schemeClr val="bg1"/>
                </a:solidFill>
              </a:rPr>
              <a:t>Interim Heads of Service: Julia Mansi and David Hayward</a:t>
            </a:r>
            <a:endParaRPr lang="en-GB" sz="3600" i="1" dirty="0">
              <a:solidFill>
                <a:schemeClr val="bg1"/>
              </a:solidFill>
            </a:endParaRPr>
          </a:p>
        </p:txBody>
      </p:sp>
      <p:sp>
        <p:nvSpPr>
          <p:cNvPr id="6" name="Text Placeholder 5">
            <a:extLst>
              <a:ext uri="{FF2B5EF4-FFF2-40B4-BE49-F238E27FC236}">
                <a16:creationId xmlns:a16="http://schemas.microsoft.com/office/drawing/2014/main" id="{253DE121-556D-4D85-8FA9-50005F1DF1E0}"/>
              </a:ext>
            </a:extLst>
          </p:cNvPr>
          <p:cNvSpPr>
            <a:spLocks noGrp="1"/>
          </p:cNvSpPr>
          <p:nvPr>
            <p:ph type="body" sz="half" idx="2"/>
          </p:nvPr>
        </p:nvSpPr>
        <p:spPr>
          <a:xfrm>
            <a:off x="280579" y="1099130"/>
            <a:ext cx="4046127" cy="604094"/>
          </a:xfrm>
        </p:spPr>
        <p:txBody>
          <a:bodyPr>
            <a:normAutofit fontScale="92500" lnSpcReduction="10000"/>
          </a:bodyPr>
          <a:lstStyle/>
          <a:p>
            <a:r>
              <a:rPr lang="en-GB" dirty="0">
                <a:solidFill>
                  <a:schemeClr val="bg1"/>
                </a:solidFill>
              </a:rPr>
              <a:t>Incorporating:</a:t>
            </a:r>
            <a:br>
              <a:rPr lang="en-GB" dirty="0">
                <a:solidFill>
                  <a:schemeClr val="bg1"/>
                </a:solidFill>
              </a:rPr>
            </a:br>
            <a:r>
              <a:rPr lang="en-GB" sz="1400" dirty="0">
                <a:solidFill>
                  <a:schemeClr val="bg1"/>
                </a:solidFill>
              </a:rPr>
              <a:t>Development Management, Planning Policy, Building Heritage, Building Control</a:t>
            </a:r>
            <a:endParaRPr lang="en-GB" dirty="0">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0579" y="2073231"/>
            <a:ext cx="772338" cy="772338"/>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074647" y="1652911"/>
            <a:ext cx="6090557" cy="88174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400" dirty="0">
                <a:solidFill>
                  <a:schemeClr val="bg1"/>
                </a:solidFill>
              </a:rPr>
              <a:t>Budget variance in Q3</a:t>
            </a:r>
          </a:p>
        </p:txBody>
      </p:sp>
      <p:sp>
        <p:nvSpPr>
          <p:cNvPr id="11" name="Title 3">
            <a:extLst>
              <a:ext uri="{FF2B5EF4-FFF2-40B4-BE49-F238E27FC236}">
                <a16:creationId xmlns:a16="http://schemas.microsoft.com/office/drawing/2014/main" id="{E59DD9CE-8520-4D2A-A2D7-D8B7DAAE059C}"/>
              </a:ext>
            </a:extLst>
          </p:cNvPr>
          <p:cNvSpPr txBox="1">
            <a:spLocks/>
          </p:cNvSpPr>
          <p:nvPr/>
        </p:nvSpPr>
        <p:spPr>
          <a:xfrm>
            <a:off x="7865296" y="495066"/>
            <a:ext cx="4448356" cy="80619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13" name="Graphic 12" descr="Upward trend">
            <a:extLst>
              <a:ext uri="{FF2B5EF4-FFF2-40B4-BE49-F238E27FC236}">
                <a16:creationId xmlns:a16="http://schemas.microsoft.com/office/drawing/2014/main" id="{5BF761E9-C49D-452F-8A5E-B588166D687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27171" y="573003"/>
            <a:ext cx="786556" cy="786556"/>
          </a:xfrm>
          <a:prstGeom prst="rect">
            <a:avLst/>
          </a:prstGeom>
        </p:spPr>
      </p:pic>
      <p:graphicFrame>
        <p:nvGraphicFramePr>
          <p:cNvPr id="17" name="Table 14">
            <a:extLst>
              <a:ext uri="{FF2B5EF4-FFF2-40B4-BE49-F238E27FC236}">
                <a16:creationId xmlns:a16="http://schemas.microsoft.com/office/drawing/2014/main" id="{92B4EAD0-A6FB-4AF0-A730-A2D8778CA3B7}"/>
              </a:ext>
            </a:extLst>
          </p:cNvPr>
          <p:cNvGraphicFramePr>
            <a:graphicFrameLocks noGrp="1"/>
          </p:cNvGraphicFramePr>
          <p:nvPr>
            <p:extLst>
              <p:ext uri="{D42A27DB-BD31-4B8C-83A1-F6EECF244321}">
                <p14:modId xmlns:p14="http://schemas.microsoft.com/office/powerpoint/2010/main" val="2205882405"/>
              </p:ext>
            </p:extLst>
          </p:nvPr>
        </p:nvGraphicFramePr>
        <p:xfrm>
          <a:off x="4247911" y="1420080"/>
          <a:ext cx="7679816" cy="4674442"/>
        </p:xfrm>
        <a:graphic>
          <a:graphicData uri="http://schemas.openxmlformats.org/drawingml/2006/table">
            <a:tbl>
              <a:tblPr firstRow="1" bandRow="1">
                <a:tableStyleId>{9D7B26C5-4107-4FEC-AEDC-1716B250A1EF}</a:tableStyleId>
              </a:tblPr>
              <a:tblGrid>
                <a:gridCol w="4696479">
                  <a:extLst>
                    <a:ext uri="{9D8B030D-6E8A-4147-A177-3AD203B41FA5}">
                      <a16:colId xmlns:a16="http://schemas.microsoft.com/office/drawing/2014/main" val="1632953638"/>
                    </a:ext>
                  </a:extLst>
                </a:gridCol>
                <a:gridCol w="811112">
                  <a:extLst>
                    <a:ext uri="{9D8B030D-6E8A-4147-A177-3AD203B41FA5}">
                      <a16:colId xmlns:a16="http://schemas.microsoft.com/office/drawing/2014/main" val="3276194889"/>
                    </a:ext>
                  </a:extLst>
                </a:gridCol>
                <a:gridCol w="833247">
                  <a:extLst>
                    <a:ext uri="{9D8B030D-6E8A-4147-A177-3AD203B41FA5}">
                      <a16:colId xmlns:a16="http://schemas.microsoft.com/office/drawing/2014/main" val="3436727633"/>
                    </a:ext>
                  </a:extLst>
                </a:gridCol>
                <a:gridCol w="669489">
                  <a:extLst>
                    <a:ext uri="{9D8B030D-6E8A-4147-A177-3AD203B41FA5}">
                      <a16:colId xmlns:a16="http://schemas.microsoft.com/office/drawing/2014/main" val="1547122199"/>
                    </a:ext>
                  </a:extLst>
                </a:gridCol>
                <a:gridCol w="669489">
                  <a:extLst>
                    <a:ext uri="{9D8B030D-6E8A-4147-A177-3AD203B41FA5}">
                      <a16:colId xmlns:a16="http://schemas.microsoft.com/office/drawing/2014/main" val="767081383"/>
                    </a:ext>
                  </a:extLst>
                </a:gridCol>
              </a:tblGrid>
              <a:tr h="384159">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400">
                          <a:solidFill>
                            <a:schemeClr val="bg1"/>
                          </a:solidFill>
                        </a:rPr>
                        <a:t>Target</a:t>
                      </a:r>
                      <a:endParaRPr lang="en-GB" sz="1600">
                        <a:solidFill>
                          <a:schemeClr val="bg1"/>
                        </a:solidFill>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410170">
                <a:tc>
                  <a:txBody>
                    <a:bodyPr/>
                    <a:lstStyle/>
                    <a:p>
                      <a:pPr algn="l" fontAlgn="ctr"/>
                      <a:r>
                        <a:rPr lang="en-GB" sz="1100" b="0" i="0" u="none" strike="noStrike" dirty="0">
                          <a:solidFill>
                            <a:schemeClr val="bg1"/>
                          </a:solidFill>
                          <a:effectLst/>
                          <a:latin typeface="Calibri" panose="020F0502020204030204" pitchFamily="34" charset="0"/>
                        </a:rPr>
                        <a:t>Number of non-compliances found under the LABC Quality Management Scheme registered under ISO 9001:2015 (internal review)</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000" b="0" i="0" u="none" strike="noStrike" dirty="0">
                          <a:solidFill>
                            <a:schemeClr val="bg1"/>
                          </a:solidFill>
                          <a:effectLst/>
                          <a:latin typeface="Calibri" panose="020F0502020204030204" pitchFamily="34" charset="0"/>
                        </a:rPr>
                        <a:t>N/A (new KPI)</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chemeClr val="accent4"/>
                          </a:solidFill>
                          <a:effectLst/>
                          <a:latin typeface="Calibri" panose="020F0502020204030204" pitchFamily="34" charset="0"/>
                        </a:rPr>
                        <a:t>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54311373"/>
                  </a:ext>
                </a:extLst>
              </a:tr>
              <a:tr h="442183">
                <a:tc>
                  <a:txBody>
                    <a:bodyPr/>
                    <a:lstStyle/>
                    <a:p>
                      <a:pPr algn="l" fontAlgn="ctr"/>
                      <a:r>
                        <a:rPr lang="en-GB" sz="1100" b="0" i="0" u="none" strike="noStrike" dirty="0">
                          <a:solidFill>
                            <a:schemeClr val="bg1"/>
                          </a:solidFill>
                          <a:effectLst/>
                          <a:latin typeface="Calibri" panose="020F0502020204030204" pitchFamily="34" charset="0"/>
                        </a:rPr>
                        <a:t>Number of previous non-compliances under the LABC Quality Management Scheme reviewed and resolved</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800" b="0" i="0" u="none" strike="noStrike">
                          <a:solidFill>
                            <a:schemeClr val="bg1"/>
                          </a:solidFill>
                          <a:effectLst/>
                          <a:latin typeface="Calibri" panose="020F0502020204030204" pitchFamily="34" charset="0"/>
                        </a:rPr>
                        <a:t>Number of non-compliances found in previous quarter</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000" b="0" i="0" u="none" strike="noStrike" dirty="0">
                          <a:solidFill>
                            <a:schemeClr val="bg1"/>
                          </a:solidFill>
                          <a:effectLst/>
                          <a:latin typeface="Calibri" panose="020F0502020204030204" pitchFamily="34" charset="0"/>
                        </a:rPr>
                        <a:t>N/A (new KPI)</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6"/>
                          </a:solidFill>
                          <a:effectLst/>
                          <a:latin typeface="Calibri" panose="020F0502020204030204" pitchFamily="34" charset="0"/>
                        </a:rPr>
                        <a:t>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45902470"/>
                  </a:ext>
                </a:extLst>
              </a:tr>
              <a:tr h="441537">
                <a:tc>
                  <a:txBody>
                    <a:bodyPr/>
                    <a:lstStyle/>
                    <a:p>
                      <a:pPr algn="l" fontAlgn="ctr"/>
                      <a:r>
                        <a:rPr lang="en-GB" sz="1100" b="0" i="0" u="none" strike="noStrike" dirty="0">
                          <a:solidFill>
                            <a:schemeClr val="bg1"/>
                          </a:solidFill>
                          <a:effectLst/>
                          <a:latin typeface="Calibri" panose="020F0502020204030204" pitchFamily="34" charset="0"/>
                        </a:rPr>
                        <a:t>Number of claims submitted against the Council for Building Control negligence / non-compliance that the Council was unsuccessful in defending</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000" b="0" i="0" u="none" strike="noStrike" dirty="0">
                          <a:solidFill>
                            <a:schemeClr val="bg1"/>
                          </a:solidFill>
                          <a:effectLst/>
                          <a:latin typeface="Calibri" panose="020F0502020204030204" pitchFamily="34" charset="0"/>
                        </a:rPr>
                        <a:t>N/A (new KPI)</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accent4"/>
                          </a:solidFill>
                          <a:effectLst/>
                          <a:latin typeface="Calibri" panose="020F0502020204030204" pitchFamily="34" charset="0"/>
                        </a:rPr>
                        <a:t>1</a:t>
                      </a:r>
                    </a:p>
                    <a:p>
                      <a:pPr algn="l" fontAlgn="ctr"/>
                      <a:r>
                        <a:rPr lang="en-GB" sz="800" b="0" i="0" u="none" strike="noStrike" dirty="0">
                          <a:solidFill>
                            <a:schemeClr val="accent4"/>
                          </a:solidFill>
                          <a:effectLst/>
                          <a:latin typeface="Calibri" panose="020F0502020204030204" pitchFamily="34" charset="0"/>
                        </a:rPr>
                        <a:t>With Local Government Ombudsman to decide</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267019830"/>
                  </a:ext>
                </a:extLst>
              </a:tr>
              <a:tr h="359950">
                <a:tc>
                  <a:txBody>
                    <a:bodyPr/>
                    <a:lstStyle/>
                    <a:p>
                      <a:pPr algn="l" fontAlgn="ctr"/>
                      <a:r>
                        <a:rPr lang="en-GB" sz="1100" b="0" i="0" u="none" strike="noStrike" dirty="0">
                          <a:solidFill>
                            <a:schemeClr val="bg1"/>
                          </a:solidFill>
                          <a:effectLst/>
                          <a:latin typeface="Calibri" panose="020F0502020204030204" pitchFamily="34" charset="0"/>
                        </a:rPr>
                        <a:t>Number of Building Regulations projects commenced under the Council’s control</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000" b="0" i="0" u="none" strike="noStrike" dirty="0">
                          <a:solidFill>
                            <a:schemeClr val="bg1"/>
                          </a:solidFill>
                          <a:effectLst/>
                          <a:latin typeface="Calibri" panose="020F0502020204030204" pitchFamily="34" charset="0"/>
                        </a:rPr>
                        <a:t>N/A (new KPI)</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dirty="0">
                          <a:solidFill>
                            <a:schemeClr val="bg1"/>
                          </a:solidFill>
                          <a:effectLst/>
                          <a:latin typeface="Calibri" panose="020F0502020204030204" pitchFamily="34" charset="0"/>
                        </a:rPr>
                        <a:t>157</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1" i="0" u="none" strike="noStrike" dirty="0">
                          <a:solidFill>
                            <a:schemeClr val="bg1"/>
                          </a:solidFill>
                          <a:effectLst/>
                          <a:latin typeface="Calibri" panose="020F0502020204030204" pitchFamily="34" charset="0"/>
                        </a:rPr>
                        <a:t>145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4322771"/>
                  </a:ext>
                </a:extLst>
              </a:tr>
              <a:tr h="378157">
                <a:tc>
                  <a:txBody>
                    <a:bodyPr/>
                    <a:lstStyle/>
                    <a:p>
                      <a:pPr algn="l" fontAlgn="ctr"/>
                      <a:r>
                        <a:rPr lang="en-GB" sz="1100" b="0" i="0" u="none" strike="noStrike" dirty="0">
                          <a:solidFill>
                            <a:schemeClr val="bg1"/>
                          </a:solidFill>
                          <a:effectLst/>
                          <a:latin typeface="Calibri" panose="020F0502020204030204" pitchFamily="34" charset="0"/>
                        </a:rPr>
                        <a:t>Number of Building Regulations projects completed under the Council’s control</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000" b="0" i="0" u="none" strike="noStrike" dirty="0">
                          <a:solidFill>
                            <a:schemeClr val="bg1"/>
                          </a:solidFill>
                          <a:effectLst/>
                          <a:latin typeface="Calibri" panose="020F0502020204030204" pitchFamily="34" charset="0"/>
                        </a:rPr>
                        <a:t>N/A (new KPI)</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800" b="0" i="0" u="none" strike="noStrike" dirty="0">
                          <a:solidFill>
                            <a:schemeClr val="bg1"/>
                          </a:solidFill>
                          <a:effectLst/>
                          <a:latin typeface="Calibri" panose="020F0502020204030204" pitchFamily="34" charset="0"/>
                        </a:rPr>
                        <a:t>108</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200" b="0" i="0" u="none" strike="noStrike" dirty="0">
                          <a:solidFill>
                            <a:srgbClr val="FF0000"/>
                          </a:solidFill>
                          <a:effectLst/>
                          <a:latin typeface="Calibri" panose="020F0502020204030204" pitchFamily="34" charset="0"/>
                        </a:rPr>
                        <a:t>Not able to report</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269745579"/>
                  </a:ext>
                </a:extLst>
              </a:tr>
              <a:tr h="410170">
                <a:tc>
                  <a:txBody>
                    <a:bodyPr/>
                    <a:lstStyle/>
                    <a:p>
                      <a:pPr algn="l" fontAlgn="ctr"/>
                      <a:r>
                        <a:rPr lang="en-GB" sz="1100" b="0" i="0" u="none" strike="noStrike" dirty="0">
                          <a:solidFill>
                            <a:schemeClr val="bg1"/>
                          </a:solidFill>
                          <a:effectLst/>
                          <a:latin typeface="Calibri" panose="020F0502020204030204" pitchFamily="34" charset="0"/>
                        </a:rPr>
                        <a:t>Dangerous structures receiving an initial risk assessment within 24 hours of report being received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000" b="0" i="0" u="none" strike="noStrike" dirty="0">
                          <a:solidFill>
                            <a:schemeClr val="bg1"/>
                          </a:solidFill>
                          <a:effectLst/>
                          <a:latin typeface="Calibri" panose="020F0502020204030204" pitchFamily="34" charset="0"/>
                        </a:rPr>
                        <a:t>N/A (new KPI)</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154192068"/>
                  </a:ext>
                </a:extLst>
              </a:tr>
              <a:tr h="596974">
                <a:tc>
                  <a:txBody>
                    <a:bodyPr/>
                    <a:lstStyle/>
                    <a:p>
                      <a:pPr algn="l" fontAlgn="ctr"/>
                      <a:r>
                        <a:rPr lang="en-GB" sz="1100" b="0" i="0" u="none" strike="noStrike" dirty="0">
                          <a:solidFill>
                            <a:schemeClr val="bg1"/>
                          </a:solidFill>
                          <a:effectLst/>
                          <a:latin typeface="Calibri" panose="020F0502020204030204" pitchFamily="34" charset="0"/>
                        </a:rPr>
                        <a:t>Full Plans applications decided within statutory time limit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dirty="0">
                          <a:solidFill>
                            <a:schemeClr val="bg1"/>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000" b="0" i="0" u="none" strike="noStrike" dirty="0">
                          <a:solidFill>
                            <a:schemeClr val="bg1"/>
                          </a:solidFill>
                          <a:effectLst/>
                          <a:latin typeface="Calibri" panose="020F0502020204030204" pitchFamily="34" charset="0"/>
                        </a:rPr>
                        <a:t>N/A (new KPI)</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875024444"/>
                  </a:ext>
                </a:extLst>
              </a:tr>
              <a:tr h="636622">
                <a:tc>
                  <a:txBody>
                    <a:bodyPr/>
                    <a:lstStyle/>
                    <a:p>
                      <a:pPr algn="l" fontAlgn="ctr"/>
                      <a:r>
                        <a:rPr lang="en-GB" sz="1100" b="0" i="0" u="none" strike="noStrike">
                          <a:solidFill>
                            <a:schemeClr val="bg1"/>
                          </a:solidFill>
                          <a:effectLst/>
                          <a:latin typeface="Calibri" panose="020F0502020204030204" pitchFamily="34" charset="0"/>
                        </a:rPr>
                        <a:t>Full Plans applications checked within 15 days (%)</a:t>
                      </a:r>
                    </a:p>
                  </a:txBody>
                  <a:tcPr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dirty="0">
                          <a:solidFill>
                            <a:schemeClr val="bg1"/>
                          </a:solidFill>
                          <a:effectLst/>
                          <a:latin typeface="Calibri" panose="020F0502020204030204" pitchFamily="34" charset="0"/>
                        </a:rPr>
                        <a:t>above 90%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800" b="0" i="0" u="none" strike="noStrike">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800" b="0" i="0" u="none" strike="noStrike" dirty="0">
                          <a:solidFill>
                            <a:srgbClr val="FF0000"/>
                          </a:solidFill>
                          <a:effectLst/>
                          <a:latin typeface="Calibri" panose="020F0502020204030204" pitchFamily="34" charset="0"/>
                        </a:rPr>
                        <a:t>Not able to report due to back office system migration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4364672"/>
                  </a:ext>
                </a:extLst>
              </a:tr>
            </a:tbl>
          </a:graphicData>
        </a:graphic>
      </p:graphicFrame>
      <p:sp>
        <p:nvSpPr>
          <p:cNvPr id="18" name="Title 3">
            <a:extLst>
              <a:ext uri="{FF2B5EF4-FFF2-40B4-BE49-F238E27FC236}">
                <a16:creationId xmlns:a16="http://schemas.microsoft.com/office/drawing/2014/main" id="{25DBB85F-148C-4762-AD39-CD4FEA365A66}"/>
              </a:ext>
            </a:extLst>
          </p:cNvPr>
          <p:cNvSpPr txBox="1">
            <a:spLocks/>
          </p:cNvSpPr>
          <p:nvPr/>
        </p:nvSpPr>
        <p:spPr>
          <a:xfrm>
            <a:off x="9922549" y="5884879"/>
            <a:ext cx="5161825" cy="62268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1600" dirty="0">
                <a:solidFill>
                  <a:schemeClr val="bg1"/>
                </a:solidFill>
              </a:rPr>
              <a:t>Continued on next slide</a:t>
            </a:r>
          </a:p>
        </p:txBody>
      </p:sp>
      <p:sp>
        <p:nvSpPr>
          <p:cNvPr id="19" name="TextBox 18">
            <a:extLst>
              <a:ext uri="{FF2B5EF4-FFF2-40B4-BE49-F238E27FC236}">
                <a16:creationId xmlns:a16="http://schemas.microsoft.com/office/drawing/2014/main" id="{9AF7D8DE-8C63-4245-921A-3226725FAAC1}"/>
              </a:ext>
            </a:extLst>
          </p:cNvPr>
          <p:cNvSpPr txBox="1"/>
          <p:nvPr/>
        </p:nvSpPr>
        <p:spPr>
          <a:xfrm>
            <a:off x="1091264" y="2588889"/>
            <a:ext cx="3352954" cy="307777"/>
          </a:xfrm>
          <a:prstGeom prst="rect">
            <a:avLst/>
          </a:prstGeom>
          <a:noFill/>
        </p:spPr>
        <p:txBody>
          <a:bodyPr wrap="square" rtlCol="0">
            <a:spAutoFit/>
          </a:bodyPr>
          <a:lstStyle/>
          <a:p>
            <a:r>
              <a:rPr lang="en-GB" sz="1400" dirty="0">
                <a:solidFill>
                  <a:schemeClr val="accent6"/>
                </a:solidFill>
              </a:rPr>
              <a:t>Variance of -£234,000</a:t>
            </a:r>
          </a:p>
        </p:txBody>
      </p:sp>
      <p:graphicFrame>
        <p:nvGraphicFramePr>
          <p:cNvPr id="20" name="Chart 19">
            <a:extLst>
              <a:ext uri="{FF2B5EF4-FFF2-40B4-BE49-F238E27FC236}">
                <a16:creationId xmlns:a16="http://schemas.microsoft.com/office/drawing/2014/main" id="{5BA5ACF6-634D-45A2-9519-96677E8644C4}"/>
              </a:ext>
            </a:extLst>
          </p:cNvPr>
          <p:cNvGraphicFramePr/>
          <p:nvPr>
            <p:extLst>
              <p:ext uri="{D42A27DB-BD31-4B8C-83A1-F6EECF244321}">
                <p14:modId xmlns:p14="http://schemas.microsoft.com/office/powerpoint/2010/main" val="1614186699"/>
              </p:ext>
            </p:extLst>
          </p:nvPr>
        </p:nvGraphicFramePr>
        <p:xfrm>
          <a:off x="-252985" y="3215576"/>
          <a:ext cx="4895281" cy="3565949"/>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888945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B790-704F-45A9-8EC5-E5CEB2AC3E31}"/>
              </a:ext>
            </a:extLst>
          </p:cNvPr>
          <p:cNvSpPr>
            <a:spLocks noGrp="1"/>
          </p:cNvSpPr>
          <p:nvPr>
            <p:ph type="title"/>
          </p:nvPr>
        </p:nvSpPr>
        <p:spPr/>
        <p:txBody>
          <a:bodyPr>
            <a:normAutofit/>
          </a:bodyPr>
          <a:lstStyle/>
          <a:p>
            <a:pPr algn="ctr"/>
            <a:r>
              <a:rPr lang="en-GB" sz="4800" dirty="0">
                <a:solidFill>
                  <a:schemeClr val="bg1"/>
                </a:solidFill>
              </a:rPr>
              <a:t>Headline achievements in Q3</a:t>
            </a:r>
          </a:p>
        </p:txBody>
      </p:sp>
      <p:sp>
        <p:nvSpPr>
          <p:cNvPr id="3" name="Content Placeholder 2">
            <a:extLst>
              <a:ext uri="{FF2B5EF4-FFF2-40B4-BE49-F238E27FC236}">
                <a16:creationId xmlns:a16="http://schemas.microsoft.com/office/drawing/2014/main" id="{B4662C0D-444E-4529-B31F-08DCFF9CB5A0}"/>
              </a:ext>
            </a:extLst>
          </p:cNvPr>
          <p:cNvSpPr>
            <a:spLocks noGrp="1"/>
          </p:cNvSpPr>
          <p:nvPr>
            <p:ph idx="1"/>
          </p:nvPr>
        </p:nvSpPr>
        <p:spPr>
          <a:xfrm>
            <a:off x="838200" y="1690688"/>
            <a:ext cx="10515600" cy="4642379"/>
          </a:xfrm>
        </p:spPr>
        <p:txBody>
          <a:bodyPr vert="horz" lIns="91440" tIns="45720" rIns="91440" bIns="45720" rtlCol="0" anchor="t">
            <a:normAutofit lnSpcReduction="10000"/>
          </a:bodyPr>
          <a:lstStyle/>
          <a:p>
            <a:r>
              <a:rPr lang="en-GB" dirty="0">
                <a:solidFill>
                  <a:schemeClr val="bg1"/>
                </a:solidFill>
                <a:cs typeface="Calibri"/>
              </a:rPr>
              <a:t>We continued to provide </a:t>
            </a:r>
            <a:r>
              <a:rPr lang="en-GB" dirty="0">
                <a:solidFill>
                  <a:schemeClr val="accent6"/>
                </a:solidFill>
                <a:cs typeface="Calibri"/>
              </a:rPr>
              <a:t>support to residents and businesses </a:t>
            </a:r>
            <a:r>
              <a:rPr lang="en-GB" dirty="0">
                <a:solidFill>
                  <a:schemeClr val="bg1"/>
                </a:solidFill>
                <a:cs typeface="Calibri"/>
              </a:rPr>
              <a:t>during another national lockdown in November and the introduction of tier 4 restrictions in December</a:t>
            </a:r>
          </a:p>
          <a:p>
            <a:r>
              <a:rPr lang="en-GB" dirty="0">
                <a:solidFill>
                  <a:schemeClr val="bg1"/>
                </a:solidFill>
                <a:cs typeface="Calibri"/>
              </a:rPr>
              <a:t>Cabinet approved the approach regarding the</a:t>
            </a:r>
            <a:r>
              <a:rPr lang="en-GB" dirty="0">
                <a:cs typeface="Calibri"/>
              </a:rPr>
              <a:t> </a:t>
            </a:r>
            <a:r>
              <a:rPr lang="en-GB" dirty="0">
                <a:solidFill>
                  <a:schemeClr val="accent6"/>
                </a:solidFill>
                <a:cs typeface="Calibri"/>
              </a:rPr>
              <a:t>Langstone Flood and Coastal Risk </a:t>
            </a:r>
            <a:r>
              <a:rPr lang="en-GB" dirty="0">
                <a:solidFill>
                  <a:schemeClr val="bg1"/>
                </a:solidFill>
                <a:cs typeface="Calibri"/>
              </a:rPr>
              <a:t>management approach</a:t>
            </a:r>
          </a:p>
          <a:p>
            <a:r>
              <a:rPr lang="en-GB" dirty="0">
                <a:solidFill>
                  <a:schemeClr val="bg1"/>
                </a:solidFill>
                <a:cs typeface="Calibri"/>
              </a:rPr>
              <a:t>The sale of former landfill site </a:t>
            </a:r>
            <a:r>
              <a:rPr lang="en-GB" dirty="0" err="1">
                <a:solidFill>
                  <a:schemeClr val="bg1"/>
                </a:solidFill>
                <a:cs typeface="Calibri"/>
              </a:rPr>
              <a:t>Brockhampton</a:t>
            </a:r>
            <a:r>
              <a:rPr lang="en-GB" dirty="0">
                <a:solidFill>
                  <a:schemeClr val="bg1"/>
                </a:solidFill>
                <a:cs typeface="Calibri"/>
              </a:rPr>
              <a:t> West was approved by Cabinet in November – the site, which has been earmarked for commercial development, will bring much needed </a:t>
            </a:r>
            <a:r>
              <a:rPr lang="en-GB" dirty="0">
                <a:solidFill>
                  <a:schemeClr val="accent6"/>
                </a:solidFill>
                <a:cs typeface="Calibri"/>
              </a:rPr>
              <a:t>jobs and investment</a:t>
            </a:r>
            <a:r>
              <a:rPr lang="en-GB" dirty="0">
                <a:cs typeface="Calibri"/>
              </a:rPr>
              <a:t> </a:t>
            </a:r>
            <a:r>
              <a:rPr lang="en-GB" dirty="0">
                <a:solidFill>
                  <a:schemeClr val="bg1"/>
                </a:solidFill>
                <a:cs typeface="Calibri"/>
              </a:rPr>
              <a:t>to the area</a:t>
            </a:r>
          </a:p>
          <a:p>
            <a:r>
              <a:rPr lang="en-GB" dirty="0">
                <a:solidFill>
                  <a:schemeClr val="bg1"/>
                </a:solidFill>
                <a:cs typeface="Calibri"/>
              </a:rPr>
              <a:t>We took community events online, with a</a:t>
            </a:r>
            <a:r>
              <a:rPr lang="en-GB" dirty="0">
                <a:cs typeface="Calibri"/>
              </a:rPr>
              <a:t> </a:t>
            </a:r>
            <a:r>
              <a:rPr lang="en-GB" dirty="0">
                <a:solidFill>
                  <a:schemeClr val="accent6"/>
                </a:solidFill>
                <a:cs typeface="Calibri"/>
              </a:rPr>
              <a:t>virtual job fair </a:t>
            </a:r>
            <a:r>
              <a:rPr lang="en-GB" dirty="0">
                <a:solidFill>
                  <a:schemeClr val="bg1"/>
                </a:solidFill>
                <a:cs typeface="Calibri"/>
              </a:rPr>
              <a:t>helping residents look for new work opportunities</a:t>
            </a:r>
          </a:p>
          <a:p>
            <a:endParaRPr lang="en-GB" dirty="0"/>
          </a:p>
        </p:txBody>
      </p:sp>
    </p:spTree>
    <p:extLst>
      <p:ext uri="{BB962C8B-B14F-4D97-AF65-F5344CB8AC3E}">
        <p14:creationId xmlns:p14="http://schemas.microsoft.com/office/powerpoint/2010/main" val="33430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14">
            <a:extLst>
              <a:ext uri="{FF2B5EF4-FFF2-40B4-BE49-F238E27FC236}">
                <a16:creationId xmlns:a16="http://schemas.microsoft.com/office/drawing/2014/main" id="{EF266BC5-D34D-4C85-8AEA-56011EFA31F3}"/>
              </a:ext>
            </a:extLst>
          </p:cNvPr>
          <p:cNvGraphicFramePr>
            <a:graphicFrameLocks noGrp="1"/>
          </p:cNvGraphicFramePr>
          <p:nvPr>
            <p:extLst>
              <p:ext uri="{D42A27DB-BD31-4B8C-83A1-F6EECF244321}">
                <p14:modId xmlns:p14="http://schemas.microsoft.com/office/powerpoint/2010/main" val="3645816434"/>
              </p:ext>
            </p:extLst>
          </p:nvPr>
        </p:nvGraphicFramePr>
        <p:xfrm>
          <a:off x="3014092" y="847728"/>
          <a:ext cx="8801100" cy="5162544"/>
        </p:xfrm>
        <a:graphic>
          <a:graphicData uri="http://schemas.openxmlformats.org/drawingml/2006/table">
            <a:tbl>
              <a:tblPr firstRow="1" bandRow="1">
                <a:tableStyleId>{9D7B26C5-4107-4FEC-AEDC-1716B250A1EF}</a:tableStyleId>
              </a:tblPr>
              <a:tblGrid>
                <a:gridCol w="5251851">
                  <a:extLst>
                    <a:ext uri="{9D8B030D-6E8A-4147-A177-3AD203B41FA5}">
                      <a16:colId xmlns:a16="http://schemas.microsoft.com/office/drawing/2014/main" val="1632953638"/>
                    </a:ext>
                  </a:extLst>
                </a:gridCol>
                <a:gridCol w="1052655">
                  <a:extLst>
                    <a:ext uri="{9D8B030D-6E8A-4147-A177-3AD203B41FA5}">
                      <a16:colId xmlns:a16="http://schemas.microsoft.com/office/drawing/2014/main" val="3276194889"/>
                    </a:ext>
                  </a:extLst>
                </a:gridCol>
                <a:gridCol w="832198">
                  <a:extLst>
                    <a:ext uri="{9D8B030D-6E8A-4147-A177-3AD203B41FA5}">
                      <a16:colId xmlns:a16="http://schemas.microsoft.com/office/drawing/2014/main" val="3436727633"/>
                    </a:ext>
                  </a:extLst>
                </a:gridCol>
                <a:gridCol w="832198">
                  <a:extLst>
                    <a:ext uri="{9D8B030D-6E8A-4147-A177-3AD203B41FA5}">
                      <a16:colId xmlns:a16="http://schemas.microsoft.com/office/drawing/2014/main" val="2077505197"/>
                    </a:ext>
                  </a:extLst>
                </a:gridCol>
                <a:gridCol w="832198">
                  <a:extLst>
                    <a:ext uri="{9D8B030D-6E8A-4147-A177-3AD203B41FA5}">
                      <a16:colId xmlns:a16="http://schemas.microsoft.com/office/drawing/2014/main" val="536952096"/>
                    </a:ext>
                  </a:extLst>
                </a:gridCol>
              </a:tblGrid>
              <a:tr h="522252">
                <a:tc>
                  <a:txBody>
                    <a:bodyPr/>
                    <a:lstStyle/>
                    <a:p>
                      <a:r>
                        <a:rPr lang="en-GB" dirty="0">
                          <a:solidFill>
                            <a:schemeClr val="bg1"/>
                          </a:solidFill>
                        </a:rPr>
                        <a:t>Indicator</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Target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Q1</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dirty="0">
                          <a:solidFill>
                            <a:schemeClr val="bg1"/>
                          </a:solidFill>
                        </a:rPr>
                        <a:t>Q2</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a:solidFill>
                            <a:schemeClr val="bg1"/>
                          </a:solidFill>
                        </a:rPr>
                        <a:t>Q3</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04123125"/>
                  </a:ext>
                </a:extLst>
              </a:tr>
              <a:tr h="373098">
                <a:tc>
                  <a:txBody>
                    <a:bodyPr/>
                    <a:lstStyle/>
                    <a:p>
                      <a:pPr algn="l" fontAlgn="ctr"/>
                      <a:r>
                        <a:rPr lang="en-GB" sz="1400" b="0" i="0" u="none" strike="noStrike" dirty="0">
                          <a:solidFill>
                            <a:schemeClr val="bg1"/>
                          </a:solidFill>
                          <a:effectLst/>
                          <a:latin typeface="Calibri" panose="020F0502020204030204" pitchFamily="34" charset="0"/>
                        </a:rPr>
                        <a:t>Major planning applications - number decided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bg1"/>
                          </a:solidFill>
                          <a:effectLst/>
                          <a:latin typeface="Calibri" panose="020F0502020204030204" pitchFamily="34" charset="0"/>
                        </a:rPr>
                        <a:t>4</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dirty="0">
                          <a:solidFill>
                            <a:schemeClr val="bg1"/>
                          </a:solidFill>
                          <a:effectLst/>
                          <a:latin typeface="Calibri" panose="020F0502020204030204" pitchFamily="34" charset="0"/>
                        </a:rPr>
                        <a:t>4</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bg1"/>
                          </a:solidFill>
                          <a:effectLst/>
                          <a:latin typeface="Calibri" panose="020F0502020204030204" pitchFamily="34" charset="0"/>
                        </a:rPr>
                        <a:t>4</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39508258"/>
                  </a:ext>
                </a:extLst>
              </a:tr>
              <a:tr h="539355">
                <a:tc>
                  <a:txBody>
                    <a:bodyPr/>
                    <a:lstStyle/>
                    <a:p>
                      <a:pPr algn="l" fontAlgn="ctr"/>
                      <a:r>
                        <a:rPr lang="en-GB" sz="1400" b="0" i="0" u="none" strike="noStrike" dirty="0">
                          <a:solidFill>
                            <a:schemeClr val="bg1"/>
                          </a:solidFill>
                          <a:effectLst/>
                          <a:latin typeface="Calibri" panose="020F0502020204030204" pitchFamily="34" charset="0"/>
                        </a:rPr>
                        <a:t>Major planning applications - % decided within 13 weeks or agreed time extension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70%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accent6"/>
                          </a:solidFill>
                          <a:effectLst/>
                          <a:latin typeface="Calibri" panose="020F0502020204030204" pitchFamily="34" charset="0"/>
                        </a:rPr>
                        <a:t>100%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67804613"/>
                  </a:ext>
                </a:extLst>
              </a:tr>
              <a:tr h="336945">
                <a:tc>
                  <a:txBody>
                    <a:bodyPr/>
                    <a:lstStyle/>
                    <a:p>
                      <a:pPr algn="l" fontAlgn="ctr"/>
                      <a:r>
                        <a:rPr lang="en-GB" sz="1400" b="0" i="0" u="none" strike="noStrike" dirty="0">
                          <a:solidFill>
                            <a:schemeClr val="bg1"/>
                          </a:solidFill>
                          <a:effectLst/>
                          <a:latin typeface="Calibri" panose="020F0502020204030204" pitchFamily="34" charset="0"/>
                        </a:rPr>
                        <a:t>Minor planning applications - number decided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dirty="0">
                          <a:solidFill>
                            <a:schemeClr val="bg1"/>
                          </a:solidFill>
                          <a:effectLst/>
                          <a:latin typeface="Calibri" panose="020F0502020204030204" pitchFamily="34" charset="0"/>
                        </a:rPr>
                        <a:t>22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dirty="0">
                          <a:solidFill>
                            <a:schemeClr val="bg1"/>
                          </a:solidFill>
                          <a:effectLst/>
                          <a:latin typeface="Calibri" panose="020F0502020204030204" pitchFamily="34" charset="0"/>
                        </a:rPr>
                        <a:t>20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bg1"/>
                          </a:solidFill>
                          <a:effectLst/>
                          <a:latin typeface="Calibri" panose="020F0502020204030204" pitchFamily="34" charset="0"/>
                        </a:rPr>
                        <a:t>22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8966800"/>
                  </a:ext>
                </a:extLst>
              </a:tr>
              <a:tr h="477475">
                <a:tc>
                  <a:txBody>
                    <a:bodyPr/>
                    <a:lstStyle/>
                    <a:p>
                      <a:pPr algn="l" fontAlgn="ctr"/>
                      <a:r>
                        <a:rPr lang="en-GB" sz="1400" b="0" i="0" u="none" strike="noStrike" dirty="0">
                          <a:solidFill>
                            <a:schemeClr val="bg1"/>
                          </a:solidFill>
                          <a:effectLst/>
                          <a:latin typeface="Calibri" panose="020F0502020204030204" pitchFamily="34" charset="0"/>
                        </a:rPr>
                        <a:t>Minor planning applications - % decided within 8 weeks or agreed extension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65%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82%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85%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accent6"/>
                          </a:solidFill>
                          <a:effectLst/>
                          <a:latin typeface="Calibri" panose="020F0502020204030204" pitchFamily="34" charset="0"/>
                        </a:rPr>
                        <a:t>85%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171132898"/>
                  </a:ext>
                </a:extLst>
              </a:tr>
              <a:tr h="361950">
                <a:tc>
                  <a:txBody>
                    <a:bodyPr/>
                    <a:lstStyle/>
                    <a:p>
                      <a:pPr algn="l" fontAlgn="ctr"/>
                      <a:r>
                        <a:rPr lang="en-GB" sz="1400" b="0" i="0" u="none" strike="noStrike" dirty="0">
                          <a:solidFill>
                            <a:schemeClr val="bg1"/>
                          </a:solidFill>
                          <a:effectLst/>
                          <a:latin typeface="Calibri" panose="020F0502020204030204" pitchFamily="34" charset="0"/>
                        </a:rPr>
                        <a:t>Other planning applications - number decided</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N/A</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dirty="0">
                          <a:solidFill>
                            <a:schemeClr val="bg1"/>
                          </a:solidFill>
                          <a:effectLst/>
                          <a:latin typeface="Calibri" panose="020F0502020204030204" pitchFamily="34" charset="0"/>
                        </a:rPr>
                        <a:t>109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dirty="0">
                          <a:solidFill>
                            <a:schemeClr val="bg1"/>
                          </a:solidFill>
                          <a:effectLst/>
                          <a:latin typeface="Calibri" panose="020F0502020204030204" pitchFamily="34" charset="0"/>
                        </a:rPr>
                        <a:t>126</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bg1"/>
                          </a:solidFill>
                          <a:effectLst/>
                          <a:latin typeface="Calibri" panose="020F0502020204030204" pitchFamily="34" charset="0"/>
                        </a:rPr>
                        <a:t>129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778094767"/>
                  </a:ext>
                </a:extLst>
              </a:tr>
              <a:tr h="432473">
                <a:tc>
                  <a:txBody>
                    <a:bodyPr/>
                    <a:lstStyle/>
                    <a:p>
                      <a:pPr algn="l" fontAlgn="ctr"/>
                      <a:r>
                        <a:rPr lang="en-GB" sz="1400" b="0" i="0" u="none" strike="noStrike" dirty="0">
                          <a:solidFill>
                            <a:schemeClr val="bg1"/>
                          </a:solidFill>
                          <a:effectLst/>
                          <a:latin typeface="Calibri" panose="020F0502020204030204" pitchFamily="34" charset="0"/>
                        </a:rPr>
                        <a:t>Other planning applications - % decided within 8 weeks or agreed extension</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80%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92%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94%</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accent6"/>
                          </a:solidFill>
                          <a:effectLst/>
                          <a:latin typeface="Calibri" panose="020F0502020204030204" pitchFamily="34" charset="0"/>
                        </a:rPr>
                        <a:t>91%</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21741657"/>
                  </a:ext>
                </a:extLst>
              </a:tr>
              <a:tr h="351540">
                <a:tc>
                  <a:txBody>
                    <a:bodyPr/>
                    <a:lstStyle/>
                    <a:p>
                      <a:pPr algn="l" fontAlgn="ctr"/>
                      <a:r>
                        <a:rPr lang="en-GB" sz="1400" b="0" i="0" u="none" strike="noStrike" dirty="0">
                          <a:solidFill>
                            <a:schemeClr val="bg1"/>
                          </a:solidFill>
                          <a:effectLst/>
                          <a:latin typeface="Calibri" panose="020F0502020204030204" pitchFamily="34" charset="0"/>
                        </a:rPr>
                        <a:t>All applications - % decided within 26 weeks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98%</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99%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99%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accent6"/>
                          </a:solidFill>
                          <a:effectLst/>
                          <a:latin typeface="Calibri" panose="020F0502020204030204" pitchFamily="34" charset="0"/>
                        </a:rPr>
                        <a:t>99%</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29563302"/>
                  </a:ext>
                </a:extLst>
              </a:tr>
              <a:tr h="830232">
                <a:tc>
                  <a:txBody>
                    <a:bodyPr/>
                    <a:lstStyle/>
                    <a:p>
                      <a:pPr algn="l" fontAlgn="ctr"/>
                      <a:r>
                        <a:rPr lang="en-GB" sz="1400" b="0" i="0" u="none" strike="noStrike" dirty="0">
                          <a:solidFill>
                            <a:schemeClr val="bg1"/>
                          </a:solidFill>
                          <a:effectLst/>
                          <a:latin typeface="Calibri" panose="020F0502020204030204" pitchFamily="34" charset="0"/>
                        </a:rPr>
                        <a:t>Discharge of condition applications - % decided within 8 weeks</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above 80%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400" b="0" i="0" u="none" strike="noStrike">
                          <a:solidFill>
                            <a:srgbClr val="FF0000"/>
                          </a:solidFill>
                          <a:effectLst/>
                          <a:latin typeface="Calibri" panose="020F0502020204030204" pitchFamily="34" charset="0"/>
                        </a:rPr>
                        <a:t>26%</a:t>
                      </a:r>
                    </a:p>
                    <a:p>
                      <a:pPr algn="l" fontAlgn="ctr"/>
                      <a:r>
                        <a:rPr lang="en-GB" sz="800" b="0" i="0" u="none" strike="noStrike">
                          <a:solidFill>
                            <a:srgbClr val="FF0000"/>
                          </a:solidFill>
                          <a:effectLst/>
                          <a:latin typeface="Calibri" panose="020F0502020204030204" pitchFamily="34" charset="0"/>
                        </a:rPr>
                        <a:t>Conditions Officer post currently vacant</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dirty="0">
                          <a:solidFill>
                            <a:schemeClr val="accent4"/>
                          </a:solidFill>
                          <a:effectLst/>
                          <a:latin typeface="Calibri" panose="020F0502020204030204" pitchFamily="34" charset="0"/>
                        </a:rPr>
                        <a:t>72%</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rgbClr val="FF0000"/>
                          </a:solidFill>
                          <a:effectLst/>
                          <a:latin typeface="Calibri" panose="020F0502020204030204" pitchFamily="34" charset="0"/>
                        </a:rPr>
                        <a:t>35%</a:t>
                      </a:r>
                    </a:p>
                    <a:p>
                      <a:pPr algn="l" fontAlgn="ctr"/>
                      <a:r>
                        <a:rPr lang="en-GB" sz="900" b="1" i="0" u="none" strike="noStrike" dirty="0">
                          <a:solidFill>
                            <a:srgbClr val="FF0000"/>
                          </a:solidFill>
                          <a:effectLst/>
                          <a:latin typeface="Calibri" panose="020F0502020204030204" pitchFamily="34" charset="0"/>
                        </a:rPr>
                        <a:t>Conditions Officer post remains vacant</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033718946"/>
                  </a:ext>
                </a:extLst>
              </a:tr>
              <a:tr h="401277">
                <a:tc>
                  <a:txBody>
                    <a:bodyPr/>
                    <a:lstStyle/>
                    <a:p>
                      <a:pPr algn="l" fontAlgn="ctr"/>
                      <a:r>
                        <a:rPr lang="en-GB" sz="1400" b="0" i="0" u="none" strike="noStrike" dirty="0">
                          <a:solidFill>
                            <a:schemeClr val="bg1"/>
                          </a:solidFill>
                          <a:effectLst/>
                          <a:latin typeface="Calibri" panose="020F0502020204030204" pitchFamily="34" charset="0"/>
                        </a:rPr>
                        <a:t>Major planning applications - % of decisions allowed on appeal</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below 20%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3697606389"/>
                  </a:ext>
                </a:extLst>
              </a:tr>
              <a:tr h="440984">
                <a:tc>
                  <a:txBody>
                    <a:bodyPr/>
                    <a:lstStyle/>
                    <a:p>
                      <a:pPr algn="l" fontAlgn="ctr"/>
                      <a:r>
                        <a:rPr lang="en-GB" sz="1400" b="0" i="0" u="none" strike="noStrike" dirty="0">
                          <a:solidFill>
                            <a:schemeClr val="bg1"/>
                          </a:solidFill>
                          <a:effectLst/>
                          <a:latin typeface="Calibri" panose="020F0502020204030204" pitchFamily="34" charset="0"/>
                        </a:rPr>
                        <a:t>Minor and other planning applications - % of decisions allowed on appeal</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100" b="0" i="0" u="none" strike="noStrike">
                          <a:solidFill>
                            <a:schemeClr val="bg1"/>
                          </a:solidFill>
                          <a:effectLst/>
                          <a:latin typeface="Calibri" panose="020F0502020204030204" pitchFamily="34" charset="0"/>
                        </a:rPr>
                        <a:t>below 30%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0" i="0" u="none" strike="noStrike">
                          <a:solidFill>
                            <a:schemeClr val="accent6"/>
                          </a:solidFill>
                          <a:effectLst/>
                          <a:latin typeface="Calibri" panose="020F0502020204030204" pitchFamily="34" charset="0"/>
                        </a:rPr>
                        <a:t>0%</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ctr"/>
                      <a:r>
                        <a:rPr lang="en-GB" sz="1600" b="1" i="0" u="none" strike="noStrike" dirty="0">
                          <a:solidFill>
                            <a:schemeClr val="accent6"/>
                          </a:solidFill>
                          <a:effectLst/>
                          <a:latin typeface="Calibri" panose="020F0502020204030204" pitchFamily="34" charset="0"/>
                        </a:rPr>
                        <a:t>0.5%</a:t>
                      </a:r>
                    </a:p>
                  </a:txBody>
                  <a:tcPr marL="9525" marR="9525" marT="9525"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101169055"/>
                  </a:ext>
                </a:extLst>
              </a:tr>
            </a:tbl>
          </a:graphicData>
        </a:graphic>
      </p:graphicFrame>
      <p:sp>
        <p:nvSpPr>
          <p:cNvPr id="6" name="Title 3">
            <a:extLst>
              <a:ext uri="{FF2B5EF4-FFF2-40B4-BE49-F238E27FC236}">
                <a16:creationId xmlns:a16="http://schemas.microsoft.com/office/drawing/2014/main" id="{B719EB64-DA4F-4209-948F-7A2572D7D804}"/>
              </a:ext>
            </a:extLst>
          </p:cNvPr>
          <p:cNvSpPr txBox="1">
            <a:spLocks/>
          </p:cNvSpPr>
          <p:nvPr/>
        </p:nvSpPr>
        <p:spPr>
          <a:xfrm>
            <a:off x="376808" y="3448050"/>
            <a:ext cx="2371906" cy="2825563"/>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r"/>
            <a:r>
              <a:rPr lang="en-GB" sz="2800" dirty="0">
                <a:solidFill>
                  <a:schemeClr val="bg1"/>
                </a:solidFill>
              </a:rPr>
              <a:t>Key Performance Indicators</a:t>
            </a:r>
          </a:p>
        </p:txBody>
      </p:sp>
      <p:pic>
        <p:nvPicPr>
          <p:cNvPr id="7" name="Graphic 6" descr="Upward trend">
            <a:extLst>
              <a:ext uri="{FF2B5EF4-FFF2-40B4-BE49-F238E27FC236}">
                <a16:creationId xmlns:a16="http://schemas.microsoft.com/office/drawing/2014/main" id="{333206CA-55CA-452F-9E0A-0FBEF060DC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661" y="4087254"/>
            <a:ext cx="914400" cy="914400"/>
          </a:xfrm>
          <a:prstGeom prst="rect">
            <a:avLst/>
          </a:prstGeom>
        </p:spPr>
      </p:pic>
      <p:sp>
        <p:nvSpPr>
          <p:cNvPr id="8" name="Title 3">
            <a:extLst>
              <a:ext uri="{FF2B5EF4-FFF2-40B4-BE49-F238E27FC236}">
                <a16:creationId xmlns:a16="http://schemas.microsoft.com/office/drawing/2014/main" id="{FBAD1B7B-C85D-478B-90CC-1BBE8DC71131}"/>
              </a:ext>
            </a:extLst>
          </p:cNvPr>
          <p:cNvSpPr>
            <a:spLocks noGrp="1"/>
          </p:cNvSpPr>
          <p:nvPr>
            <p:ph type="title"/>
          </p:nvPr>
        </p:nvSpPr>
        <p:spPr>
          <a:xfrm>
            <a:off x="376808" y="464933"/>
            <a:ext cx="5625961" cy="415372"/>
          </a:xfrm>
        </p:spPr>
        <p:txBody>
          <a:bodyPr>
            <a:normAutofit fontScale="90000"/>
          </a:bodyPr>
          <a:lstStyle/>
          <a:p>
            <a:r>
              <a:rPr lang="en-GB" sz="4400" dirty="0">
                <a:solidFill>
                  <a:schemeClr val="bg1"/>
                </a:solidFill>
              </a:rPr>
              <a:t>Planning</a:t>
            </a:r>
            <a:endParaRPr lang="en-GB" sz="3600" i="1" dirty="0">
              <a:solidFill>
                <a:schemeClr val="bg1"/>
              </a:solidFill>
            </a:endParaRPr>
          </a:p>
        </p:txBody>
      </p:sp>
    </p:spTree>
    <p:extLst>
      <p:ext uri="{BB962C8B-B14F-4D97-AF65-F5344CB8AC3E}">
        <p14:creationId xmlns:p14="http://schemas.microsoft.com/office/powerpoint/2010/main" val="4146555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Graphic 17" descr="Bullseye">
            <a:extLst>
              <a:ext uri="{FF2B5EF4-FFF2-40B4-BE49-F238E27FC236}">
                <a16:creationId xmlns:a16="http://schemas.microsoft.com/office/drawing/2014/main" id="{A77CC463-6E22-4EFB-A3A4-20816740E4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30969" y="-38100"/>
            <a:ext cx="786209" cy="786209"/>
          </a:xfrm>
          <a:prstGeom prst="rect">
            <a:avLst/>
          </a:prstGeom>
        </p:spPr>
      </p:pic>
      <p:graphicFrame>
        <p:nvGraphicFramePr>
          <p:cNvPr id="7" name="Table 7">
            <a:extLst>
              <a:ext uri="{FF2B5EF4-FFF2-40B4-BE49-F238E27FC236}">
                <a16:creationId xmlns:a16="http://schemas.microsoft.com/office/drawing/2014/main" id="{4CF0F292-9049-4D91-888B-C2031CBBB235}"/>
              </a:ext>
            </a:extLst>
          </p:cNvPr>
          <p:cNvGraphicFramePr>
            <a:graphicFrameLocks noGrp="1"/>
          </p:cNvGraphicFramePr>
          <p:nvPr>
            <p:ph idx="1"/>
            <p:extLst>
              <p:ext uri="{D42A27DB-BD31-4B8C-83A1-F6EECF244321}">
                <p14:modId xmlns:p14="http://schemas.microsoft.com/office/powerpoint/2010/main" val="3882194215"/>
              </p:ext>
            </p:extLst>
          </p:nvPr>
        </p:nvGraphicFramePr>
        <p:xfrm>
          <a:off x="251597" y="700629"/>
          <a:ext cx="11688806" cy="5943600"/>
        </p:xfrm>
        <a:graphic>
          <a:graphicData uri="http://schemas.openxmlformats.org/drawingml/2006/table">
            <a:tbl>
              <a:tblPr firstRow="1" bandRow="1">
                <a:tableStyleId>{5940675A-B579-460E-94D1-54222C63F5DA}</a:tableStyleId>
              </a:tblPr>
              <a:tblGrid>
                <a:gridCol w="630908">
                  <a:extLst>
                    <a:ext uri="{9D8B030D-6E8A-4147-A177-3AD203B41FA5}">
                      <a16:colId xmlns:a16="http://schemas.microsoft.com/office/drawing/2014/main" val="3591491900"/>
                    </a:ext>
                  </a:extLst>
                </a:gridCol>
                <a:gridCol w="2432774">
                  <a:extLst>
                    <a:ext uri="{9D8B030D-6E8A-4147-A177-3AD203B41FA5}">
                      <a16:colId xmlns:a16="http://schemas.microsoft.com/office/drawing/2014/main" val="326531481"/>
                    </a:ext>
                  </a:extLst>
                </a:gridCol>
                <a:gridCol w="2487200">
                  <a:extLst>
                    <a:ext uri="{9D8B030D-6E8A-4147-A177-3AD203B41FA5}">
                      <a16:colId xmlns:a16="http://schemas.microsoft.com/office/drawing/2014/main" val="3995465828"/>
                    </a:ext>
                  </a:extLst>
                </a:gridCol>
                <a:gridCol w="432557">
                  <a:extLst>
                    <a:ext uri="{9D8B030D-6E8A-4147-A177-3AD203B41FA5}">
                      <a16:colId xmlns:a16="http://schemas.microsoft.com/office/drawing/2014/main" val="4181733909"/>
                    </a:ext>
                  </a:extLst>
                </a:gridCol>
                <a:gridCol w="432557">
                  <a:extLst>
                    <a:ext uri="{9D8B030D-6E8A-4147-A177-3AD203B41FA5}">
                      <a16:colId xmlns:a16="http://schemas.microsoft.com/office/drawing/2014/main" val="3638030004"/>
                    </a:ext>
                  </a:extLst>
                </a:gridCol>
                <a:gridCol w="4866263">
                  <a:extLst>
                    <a:ext uri="{9D8B030D-6E8A-4147-A177-3AD203B41FA5}">
                      <a16:colId xmlns:a16="http://schemas.microsoft.com/office/drawing/2014/main" val="3033096753"/>
                    </a:ext>
                  </a:extLst>
                </a:gridCol>
                <a:gridCol w="406547">
                  <a:extLst>
                    <a:ext uri="{9D8B030D-6E8A-4147-A177-3AD203B41FA5}">
                      <a16:colId xmlns:a16="http://schemas.microsoft.com/office/drawing/2014/main" val="4161796994"/>
                    </a:ext>
                  </a:extLst>
                </a:gridCol>
              </a:tblGrid>
              <a:tr h="500196">
                <a:tc>
                  <a:txBody>
                    <a:bodyPr/>
                    <a:lstStyle/>
                    <a:p>
                      <a:pPr algn="l"/>
                      <a:r>
                        <a:rPr lang="en-GB" sz="1400" dirty="0">
                          <a:solidFill>
                            <a:schemeClr val="bg1"/>
                          </a:solidFill>
                        </a:rPr>
                        <a:t>Team</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Q3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708611">
                <a:tc rowSpan="3">
                  <a:txBody>
                    <a:bodyPr/>
                    <a:lstStyle/>
                    <a:p>
                      <a:pPr algn="ctr"/>
                      <a:r>
                        <a:rPr lang="en-GB" sz="1600">
                          <a:solidFill>
                            <a:schemeClr val="bg1"/>
                          </a:solidFill>
                        </a:rPr>
                        <a:t>Building Control</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Implement service review to form a shared workforce across Havant and East Hampshire, with a model that is </a:t>
                      </a:r>
                      <a:r>
                        <a:rPr lang="en-GB" sz="900" dirty="0" err="1">
                          <a:solidFill>
                            <a:schemeClr val="bg1"/>
                          </a:solidFill>
                          <a:effectLst/>
                        </a:rPr>
                        <a:t>scaleable</a:t>
                      </a:r>
                      <a:r>
                        <a:rPr lang="en-GB" sz="900" dirty="0">
                          <a:solidFill>
                            <a:schemeClr val="bg1"/>
                          </a:solidFill>
                          <a:effectLst/>
                        </a:rPr>
                        <a:t> to take on additional Building Control business where the opportunity arises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0" i="0" kern="1200">
                          <a:solidFill>
                            <a:schemeClr val="bg1"/>
                          </a:solidFill>
                          <a:effectLst/>
                          <a:latin typeface="+mn-lt"/>
                          <a:ea typeface="+mn-ea"/>
                          <a:cs typeface="+mn-cs"/>
                        </a:rPr>
                        <a:t>One workforce team for Building Control across Havant and East Hampshire created</a:t>
                      </a:r>
                      <a:endParaRPr lang="en-GB" sz="90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000" dirty="0">
                          <a:solidFill>
                            <a:schemeClr val="bg1"/>
                          </a:solidFill>
                          <a:effectLst/>
                        </a:rPr>
                        <a:t>Service review complete on 2</a:t>
                      </a:r>
                      <a:r>
                        <a:rPr lang="en-GB" sz="1000" baseline="30000" dirty="0">
                          <a:solidFill>
                            <a:schemeClr val="bg1"/>
                          </a:solidFill>
                          <a:effectLst/>
                        </a:rPr>
                        <a:t>nd</a:t>
                      </a:r>
                      <a:r>
                        <a:rPr lang="en-GB" sz="1000" dirty="0">
                          <a:solidFill>
                            <a:schemeClr val="bg1"/>
                          </a:solidFill>
                          <a:effectLst/>
                        </a:rPr>
                        <a:t> November. All staff now part of new One Workforce team</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000" dirty="0">
                          <a:solidFill>
                            <a:schemeClr val="bg1">
                              <a:lumMod val="95000"/>
                              <a:lumOff val="5000"/>
                            </a:schemeClr>
                          </a:solidFill>
                        </a:rPr>
                        <a:t>complete</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tx1">
                        <a:lumMod val="50000"/>
                      </a:schemeClr>
                    </a:solidFill>
                  </a:tcPr>
                </a:tc>
                <a:extLst>
                  <a:ext uri="{0D108BD9-81ED-4DB2-BD59-A6C34878D82A}">
                    <a16:rowId xmlns:a16="http://schemas.microsoft.com/office/drawing/2014/main" val="3387995111"/>
                  </a:ext>
                </a:extLst>
              </a:tr>
              <a:tr h="583562">
                <a:tc vMerge="1">
                  <a:txBody>
                    <a:bodyPr/>
                    <a:lstStyle/>
                    <a:p>
                      <a:pPr algn="ctr"/>
                      <a:endParaRPr lang="en-GB" sz="1400"/>
                    </a:p>
                  </a:txBody>
                  <a:tcPr marL="45720" marR="45720" vert="vert270" anchor="ctr"/>
                </a:tc>
                <a:tc>
                  <a:txBody>
                    <a:bodyPr/>
                    <a:lstStyle/>
                    <a:p>
                      <a:pPr algn="l" fontAlgn="base"/>
                      <a:r>
                        <a:rPr lang="en-GB" sz="900" dirty="0">
                          <a:solidFill>
                            <a:schemeClr val="bg1"/>
                          </a:solidFill>
                          <a:effectLst/>
                        </a:rPr>
                        <a:t>Review and amend Building Control prices to ensure full cost recovery against chargeable work and implement time recording system to assist future pricing reviews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a:solidFill>
                            <a:schemeClr val="bg1"/>
                          </a:solidFill>
                          <a:effectLst/>
                        </a:rPr>
                        <a:t>Fair and transparent fees with strong evidence in place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000" dirty="0">
                          <a:solidFill>
                            <a:schemeClr val="bg1"/>
                          </a:solidFill>
                          <a:effectLst/>
                        </a:rPr>
                        <a:t>Prices reviewed and amended with full evidence in place, ready to implement from 1</a:t>
                      </a:r>
                      <a:r>
                        <a:rPr lang="en-GB" sz="1000" baseline="30000" dirty="0">
                          <a:solidFill>
                            <a:schemeClr val="bg1"/>
                          </a:solidFill>
                          <a:effectLst/>
                        </a:rPr>
                        <a:t>st</a:t>
                      </a:r>
                      <a:r>
                        <a:rPr lang="en-GB" sz="1000" dirty="0">
                          <a:solidFill>
                            <a:schemeClr val="bg1"/>
                          </a:solidFill>
                          <a:effectLst/>
                        </a:rPr>
                        <a:t> April 2020 (subject to Council approval of the proposed new hourly rate)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ctr"/>
                      <a:r>
                        <a:rPr lang="en-GB" sz="1000" dirty="0">
                          <a:solidFill>
                            <a:schemeClr val="bg1">
                              <a:lumMod val="95000"/>
                              <a:lumOff val="5000"/>
                            </a:schemeClr>
                          </a:solidFill>
                        </a:rPr>
                        <a:t>complete</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tx1">
                        <a:lumMod val="50000"/>
                      </a:schemeClr>
                    </a:solidFill>
                  </a:tcPr>
                </a:tc>
                <a:extLst>
                  <a:ext uri="{0D108BD9-81ED-4DB2-BD59-A6C34878D82A}">
                    <a16:rowId xmlns:a16="http://schemas.microsoft.com/office/drawing/2014/main" val="2590137866"/>
                  </a:ext>
                </a:extLst>
              </a:tr>
              <a:tr h="597311">
                <a:tc vMerge="1">
                  <a:txBody>
                    <a:bodyPr/>
                    <a:lstStyle/>
                    <a:p>
                      <a:pPr algn="ctr"/>
                      <a:endParaRPr lang="en-GB" sz="1400"/>
                    </a:p>
                  </a:txBody>
                  <a:tcPr marL="45720" marR="45720" vert="vert270" anchor="ctr"/>
                </a:tc>
                <a:tc>
                  <a:txBody>
                    <a:bodyPr/>
                    <a:lstStyle/>
                    <a:p>
                      <a:pPr algn="l" fontAlgn="base"/>
                      <a:r>
                        <a:rPr lang="en-GB" sz="900" dirty="0">
                          <a:solidFill>
                            <a:schemeClr val="bg1"/>
                          </a:solidFill>
                          <a:effectLst/>
                        </a:rPr>
                        <a:t>Continue and complete the implementation of the new </a:t>
                      </a:r>
                      <a:r>
                        <a:rPr lang="en-GB" sz="900" dirty="0" err="1">
                          <a:solidFill>
                            <a:schemeClr val="bg1"/>
                          </a:solidFill>
                          <a:effectLst/>
                        </a:rPr>
                        <a:t>Tascomi</a:t>
                      </a:r>
                      <a:r>
                        <a:rPr lang="en-GB" sz="900" dirty="0">
                          <a:solidFill>
                            <a:schemeClr val="bg1"/>
                          </a:solidFill>
                          <a:effectLst/>
                        </a:rPr>
                        <a:t> Building Control system and review the actual benefits attained against perceived ones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b="0" i="0" kern="1200" dirty="0">
                          <a:solidFill>
                            <a:schemeClr val="bg1"/>
                          </a:solidFill>
                          <a:effectLst/>
                          <a:latin typeface="+mn-lt"/>
                          <a:ea typeface="+mn-ea"/>
                          <a:cs typeface="+mn-cs"/>
                        </a:rPr>
                        <a:t>New IT project completed and report published on benefit realisation</a:t>
                      </a:r>
                      <a:endParaRPr lang="en-GB" sz="9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10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0000"/>
                    </a:solidFill>
                  </a:tcPr>
                </a:tc>
                <a:tc>
                  <a:txBody>
                    <a:bodyPr/>
                    <a:lstStyle/>
                    <a:p>
                      <a:pPr algn="l" fontAlgn="base"/>
                      <a:r>
                        <a:rPr lang="en-GB" sz="1000" dirty="0">
                          <a:solidFill>
                            <a:schemeClr val="bg1"/>
                          </a:solidFill>
                          <a:effectLst/>
                        </a:rPr>
                        <a:t>The data export / import issues previously identified are still outstanding. Staff have been working with external suppliers to resolve outstanding matters and the data import and testing is now due in January 2021</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2563647539"/>
                  </a:ext>
                </a:extLst>
              </a:tr>
              <a:tr h="500196">
                <a:tc rowSpan="3">
                  <a:txBody>
                    <a:bodyPr/>
                    <a:lstStyle/>
                    <a:p>
                      <a:pPr algn="ctr"/>
                      <a:r>
                        <a:rPr lang="en-GB" sz="1400">
                          <a:solidFill>
                            <a:schemeClr val="bg1"/>
                          </a:solidFill>
                        </a:rPr>
                        <a:t>Development Management</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0" i="0" kern="1200">
                          <a:solidFill>
                            <a:schemeClr val="bg1"/>
                          </a:solidFill>
                          <a:effectLst/>
                          <a:latin typeface="+mn-lt"/>
                          <a:ea typeface="+mn-ea"/>
                          <a:cs typeface="+mn-cs"/>
                        </a:rPr>
                        <a:t>Ensure timely decision making of major applications</a:t>
                      </a:r>
                      <a:endParaRPr lang="en-GB" sz="90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0" i="0" kern="1200" dirty="0">
                          <a:solidFill>
                            <a:schemeClr val="bg1"/>
                          </a:solidFill>
                          <a:effectLst/>
                          <a:latin typeface="+mn-lt"/>
                          <a:ea typeface="+mn-ea"/>
                          <a:cs typeface="+mn-cs"/>
                        </a:rPr>
                        <a:t>Delivery of high quality housing and employment development</a:t>
                      </a:r>
                      <a:br>
                        <a:rPr lang="en-GB" sz="900" dirty="0">
                          <a:solidFill>
                            <a:schemeClr val="bg1"/>
                          </a:solidFill>
                        </a:rPr>
                      </a:br>
                      <a:r>
                        <a:rPr lang="en-GB" sz="900" b="0" i="0" kern="1200" dirty="0">
                          <a:solidFill>
                            <a:schemeClr val="bg1"/>
                          </a:solidFill>
                          <a:effectLst/>
                          <a:latin typeface="+mn-lt"/>
                          <a:ea typeface="+mn-ea"/>
                          <a:cs typeface="+mn-cs"/>
                        </a:rPr>
                        <a:t>Delivery of affordable housing</a:t>
                      </a:r>
                      <a:endParaRPr lang="en-GB" sz="9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000" dirty="0">
                          <a:solidFill>
                            <a:schemeClr val="bg1"/>
                          </a:solidFill>
                          <a:effectLst/>
                        </a:rPr>
                        <a:t>Service working normally with most staff working remotely. DMC meeting as normal and making decisions. Applications submitted at an all time high – staff starting to struggle with workloads. Recruiting to two vacant posts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597708292"/>
                  </a:ext>
                </a:extLst>
              </a:tr>
              <a:tr h="458513">
                <a:tc vMerge="1">
                  <a:txBody>
                    <a:bodyPr/>
                    <a:lstStyle/>
                    <a:p>
                      <a:pPr algn="l"/>
                      <a:endParaRPr lang="en-GB" sz="1000"/>
                    </a:p>
                  </a:txBody>
                  <a:tcPr/>
                </a:tc>
                <a:tc>
                  <a:txBody>
                    <a:bodyPr/>
                    <a:lstStyle/>
                    <a:p>
                      <a:pPr algn="l" fontAlgn="base"/>
                      <a:r>
                        <a:rPr lang="en-GB" sz="900" b="0" i="0" kern="1200">
                          <a:solidFill>
                            <a:schemeClr val="bg1"/>
                          </a:solidFill>
                          <a:effectLst/>
                          <a:latin typeface="+mn-lt"/>
                          <a:ea typeface="+mn-ea"/>
                          <a:cs typeface="+mn-cs"/>
                        </a:rPr>
                        <a:t>Seek best possible placemaking outcomes for developments</a:t>
                      </a:r>
                      <a:endParaRPr lang="en-GB" sz="90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900" b="0" i="0" kern="1200" dirty="0">
                          <a:solidFill>
                            <a:schemeClr val="bg1"/>
                          </a:solidFill>
                          <a:effectLst/>
                          <a:latin typeface="+mn-lt"/>
                          <a:ea typeface="+mn-ea"/>
                          <a:cs typeface="+mn-cs"/>
                        </a:rPr>
                        <a:t>Delivery of infrastructure and facilities is facilitated</a:t>
                      </a:r>
                      <a:br>
                        <a:rPr lang="en-GB" sz="900" dirty="0">
                          <a:solidFill>
                            <a:schemeClr val="bg1"/>
                          </a:solidFill>
                        </a:rPr>
                      </a:br>
                      <a:r>
                        <a:rPr lang="en-GB" sz="900" b="0" i="0" kern="1200" dirty="0">
                          <a:solidFill>
                            <a:schemeClr val="bg1"/>
                          </a:solidFill>
                          <a:effectLst/>
                          <a:latin typeface="+mn-lt"/>
                          <a:ea typeface="+mn-ea"/>
                          <a:cs typeface="+mn-cs"/>
                        </a:rPr>
                        <a:t>The quality of place is preserved, protected or enhanced</a:t>
                      </a:r>
                      <a:endParaRPr lang="en-GB" sz="900" dirty="0">
                        <a:solidFill>
                          <a:schemeClr val="bg1"/>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0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000" dirty="0">
                          <a:solidFill>
                            <a:schemeClr val="bg1"/>
                          </a:solidFill>
                          <a:effectLst/>
                        </a:rPr>
                        <a:t>Service working normally with most staff working remotely. DMC meeting as normal and making decisions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925453578"/>
                  </a:ext>
                </a:extLst>
              </a:tr>
              <a:tr h="458513">
                <a:tc vMerge="1">
                  <a:txBody>
                    <a:bodyPr/>
                    <a:lstStyle/>
                    <a:p>
                      <a:pPr algn="l"/>
                      <a:endParaRPr lang="en-GB" sz="1000"/>
                    </a:p>
                  </a:txBody>
                  <a:tcPr/>
                </a:tc>
                <a:tc>
                  <a:txBody>
                    <a:bodyPr/>
                    <a:lstStyle/>
                    <a:p>
                      <a:pPr algn="l" fontAlgn="base"/>
                      <a:r>
                        <a:rPr lang="en-GB" sz="900" b="0" i="0" kern="1200">
                          <a:solidFill>
                            <a:schemeClr val="bg1"/>
                          </a:solidFill>
                          <a:effectLst/>
                          <a:latin typeface="+mn-lt"/>
                          <a:ea typeface="+mn-ea"/>
                          <a:cs typeface="+mn-cs"/>
                        </a:rPr>
                        <a:t>Replace existing IT system</a:t>
                      </a:r>
                      <a:endParaRPr lang="en-GB" sz="90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b="0" i="0" kern="1200" dirty="0">
                          <a:solidFill>
                            <a:schemeClr val="bg1"/>
                          </a:solidFill>
                          <a:effectLst/>
                          <a:latin typeface="+mn-lt"/>
                          <a:ea typeface="+mn-ea"/>
                          <a:cs typeface="+mn-cs"/>
                        </a:rPr>
                        <a:t>Provision of improved and more efficient service for customers</a:t>
                      </a:r>
                      <a:br>
                        <a:rPr lang="en-GB" sz="900" dirty="0">
                          <a:solidFill>
                            <a:schemeClr val="bg1"/>
                          </a:solidFill>
                        </a:rPr>
                      </a:br>
                      <a:r>
                        <a:rPr lang="en-GB" sz="900" b="0" i="0" kern="1200" dirty="0">
                          <a:solidFill>
                            <a:schemeClr val="bg1"/>
                          </a:solidFill>
                          <a:effectLst/>
                          <a:latin typeface="+mn-lt"/>
                          <a:ea typeface="+mn-ea"/>
                          <a:cs typeface="+mn-cs"/>
                        </a:rPr>
                        <a:t>Team performance retained and enhanced</a:t>
                      </a:r>
                      <a:endParaRPr lang="en-GB" sz="9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1000">
                        <a:solidFill>
                          <a:schemeClr val="accent4"/>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000" dirty="0">
                          <a:solidFill>
                            <a:schemeClr val="bg1"/>
                          </a:solidFill>
                          <a:effectLst/>
                        </a:rPr>
                        <a:t>Waiting to see how this fits with transformation and corporate support. Project ready for next phase</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1064865248"/>
                  </a:ext>
                </a:extLst>
              </a:tr>
              <a:tr h="501380">
                <a:tc rowSpan="3">
                  <a:txBody>
                    <a:bodyPr/>
                    <a:lstStyle/>
                    <a:p>
                      <a:pPr algn="ctr"/>
                      <a:r>
                        <a:rPr lang="en-GB" sz="1600">
                          <a:solidFill>
                            <a:schemeClr val="bg1"/>
                          </a:solidFill>
                        </a:rPr>
                        <a:t>Planning Policy</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a:solidFill>
                            <a:schemeClr val="bg1"/>
                          </a:solidFill>
                          <a:effectLst/>
                        </a:rPr>
                        <a:t>Undertake the consultation on changes to the Havant Borough Local Plan and submit the plan to government for examination</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900" dirty="0">
                          <a:solidFill>
                            <a:schemeClr val="bg1"/>
                          </a:solidFill>
                          <a:effectLst/>
                        </a:rPr>
                        <a:t>A submitted Local Plan that has increased weight in decision making</a:t>
                      </a:r>
                      <a:endParaRPr lang="en-GB" sz="900" b="1" dirty="0">
                        <a:solidFill>
                          <a:schemeClr val="bg1"/>
                        </a:solidFill>
                        <a:effectLst/>
                        <a:latin typeface="inheri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endParaRPr lang="en-GB" sz="1400" b="1">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r>
                        <a:rPr lang="en-GB" sz="1000" b="0">
                          <a:solidFill>
                            <a:srgbClr val="FF0000"/>
                          </a:solidFill>
                        </a:rPr>
                        <a:t>Not reported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r>
                        <a:rPr lang="en-GB" sz="1200" b="0" dirty="0">
                          <a:solidFill>
                            <a:schemeClr val="bg1"/>
                          </a:solidFill>
                        </a:rPr>
                        <a:t>Consultation took place November-December 2020</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4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197995152"/>
                  </a:ext>
                </a:extLst>
              </a:tr>
              <a:tr h="583562">
                <a:tc vMerge="1">
                  <a:txBody>
                    <a:bodyPr/>
                    <a:lstStyle/>
                    <a:p>
                      <a:pPr algn="l"/>
                      <a:endParaRPr lang="en-GB" sz="1000"/>
                    </a:p>
                  </a:txBody>
                  <a:tcPr/>
                </a:tc>
                <a:tc>
                  <a:txBody>
                    <a:bodyPr/>
                    <a:lstStyle/>
                    <a:p>
                      <a:pPr algn="l" fontAlgn="base"/>
                      <a:r>
                        <a:rPr lang="en-GB" sz="900">
                          <a:solidFill>
                            <a:schemeClr val="bg1"/>
                          </a:solidFill>
                          <a:effectLst/>
                        </a:rPr>
                        <a:t>Put in place a complete mitigation plan to ensure development is nutrient neutral, using HBC landholding, which is financially sustainable to the Council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900" b="0" dirty="0">
                          <a:solidFill>
                            <a:schemeClr val="bg1"/>
                          </a:solidFill>
                          <a:effectLst/>
                          <a:latin typeface="+mn-lt"/>
                        </a:rPr>
                        <a:t>A mitigation plan prepared and in the process of being implemented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endParaRPr lang="en-GB" sz="1400" b="1">
                        <a:solidFill>
                          <a:srgbClr val="FF0000"/>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t"/>
                      <a:r>
                        <a:rPr lang="en-GB" sz="1000" b="0">
                          <a:solidFill>
                            <a:srgbClr val="FF0000"/>
                          </a:solidFill>
                          <a:effectLst/>
                        </a:rPr>
                        <a:t>Not reported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t"/>
                      <a:r>
                        <a:rPr lang="en-GB" sz="1100" b="0" i="0" dirty="0">
                          <a:solidFill>
                            <a:schemeClr val="bg1"/>
                          </a:solidFill>
                          <a:effectLst/>
                        </a:rPr>
                        <a:t>LEP grant must be spent by end of financial year, otherwise funding will be withdrawn and reputation with LEP damaged. Mitigation scheme is up and running and successfully being implemented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1160032161"/>
                  </a:ext>
                </a:extLst>
              </a:tr>
              <a:tr h="541879">
                <a:tc vMerge="1">
                  <a:txBody>
                    <a:bodyPr/>
                    <a:lstStyle/>
                    <a:p>
                      <a:pPr algn="ctr"/>
                      <a:endParaRPr lang="en-GB" sz="1400"/>
                    </a:p>
                  </a:txBody>
                  <a:tcPr marL="45720" marR="45720" vert="vert270" anchor="ctr"/>
                </a:tc>
                <a:tc>
                  <a:txBody>
                    <a:bodyPr/>
                    <a:lstStyle/>
                    <a:p>
                      <a:pPr algn="l" fontAlgn="base"/>
                      <a:r>
                        <a:rPr lang="en-GB" sz="900">
                          <a:solidFill>
                            <a:schemeClr val="bg1"/>
                          </a:solidFill>
                          <a:effectLst/>
                        </a:rPr>
                        <a:t>Undertake a comprehensive review of the Community Infrastructure Levy Spending Protocol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r>
                        <a:rPr lang="en-GB" sz="900" b="0" dirty="0">
                          <a:solidFill>
                            <a:schemeClr val="bg1"/>
                          </a:solidFill>
                          <a:effectLst/>
                          <a:latin typeface="+mn-lt"/>
                        </a:rPr>
                        <a:t>An adopted Community Infrastructure Levy Spending Protocol</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t"/>
                      <a:endParaRPr lang="en-GB" sz="1400" b="1">
                        <a:solidFill>
                          <a:srgbClr val="FF0000"/>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t"/>
                      <a:r>
                        <a:rPr lang="en-GB" sz="1000" b="0">
                          <a:solidFill>
                            <a:srgbClr val="FF0000"/>
                          </a:solidFill>
                          <a:effectLst/>
                        </a:rPr>
                        <a:t>Not reported</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t"/>
                      <a:r>
                        <a:rPr lang="en-GB" sz="1100" b="0" dirty="0">
                          <a:solidFill>
                            <a:schemeClr val="bg1"/>
                          </a:solidFill>
                          <a:effectLst/>
                        </a:rPr>
                        <a:t>2020/21 spending round is progressing – Cabinet briefing on 13/1. Members highlight this as being extremely controversial. Questions remain over the future process, to be set out in the spending protocol, and resources to enact it</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400" dirty="0">
                        <a:solidFill>
                          <a:srgbClr val="FF0000"/>
                        </a:solidFill>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1447584041"/>
                  </a:ext>
                </a:extLst>
              </a:tr>
            </a:tbl>
          </a:graphicData>
        </a:graphic>
      </p:graphicFrame>
      <p:sp>
        <p:nvSpPr>
          <p:cNvPr id="9" name="Title 3">
            <a:extLst>
              <a:ext uri="{FF2B5EF4-FFF2-40B4-BE49-F238E27FC236}">
                <a16:creationId xmlns:a16="http://schemas.microsoft.com/office/drawing/2014/main" id="{46988D40-BDF0-41F7-B88E-1A401550200C}"/>
              </a:ext>
            </a:extLst>
          </p:cNvPr>
          <p:cNvSpPr txBox="1">
            <a:spLocks/>
          </p:cNvSpPr>
          <p:nvPr/>
        </p:nvSpPr>
        <p:spPr>
          <a:xfrm>
            <a:off x="7488841" y="97976"/>
            <a:ext cx="6090557" cy="5902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sp>
        <p:nvSpPr>
          <p:cNvPr id="5" name="Title 3">
            <a:extLst>
              <a:ext uri="{FF2B5EF4-FFF2-40B4-BE49-F238E27FC236}">
                <a16:creationId xmlns:a16="http://schemas.microsoft.com/office/drawing/2014/main" id="{F06480B2-96A8-4990-B414-09F56771F7C5}"/>
              </a:ext>
            </a:extLst>
          </p:cNvPr>
          <p:cNvSpPr>
            <a:spLocks noGrp="1"/>
          </p:cNvSpPr>
          <p:nvPr>
            <p:ph type="title"/>
          </p:nvPr>
        </p:nvSpPr>
        <p:spPr>
          <a:xfrm>
            <a:off x="213497" y="327045"/>
            <a:ext cx="5625961" cy="415372"/>
          </a:xfrm>
        </p:spPr>
        <p:txBody>
          <a:bodyPr>
            <a:normAutofit fontScale="90000"/>
          </a:bodyPr>
          <a:lstStyle/>
          <a:p>
            <a:r>
              <a:rPr lang="en-GB" sz="4400">
                <a:solidFill>
                  <a:schemeClr val="bg1"/>
                </a:solidFill>
              </a:rPr>
              <a:t>Planning</a:t>
            </a:r>
            <a:endParaRPr lang="en-GB" sz="3600" i="1">
              <a:solidFill>
                <a:schemeClr val="bg1"/>
              </a:solidFill>
            </a:endParaRPr>
          </a:p>
        </p:txBody>
      </p:sp>
    </p:spTree>
    <p:extLst>
      <p:ext uri="{BB962C8B-B14F-4D97-AF65-F5344CB8AC3E}">
        <p14:creationId xmlns:p14="http://schemas.microsoft.com/office/powerpoint/2010/main" val="4065901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Property</a:t>
            </a:r>
            <a:br>
              <a:rPr lang="en-GB" sz="3600" dirty="0">
                <a:solidFill>
                  <a:schemeClr val="bg1"/>
                </a:solidFill>
              </a:rPr>
            </a:br>
            <a:r>
              <a:rPr lang="en-GB" sz="2200" i="1" dirty="0">
                <a:solidFill>
                  <a:schemeClr val="bg1"/>
                </a:solidFill>
              </a:rPr>
              <a:t>Interim Head of Service: Natalie Meagher</a:t>
            </a:r>
            <a:endParaRPr lang="en-GB" sz="3600" i="1" dirty="0">
              <a:solidFill>
                <a:schemeClr val="bg1"/>
              </a:solidFill>
            </a:endParaRPr>
          </a:p>
        </p:txBody>
      </p:sp>
      <p:sp>
        <p:nvSpPr>
          <p:cNvPr id="16" name="Title 3">
            <a:extLst>
              <a:ext uri="{FF2B5EF4-FFF2-40B4-BE49-F238E27FC236}">
                <a16:creationId xmlns:a16="http://schemas.microsoft.com/office/drawing/2014/main" id="{717368DC-B5D9-49D4-BFFB-042C9856ED44}"/>
              </a:ext>
            </a:extLst>
          </p:cNvPr>
          <p:cNvSpPr txBox="1">
            <a:spLocks/>
          </p:cNvSpPr>
          <p:nvPr/>
        </p:nvSpPr>
        <p:spPr>
          <a:xfrm>
            <a:off x="5167657" y="3407863"/>
            <a:ext cx="4650689" cy="66900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Key Performance Indicators</a:t>
            </a:r>
          </a:p>
        </p:txBody>
      </p:sp>
      <p:pic>
        <p:nvPicPr>
          <p:cNvPr id="24" name="Graphic 23" descr="Upward trend">
            <a:extLst>
              <a:ext uri="{FF2B5EF4-FFF2-40B4-BE49-F238E27FC236}">
                <a16:creationId xmlns:a16="http://schemas.microsoft.com/office/drawing/2014/main" id="{BFB06D05-ABF4-4CE0-82F5-C1744C6C38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62862" y="3333189"/>
            <a:ext cx="914400" cy="914400"/>
          </a:xfrm>
          <a:prstGeom prst="rect">
            <a:avLst/>
          </a:prstGeom>
        </p:spPr>
      </p:pic>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9751" y="1780273"/>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304151" y="1917638"/>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75584" y="242277"/>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259043" y="328262"/>
            <a:ext cx="5166182" cy="64006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graphicFrame>
        <p:nvGraphicFramePr>
          <p:cNvPr id="18" name="Table 7">
            <a:extLst>
              <a:ext uri="{FF2B5EF4-FFF2-40B4-BE49-F238E27FC236}">
                <a16:creationId xmlns:a16="http://schemas.microsoft.com/office/drawing/2014/main" id="{3A5D15DF-FBC5-48A9-B0D4-5E25B356AC64}"/>
              </a:ext>
            </a:extLst>
          </p:cNvPr>
          <p:cNvGraphicFramePr>
            <a:graphicFrameLocks noGrp="1"/>
          </p:cNvGraphicFramePr>
          <p:nvPr>
            <p:ph idx="1"/>
            <p:extLst>
              <p:ext uri="{D42A27DB-BD31-4B8C-83A1-F6EECF244321}">
                <p14:modId xmlns:p14="http://schemas.microsoft.com/office/powerpoint/2010/main" val="1626296825"/>
              </p:ext>
            </p:extLst>
          </p:nvPr>
        </p:nvGraphicFramePr>
        <p:xfrm>
          <a:off x="4820062" y="1044073"/>
          <a:ext cx="6986370" cy="2122764"/>
        </p:xfrm>
        <a:graphic>
          <a:graphicData uri="http://schemas.openxmlformats.org/drawingml/2006/table">
            <a:tbl>
              <a:tblPr firstRow="1" bandRow="1">
                <a:tableStyleId>{5940675A-B579-460E-94D1-54222C63F5DA}</a:tableStyleId>
              </a:tblPr>
              <a:tblGrid>
                <a:gridCol w="1263925">
                  <a:extLst>
                    <a:ext uri="{9D8B030D-6E8A-4147-A177-3AD203B41FA5}">
                      <a16:colId xmlns:a16="http://schemas.microsoft.com/office/drawing/2014/main" val="326531481"/>
                    </a:ext>
                  </a:extLst>
                </a:gridCol>
                <a:gridCol w="1963188">
                  <a:extLst>
                    <a:ext uri="{9D8B030D-6E8A-4147-A177-3AD203B41FA5}">
                      <a16:colId xmlns:a16="http://schemas.microsoft.com/office/drawing/2014/main" val="3995465828"/>
                    </a:ext>
                  </a:extLst>
                </a:gridCol>
                <a:gridCol w="428805">
                  <a:extLst>
                    <a:ext uri="{9D8B030D-6E8A-4147-A177-3AD203B41FA5}">
                      <a16:colId xmlns:a16="http://schemas.microsoft.com/office/drawing/2014/main" val="4153186479"/>
                    </a:ext>
                  </a:extLst>
                </a:gridCol>
                <a:gridCol w="428805">
                  <a:extLst>
                    <a:ext uri="{9D8B030D-6E8A-4147-A177-3AD203B41FA5}">
                      <a16:colId xmlns:a16="http://schemas.microsoft.com/office/drawing/2014/main" val="813800609"/>
                    </a:ext>
                  </a:extLst>
                </a:gridCol>
                <a:gridCol w="2493418">
                  <a:extLst>
                    <a:ext uri="{9D8B030D-6E8A-4147-A177-3AD203B41FA5}">
                      <a16:colId xmlns:a16="http://schemas.microsoft.com/office/drawing/2014/main" val="3033096753"/>
                    </a:ext>
                  </a:extLst>
                </a:gridCol>
                <a:gridCol w="408229">
                  <a:extLst>
                    <a:ext uri="{9D8B030D-6E8A-4147-A177-3AD203B41FA5}">
                      <a16:colId xmlns:a16="http://schemas.microsoft.com/office/drawing/2014/main" val="4161796994"/>
                    </a:ext>
                  </a:extLst>
                </a:gridCol>
              </a:tblGrid>
              <a:tr h="632532">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000" dirty="0">
                          <a:solidFill>
                            <a:schemeClr val="bg1"/>
                          </a:solidFill>
                        </a:rPr>
                        <a:t>Q3 RAG status</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490232">
                <a:tc>
                  <a:txBody>
                    <a:bodyPr/>
                    <a:lstStyle/>
                    <a:p>
                      <a:pPr algn="l" fontAlgn="base"/>
                      <a:r>
                        <a:rPr lang="en-GB" sz="1200" b="0" i="0" kern="1200" dirty="0">
                          <a:solidFill>
                            <a:schemeClr val="bg1"/>
                          </a:solidFill>
                          <a:effectLst/>
                          <a:latin typeface="+mn-lt"/>
                          <a:ea typeface="+mn-ea"/>
                          <a:cs typeface="+mn-cs"/>
                        </a:rPr>
                        <a:t>Develop, deliver and implement a new staffing structure across both Councils</a:t>
                      </a:r>
                      <a:endParaRPr lang="en-GB" sz="1200" dirty="0">
                        <a:solidFill>
                          <a:schemeClr val="bg1"/>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1200" dirty="0">
                          <a:solidFill>
                            <a:schemeClr val="bg1"/>
                          </a:solidFill>
                          <a:effectLst/>
                        </a:rPr>
                        <a:t>A team that is appropriately resourced and possesses the right skillset, experience and expertise to meet the Councils' aspirations in terms of estates and asset management</a:t>
                      </a:r>
                    </a:p>
                  </a:txBody>
                  <a:tcPr marB="142875">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1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endParaRPr lang="en-GB" sz="1100">
                        <a:solidFill>
                          <a:schemeClr val="accent6"/>
                        </a:solidFill>
                        <a:effectLst/>
                      </a:endParaRP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200" dirty="0">
                          <a:solidFill>
                            <a:schemeClr val="bg1"/>
                          </a:solidFill>
                          <a:effectLst/>
                        </a:rPr>
                        <a:t>Lead Asset Manager has been recruited, due to start in April 2021. Recruitment underway for remaining 4 posts: Lead Estate Manager, Estate Manager, Senior Estate Surveyor and Asset Manager</a:t>
                      </a:r>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extLst>
                  <a:ext uri="{0D108BD9-81ED-4DB2-BD59-A6C34878D82A}">
                    <a16:rowId xmlns:a16="http://schemas.microsoft.com/office/drawing/2014/main" val="3387995111"/>
                  </a:ext>
                </a:extLst>
              </a:tr>
            </a:tbl>
          </a:graphicData>
        </a:graphic>
      </p:graphicFrame>
      <p:sp>
        <p:nvSpPr>
          <p:cNvPr id="13" name="TextBox 12">
            <a:extLst>
              <a:ext uri="{FF2B5EF4-FFF2-40B4-BE49-F238E27FC236}">
                <a16:creationId xmlns:a16="http://schemas.microsoft.com/office/drawing/2014/main" id="{9E24E2F9-9845-419D-8D18-A9FF482FDF11}"/>
              </a:ext>
            </a:extLst>
          </p:cNvPr>
          <p:cNvSpPr txBox="1"/>
          <p:nvPr/>
        </p:nvSpPr>
        <p:spPr>
          <a:xfrm>
            <a:off x="760513" y="2704755"/>
            <a:ext cx="3938487" cy="338554"/>
          </a:xfrm>
          <a:prstGeom prst="rect">
            <a:avLst/>
          </a:prstGeom>
          <a:noFill/>
        </p:spPr>
        <p:txBody>
          <a:bodyPr wrap="square" rtlCol="0">
            <a:spAutoFit/>
          </a:bodyPr>
          <a:lstStyle/>
          <a:p>
            <a:r>
              <a:rPr lang="en-GB" sz="1600" dirty="0">
                <a:solidFill>
                  <a:srgbClr val="FF0000"/>
                </a:solidFill>
              </a:rPr>
              <a:t>Variance of £199,000</a:t>
            </a:r>
          </a:p>
        </p:txBody>
      </p:sp>
      <p:graphicFrame>
        <p:nvGraphicFramePr>
          <p:cNvPr id="20" name="Chart 19">
            <a:extLst>
              <a:ext uri="{FF2B5EF4-FFF2-40B4-BE49-F238E27FC236}">
                <a16:creationId xmlns:a16="http://schemas.microsoft.com/office/drawing/2014/main" id="{9E6AC457-E394-471D-BD3C-4706E55E1A92}"/>
              </a:ext>
            </a:extLst>
          </p:cNvPr>
          <p:cNvGraphicFramePr/>
          <p:nvPr>
            <p:extLst>
              <p:ext uri="{D42A27DB-BD31-4B8C-83A1-F6EECF244321}">
                <p14:modId xmlns:p14="http://schemas.microsoft.com/office/powerpoint/2010/main" val="4168364246"/>
              </p:ext>
            </p:extLst>
          </p:nvPr>
        </p:nvGraphicFramePr>
        <p:xfrm>
          <a:off x="-474034" y="2849188"/>
          <a:ext cx="5173034" cy="3588902"/>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6" name="Table 5">
            <a:extLst>
              <a:ext uri="{FF2B5EF4-FFF2-40B4-BE49-F238E27FC236}">
                <a16:creationId xmlns:a16="http://schemas.microsoft.com/office/drawing/2014/main" id="{71B17A37-FD33-410C-BD1E-4815545679A4}"/>
              </a:ext>
            </a:extLst>
          </p:cNvPr>
          <p:cNvGraphicFramePr>
            <a:graphicFrameLocks noGrp="1"/>
          </p:cNvGraphicFramePr>
          <p:nvPr>
            <p:extLst>
              <p:ext uri="{D42A27DB-BD31-4B8C-83A1-F6EECF244321}">
                <p14:modId xmlns:p14="http://schemas.microsoft.com/office/powerpoint/2010/main" val="512384342"/>
              </p:ext>
            </p:extLst>
          </p:nvPr>
        </p:nvGraphicFramePr>
        <p:xfrm>
          <a:off x="4597175" y="4413941"/>
          <a:ext cx="6820468" cy="1826220"/>
        </p:xfrm>
        <a:graphic>
          <a:graphicData uri="http://schemas.openxmlformats.org/drawingml/2006/table">
            <a:tbl>
              <a:tblPr firstRow="1" firstCol="1" bandRow="1">
                <a:tableStyleId>{5C22544A-7EE6-4342-B048-85BDC9FD1C3A}</a:tableStyleId>
              </a:tblPr>
              <a:tblGrid>
                <a:gridCol w="4189805">
                  <a:extLst>
                    <a:ext uri="{9D8B030D-6E8A-4147-A177-3AD203B41FA5}">
                      <a16:colId xmlns:a16="http://schemas.microsoft.com/office/drawing/2014/main" val="2141314177"/>
                    </a:ext>
                  </a:extLst>
                </a:gridCol>
                <a:gridCol w="1070737">
                  <a:extLst>
                    <a:ext uri="{9D8B030D-6E8A-4147-A177-3AD203B41FA5}">
                      <a16:colId xmlns:a16="http://schemas.microsoft.com/office/drawing/2014/main" val="314074464"/>
                    </a:ext>
                  </a:extLst>
                </a:gridCol>
                <a:gridCol w="1015165">
                  <a:extLst>
                    <a:ext uri="{9D8B030D-6E8A-4147-A177-3AD203B41FA5}">
                      <a16:colId xmlns:a16="http://schemas.microsoft.com/office/drawing/2014/main" val="501005295"/>
                    </a:ext>
                  </a:extLst>
                </a:gridCol>
                <a:gridCol w="544761">
                  <a:extLst>
                    <a:ext uri="{9D8B030D-6E8A-4147-A177-3AD203B41FA5}">
                      <a16:colId xmlns:a16="http://schemas.microsoft.com/office/drawing/2014/main" val="1230407357"/>
                    </a:ext>
                  </a:extLst>
                </a:gridCol>
              </a:tblGrid>
              <a:tr h="365244">
                <a:tc>
                  <a:txBody>
                    <a:bodyPr/>
                    <a:lstStyle/>
                    <a:p>
                      <a:pPr>
                        <a:lnSpc>
                          <a:spcPct val="107000"/>
                        </a:lnSpc>
                        <a:spcAft>
                          <a:spcPts val="0"/>
                        </a:spcAft>
                      </a:pPr>
                      <a:r>
                        <a:rPr lang="en-GB" sz="1600" dirty="0">
                          <a:solidFill>
                            <a:schemeClr val="bg1"/>
                          </a:solidFill>
                          <a:effectLst/>
                        </a:rPr>
                        <a:t>Quarter</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a:solidFill>
                            <a:schemeClr val="bg1"/>
                          </a:solidFill>
                          <a:effectLst/>
                        </a:rPr>
                        <a:t>Billed</a:t>
                      </a:r>
                      <a:endParaRPr lang="en-GB" sz="16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a:solidFill>
                            <a:schemeClr val="bg1"/>
                          </a:solidFill>
                          <a:effectLst/>
                        </a:rPr>
                        <a:t>Collected</a:t>
                      </a:r>
                      <a:endParaRPr lang="en-GB" sz="16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a:solidFill>
                            <a:schemeClr val="bg1"/>
                          </a:solidFill>
                          <a:effectLst/>
                        </a:rPr>
                        <a:t>%</a:t>
                      </a:r>
                      <a:endParaRPr lang="en-GB" sz="16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98894"/>
                  </a:ext>
                </a:extLst>
              </a:tr>
              <a:tr h="365244">
                <a:tc>
                  <a:txBody>
                    <a:bodyPr/>
                    <a:lstStyle/>
                    <a:p>
                      <a:pPr>
                        <a:lnSpc>
                          <a:spcPct val="107000"/>
                        </a:lnSpc>
                        <a:spcAft>
                          <a:spcPts val="0"/>
                        </a:spcAft>
                      </a:pPr>
                      <a:r>
                        <a:rPr lang="en-GB" sz="1600" dirty="0">
                          <a:solidFill>
                            <a:schemeClr val="bg1"/>
                          </a:solidFill>
                          <a:effectLst/>
                        </a:rPr>
                        <a:t>Quarter (25 March-24 June)</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a:solidFill>
                            <a:schemeClr val="bg1"/>
                          </a:solidFill>
                          <a:effectLst/>
                        </a:rPr>
                        <a:t>£469,008</a:t>
                      </a:r>
                      <a:endParaRPr lang="en-GB" sz="16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a:solidFill>
                            <a:schemeClr val="bg1"/>
                          </a:solidFill>
                          <a:effectLst/>
                        </a:rPr>
                        <a:t>£453,880</a:t>
                      </a:r>
                      <a:endParaRPr lang="en-GB" sz="16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dirty="0">
                          <a:solidFill>
                            <a:schemeClr val="bg1"/>
                          </a:solidFill>
                          <a:effectLst/>
                        </a:rPr>
                        <a:t>96.8</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876478679"/>
                  </a:ext>
                </a:extLst>
              </a:tr>
              <a:tr h="365244">
                <a:tc>
                  <a:txBody>
                    <a:bodyPr/>
                    <a:lstStyle/>
                    <a:p>
                      <a:pPr>
                        <a:lnSpc>
                          <a:spcPct val="107000"/>
                        </a:lnSpc>
                        <a:spcAft>
                          <a:spcPts val="0"/>
                        </a:spcAft>
                      </a:pPr>
                      <a:r>
                        <a:rPr lang="en-GB" sz="1600" dirty="0">
                          <a:solidFill>
                            <a:schemeClr val="bg1"/>
                          </a:solidFill>
                          <a:effectLst/>
                        </a:rPr>
                        <a:t>Quarter (25 June – 27 September)</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a:solidFill>
                            <a:schemeClr val="bg1"/>
                          </a:solidFill>
                          <a:effectLst/>
                        </a:rPr>
                        <a:t>£435,367</a:t>
                      </a:r>
                      <a:endParaRPr lang="en-GB" sz="16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a:solidFill>
                            <a:schemeClr val="bg1"/>
                          </a:solidFill>
                          <a:effectLst/>
                        </a:rPr>
                        <a:t>£428,811</a:t>
                      </a:r>
                      <a:endParaRPr lang="en-GB" sz="16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dirty="0">
                          <a:solidFill>
                            <a:schemeClr val="bg1"/>
                          </a:solidFill>
                          <a:effectLst/>
                        </a:rPr>
                        <a:t>98.5</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788195763"/>
                  </a:ext>
                </a:extLst>
              </a:tr>
              <a:tr h="365244">
                <a:tc>
                  <a:txBody>
                    <a:bodyPr/>
                    <a:lstStyle/>
                    <a:p>
                      <a:pPr>
                        <a:lnSpc>
                          <a:spcPct val="107000"/>
                        </a:lnSpc>
                        <a:spcAft>
                          <a:spcPts val="0"/>
                        </a:spcAft>
                      </a:pPr>
                      <a:r>
                        <a:rPr lang="en-GB" sz="1600" dirty="0">
                          <a:solidFill>
                            <a:schemeClr val="bg1"/>
                          </a:solidFill>
                          <a:effectLst/>
                        </a:rPr>
                        <a:t>Quarter (28 September – 30 December)</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dirty="0">
                          <a:solidFill>
                            <a:schemeClr val="bg1"/>
                          </a:solidFill>
                          <a:effectLst/>
                        </a:rPr>
                        <a:t>£430,920</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dirty="0">
                          <a:solidFill>
                            <a:schemeClr val="bg1"/>
                          </a:solidFill>
                          <a:effectLst/>
                        </a:rPr>
                        <a:t>£425,820</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dirty="0">
                          <a:solidFill>
                            <a:schemeClr val="bg1"/>
                          </a:solidFill>
                          <a:effectLst/>
                        </a:rPr>
                        <a:t>98.8</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4213697530"/>
                  </a:ext>
                </a:extLst>
              </a:tr>
              <a:tr h="365244">
                <a:tc>
                  <a:txBody>
                    <a:bodyPr/>
                    <a:lstStyle/>
                    <a:p>
                      <a:pPr>
                        <a:lnSpc>
                          <a:spcPct val="107000"/>
                        </a:lnSpc>
                        <a:spcAft>
                          <a:spcPts val="0"/>
                        </a:spcAft>
                      </a:pPr>
                      <a:r>
                        <a:rPr lang="en-GB" sz="1600" dirty="0">
                          <a:solidFill>
                            <a:schemeClr val="bg1"/>
                          </a:solidFill>
                          <a:effectLst/>
                        </a:rPr>
                        <a:t>Quarter (31 December – 24 March)</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dirty="0">
                          <a:solidFill>
                            <a:schemeClr val="bg1"/>
                          </a:solidFill>
                          <a:effectLst/>
                        </a:rPr>
                        <a:t>£427,388</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dirty="0">
                          <a:solidFill>
                            <a:schemeClr val="bg1"/>
                          </a:solidFill>
                          <a:effectLst/>
                        </a:rPr>
                        <a:t>£343,398</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en-GB" sz="1600" dirty="0">
                          <a:solidFill>
                            <a:schemeClr val="bg1"/>
                          </a:solidFill>
                          <a:effectLst/>
                        </a:rPr>
                        <a:t>80.3</a:t>
                      </a:r>
                      <a:endParaRPr lang="en-GB" sz="16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800377301"/>
                  </a:ext>
                </a:extLst>
              </a:tr>
            </a:tbl>
          </a:graphicData>
        </a:graphic>
      </p:graphicFrame>
    </p:spTree>
    <p:extLst>
      <p:ext uri="{BB962C8B-B14F-4D97-AF65-F5344CB8AC3E}">
        <p14:creationId xmlns:p14="http://schemas.microsoft.com/office/powerpoint/2010/main" val="393568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D7A1628-F4E5-4749-B2B9-FF1A4D06B889}"/>
              </a:ext>
            </a:extLst>
          </p:cNvPr>
          <p:cNvSpPr txBox="1"/>
          <p:nvPr/>
        </p:nvSpPr>
        <p:spPr>
          <a:xfrm>
            <a:off x="1387274" y="2905686"/>
            <a:ext cx="5030614" cy="338554"/>
          </a:xfrm>
          <a:prstGeom prst="rect">
            <a:avLst/>
          </a:prstGeom>
          <a:noFill/>
        </p:spPr>
        <p:txBody>
          <a:bodyPr wrap="square" rtlCol="0">
            <a:spAutoFit/>
          </a:bodyPr>
          <a:lstStyle/>
          <a:p>
            <a:r>
              <a:rPr lang="en-GB" sz="1600" dirty="0">
                <a:solidFill>
                  <a:schemeClr val="accent6"/>
                </a:solidFill>
              </a:rPr>
              <a:t>Variance of -£19,000</a:t>
            </a:r>
          </a:p>
        </p:txBody>
      </p:sp>
      <p:sp>
        <p:nvSpPr>
          <p:cNvPr id="4" name="Title 3">
            <a:extLst>
              <a:ext uri="{FF2B5EF4-FFF2-40B4-BE49-F238E27FC236}">
                <a16:creationId xmlns:a16="http://schemas.microsoft.com/office/drawing/2014/main" id="{E46BFEF9-BE2F-4B81-8213-03545CA78071}"/>
              </a:ext>
            </a:extLst>
          </p:cNvPr>
          <p:cNvSpPr>
            <a:spLocks noGrp="1"/>
          </p:cNvSpPr>
          <p:nvPr>
            <p:ph type="title"/>
          </p:nvPr>
        </p:nvSpPr>
        <p:spPr>
          <a:xfrm>
            <a:off x="317639" y="391670"/>
            <a:ext cx="7046232" cy="761167"/>
          </a:xfrm>
        </p:spPr>
        <p:txBody>
          <a:bodyPr>
            <a:normAutofit fontScale="90000"/>
          </a:bodyPr>
          <a:lstStyle/>
          <a:p>
            <a:r>
              <a:rPr lang="en-GB" sz="4400" dirty="0">
                <a:solidFill>
                  <a:schemeClr val="bg1"/>
                </a:solidFill>
              </a:rPr>
              <a:t>Regeneration &amp; Economy</a:t>
            </a:r>
            <a:br>
              <a:rPr lang="en-GB" sz="3600" dirty="0">
                <a:solidFill>
                  <a:schemeClr val="bg1"/>
                </a:solidFill>
              </a:rPr>
            </a:br>
            <a:r>
              <a:rPr lang="en-GB" sz="2200" i="1" dirty="0">
                <a:solidFill>
                  <a:schemeClr val="bg1"/>
                </a:solidFill>
              </a:rPr>
              <a:t>Head of Service: Clare Chester</a:t>
            </a:r>
            <a:endParaRPr lang="en-GB" sz="3600" i="1" dirty="0">
              <a:solidFill>
                <a:schemeClr val="bg1"/>
              </a:solidFill>
            </a:endParaRPr>
          </a:p>
        </p:txBody>
      </p:sp>
      <p:pic>
        <p:nvPicPr>
          <p:cNvPr id="30" name="Graphic 29" descr="Coins">
            <a:extLst>
              <a:ext uri="{FF2B5EF4-FFF2-40B4-BE49-F238E27FC236}">
                <a16:creationId xmlns:a16="http://schemas.microsoft.com/office/drawing/2014/main" id="{169E2283-D43D-4AE3-AA6C-30728ED771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2055" y="2202908"/>
            <a:ext cx="914400" cy="914400"/>
          </a:xfrm>
          <a:prstGeom prst="rect">
            <a:avLst/>
          </a:prstGeom>
        </p:spPr>
      </p:pic>
      <p:sp>
        <p:nvSpPr>
          <p:cNvPr id="31" name="Title 3">
            <a:extLst>
              <a:ext uri="{FF2B5EF4-FFF2-40B4-BE49-F238E27FC236}">
                <a16:creationId xmlns:a16="http://schemas.microsoft.com/office/drawing/2014/main" id="{9399445C-5F66-4D41-A638-768C82762845}"/>
              </a:ext>
            </a:extLst>
          </p:cNvPr>
          <p:cNvSpPr txBox="1">
            <a:spLocks/>
          </p:cNvSpPr>
          <p:nvPr/>
        </p:nvSpPr>
        <p:spPr>
          <a:xfrm>
            <a:off x="1246455" y="2178797"/>
            <a:ext cx="5171433" cy="6635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Budget variance in Q3</a:t>
            </a:r>
          </a:p>
        </p:txBody>
      </p:sp>
      <p:pic>
        <p:nvPicPr>
          <p:cNvPr id="15" name="Graphic 14" descr="Bullseye">
            <a:extLst>
              <a:ext uri="{FF2B5EF4-FFF2-40B4-BE49-F238E27FC236}">
                <a16:creationId xmlns:a16="http://schemas.microsoft.com/office/drawing/2014/main" id="{C94248B7-E8DD-47F0-8FF9-B0C38C1C48A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726023" y="195540"/>
            <a:ext cx="783459" cy="786209"/>
          </a:xfrm>
          <a:prstGeom prst="rect">
            <a:avLst/>
          </a:prstGeom>
        </p:spPr>
      </p:pic>
      <p:sp>
        <p:nvSpPr>
          <p:cNvPr id="17" name="Title 3">
            <a:extLst>
              <a:ext uri="{FF2B5EF4-FFF2-40B4-BE49-F238E27FC236}">
                <a16:creationId xmlns:a16="http://schemas.microsoft.com/office/drawing/2014/main" id="{3DB0FF70-73D5-4E06-91A2-247BBE9915D4}"/>
              </a:ext>
            </a:extLst>
          </p:cNvPr>
          <p:cNvSpPr txBox="1">
            <a:spLocks/>
          </p:cNvSpPr>
          <p:nvPr/>
        </p:nvSpPr>
        <p:spPr>
          <a:xfrm>
            <a:off x="7382921" y="66527"/>
            <a:ext cx="5166182" cy="914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GB" sz="2800" dirty="0">
                <a:solidFill>
                  <a:schemeClr val="bg1"/>
                </a:solidFill>
              </a:rPr>
              <a:t>Corporate Action Plan 2020-21</a:t>
            </a:r>
          </a:p>
        </p:txBody>
      </p:sp>
      <p:graphicFrame>
        <p:nvGraphicFramePr>
          <p:cNvPr id="18" name="Table 7">
            <a:extLst>
              <a:ext uri="{FF2B5EF4-FFF2-40B4-BE49-F238E27FC236}">
                <a16:creationId xmlns:a16="http://schemas.microsoft.com/office/drawing/2014/main" id="{3A5D15DF-FBC5-48A9-B0D4-5E25B356AC64}"/>
              </a:ext>
            </a:extLst>
          </p:cNvPr>
          <p:cNvGraphicFramePr>
            <a:graphicFrameLocks noGrp="1"/>
          </p:cNvGraphicFramePr>
          <p:nvPr>
            <p:ph idx="1"/>
            <p:extLst>
              <p:ext uri="{D42A27DB-BD31-4B8C-83A1-F6EECF244321}">
                <p14:modId xmlns:p14="http://schemas.microsoft.com/office/powerpoint/2010/main" val="3222632141"/>
              </p:ext>
            </p:extLst>
          </p:nvPr>
        </p:nvGraphicFramePr>
        <p:xfrm>
          <a:off x="4656713" y="1037294"/>
          <a:ext cx="7243116" cy="5625166"/>
        </p:xfrm>
        <a:graphic>
          <a:graphicData uri="http://schemas.openxmlformats.org/drawingml/2006/table">
            <a:tbl>
              <a:tblPr firstRow="1" bandRow="1">
                <a:tableStyleId>{5940675A-B579-460E-94D1-54222C63F5DA}</a:tableStyleId>
              </a:tblPr>
              <a:tblGrid>
                <a:gridCol w="481266">
                  <a:extLst>
                    <a:ext uri="{9D8B030D-6E8A-4147-A177-3AD203B41FA5}">
                      <a16:colId xmlns:a16="http://schemas.microsoft.com/office/drawing/2014/main" val="1208175882"/>
                    </a:ext>
                  </a:extLst>
                </a:gridCol>
                <a:gridCol w="1548423">
                  <a:extLst>
                    <a:ext uri="{9D8B030D-6E8A-4147-A177-3AD203B41FA5}">
                      <a16:colId xmlns:a16="http://schemas.microsoft.com/office/drawing/2014/main" val="326531481"/>
                    </a:ext>
                  </a:extLst>
                </a:gridCol>
                <a:gridCol w="1284808">
                  <a:extLst>
                    <a:ext uri="{9D8B030D-6E8A-4147-A177-3AD203B41FA5}">
                      <a16:colId xmlns:a16="http://schemas.microsoft.com/office/drawing/2014/main" val="3995465828"/>
                    </a:ext>
                  </a:extLst>
                </a:gridCol>
                <a:gridCol w="365578">
                  <a:extLst>
                    <a:ext uri="{9D8B030D-6E8A-4147-A177-3AD203B41FA5}">
                      <a16:colId xmlns:a16="http://schemas.microsoft.com/office/drawing/2014/main" val="3259090930"/>
                    </a:ext>
                  </a:extLst>
                </a:gridCol>
                <a:gridCol w="381614">
                  <a:extLst>
                    <a:ext uri="{9D8B030D-6E8A-4147-A177-3AD203B41FA5}">
                      <a16:colId xmlns:a16="http://schemas.microsoft.com/office/drawing/2014/main" val="1817295750"/>
                    </a:ext>
                  </a:extLst>
                </a:gridCol>
                <a:gridCol w="2832427">
                  <a:extLst>
                    <a:ext uri="{9D8B030D-6E8A-4147-A177-3AD203B41FA5}">
                      <a16:colId xmlns:a16="http://schemas.microsoft.com/office/drawing/2014/main" val="3033096753"/>
                    </a:ext>
                  </a:extLst>
                </a:gridCol>
                <a:gridCol w="349000">
                  <a:extLst>
                    <a:ext uri="{9D8B030D-6E8A-4147-A177-3AD203B41FA5}">
                      <a16:colId xmlns:a16="http://schemas.microsoft.com/office/drawing/2014/main" val="4161796994"/>
                    </a:ext>
                  </a:extLst>
                </a:gridCol>
              </a:tblGrid>
              <a:tr h="434113">
                <a:tc>
                  <a:txBody>
                    <a:bodyPr/>
                    <a:lstStyle/>
                    <a:p>
                      <a:pPr algn="l"/>
                      <a:r>
                        <a:rPr lang="en-GB" sz="1400">
                          <a:solidFill>
                            <a:schemeClr val="bg1"/>
                          </a:solidFill>
                        </a:rPr>
                        <a:t>Team</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Action</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a:solidFill>
                            <a:schemeClr val="bg1"/>
                          </a:solidFill>
                        </a:rPr>
                        <a:t>Outcome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Q1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Q2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1400" dirty="0">
                          <a:solidFill>
                            <a:schemeClr val="bg1"/>
                          </a:solidFill>
                        </a:rPr>
                        <a:t>Q3 update</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a:r>
                        <a:rPr lang="en-GB" sz="800" dirty="0">
                          <a:solidFill>
                            <a:schemeClr val="bg1"/>
                          </a:solidFill>
                        </a:rPr>
                        <a:t>Q3 RAG status</a:t>
                      </a:r>
                    </a:p>
                  </a:txBody>
                  <a:tcPr marL="45720" marR="4572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613593888"/>
                  </a:ext>
                </a:extLst>
              </a:tr>
              <a:tr h="1533867">
                <a:tc rowSpan="3">
                  <a:txBody>
                    <a:bodyPr/>
                    <a:lstStyle/>
                    <a:p>
                      <a:pPr algn="ctr" fontAlgn="base"/>
                      <a:r>
                        <a:rPr lang="en-GB" sz="1400">
                          <a:solidFill>
                            <a:schemeClr val="bg1"/>
                          </a:solidFill>
                          <a:effectLst/>
                        </a:rPr>
                        <a:t>Regeneration South</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00" dirty="0">
                          <a:solidFill>
                            <a:schemeClr val="bg1"/>
                          </a:solidFill>
                          <a:effectLst/>
                        </a:rPr>
                        <a:t>Bring forward the five strategic development areas set out in the Regeneration Strategy with a particular focus on the synergistic opportunities around Havant town centre, Leigh Park centre and Hayling seafront</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00" dirty="0">
                          <a:solidFill>
                            <a:schemeClr val="bg1"/>
                          </a:solidFill>
                          <a:effectLst/>
                        </a:rPr>
                        <a:t>TBC</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endParaRPr lang="en-GB" sz="900">
                        <a:solidFill>
                          <a:srgbClr val="FF0000"/>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900">
                        <a:solidFill>
                          <a:srgbClr val="FF0000"/>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000" dirty="0">
                          <a:solidFill>
                            <a:schemeClr val="bg1"/>
                          </a:solidFill>
                          <a:effectLst/>
                        </a:rPr>
                        <a:t>The review of the Regeneration Strategy with members concluded that the regeneration of Havant town centre should remain a priority. The project relating to Civic Plaza Car Park is being closed and a Cabinet report has been drafted to this effect. Marshall Regeneration Ltd have been commissioned to set out a project relating to the wider Civic Plaza and town centre in light of reduced resources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87995111"/>
                  </a:ext>
                </a:extLst>
              </a:tr>
              <a:tr h="1128695">
                <a:tc vMerge="1">
                  <a:txBody>
                    <a:bodyPr/>
                    <a:lstStyle/>
                    <a:p>
                      <a:pPr algn="l" fontAlgn="base"/>
                      <a:endParaRPr lang="en-GB" sz="1000">
                        <a:effectLst/>
                      </a:endParaRPr>
                    </a:p>
                  </a:txBody>
                  <a:tcPr marL="45720" marR="45720"/>
                </a:tc>
                <a:tc>
                  <a:txBody>
                    <a:bodyPr/>
                    <a:lstStyle/>
                    <a:p>
                      <a:pPr algn="l" fontAlgn="base"/>
                      <a:r>
                        <a:rPr lang="en-GB" sz="1000">
                          <a:solidFill>
                            <a:schemeClr val="bg1"/>
                          </a:solidFill>
                          <a:effectLst/>
                        </a:rPr>
                        <a:t>Deliver the Regeneration Programme, continuing to build on the themes established in the Regeneration Strategy</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Individual projects will be taken to Cabinet for approval. The Regeneration Programme, including progress, will be reviewed every three years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900">
                        <a:solidFill>
                          <a:srgbClr val="FF0000"/>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900">
                        <a:solidFill>
                          <a:srgbClr val="FF0000"/>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000" dirty="0" err="1">
                          <a:solidFill>
                            <a:schemeClr val="bg1"/>
                          </a:solidFill>
                          <a:effectLst/>
                        </a:rPr>
                        <a:t>Brockhampton</a:t>
                      </a:r>
                      <a:r>
                        <a:rPr lang="en-GB" sz="1000" dirty="0">
                          <a:solidFill>
                            <a:schemeClr val="bg1"/>
                          </a:solidFill>
                          <a:effectLst/>
                        </a:rPr>
                        <a:t> disposal exchanged on 20</a:t>
                      </a:r>
                      <a:r>
                        <a:rPr lang="en-GB" sz="1000" baseline="30000" dirty="0">
                          <a:solidFill>
                            <a:schemeClr val="bg1"/>
                          </a:solidFill>
                          <a:effectLst/>
                        </a:rPr>
                        <a:t>th</a:t>
                      </a:r>
                      <a:r>
                        <a:rPr lang="en-GB" sz="1000" dirty="0">
                          <a:solidFill>
                            <a:schemeClr val="bg1"/>
                          </a:solidFill>
                          <a:effectLst/>
                        </a:rPr>
                        <a:t> December 2020 and due to complete on 11</a:t>
                      </a:r>
                      <a:r>
                        <a:rPr lang="en-GB" sz="1000" baseline="30000" dirty="0">
                          <a:solidFill>
                            <a:schemeClr val="bg1"/>
                          </a:solidFill>
                          <a:effectLst/>
                        </a:rPr>
                        <a:t>th</a:t>
                      </a:r>
                      <a:r>
                        <a:rPr lang="en-GB" sz="1000" dirty="0">
                          <a:solidFill>
                            <a:schemeClr val="bg1"/>
                          </a:solidFill>
                          <a:effectLst/>
                        </a:rPr>
                        <a:t> January 2021. This is phase 1 of the Regeneration Strategy that generates significant capital funding to take forward future phases</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3369104792"/>
                  </a:ext>
                </a:extLst>
              </a:tr>
              <a:tr h="955049">
                <a:tc vMerge="1">
                  <a:txBody>
                    <a:bodyPr/>
                    <a:lstStyle/>
                    <a:p>
                      <a:pPr algn="l" fontAlgn="base"/>
                      <a:endParaRPr lang="en-GB" sz="1000">
                        <a:effectLst/>
                      </a:endParaRPr>
                    </a:p>
                  </a:txBody>
                  <a:tcPr marL="45720" marR="45720"/>
                </a:tc>
                <a:tc>
                  <a:txBody>
                    <a:bodyPr/>
                    <a:lstStyle/>
                    <a:p>
                      <a:pPr algn="l" fontAlgn="base"/>
                      <a:r>
                        <a:rPr lang="en-GB" sz="1000">
                          <a:solidFill>
                            <a:schemeClr val="bg1"/>
                          </a:solidFill>
                          <a:effectLst/>
                        </a:rPr>
                        <a:t>Identify, through engagement, where projects can be developed to provide direct stimuli into the local economy and community</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GB" sz="1000">
                          <a:solidFill>
                            <a:schemeClr val="bg1"/>
                          </a:solidFill>
                        </a:rPr>
                        <a:t>TBC</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900">
                        <a:solidFill>
                          <a:srgbClr val="FF0000"/>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endParaRPr lang="en-GB" sz="900">
                        <a:solidFill>
                          <a:srgbClr val="FF0000"/>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4"/>
                    </a:solidFill>
                  </a:tcPr>
                </a:tc>
                <a:tc>
                  <a:txBody>
                    <a:bodyPr/>
                    <a:lstStyle/>
                    <a:p>
                      <a:pPr algn="l" fontAlgn="base"/>
                      <a:r>
                        <a:rPr lang="en-GB" sz="1000" dirty="0">
                          <a:solidFill>
                            <a:schemeClr val="bg1"/>
                          </a:solidFill>
                          <a:effectLst/>
                        </a:rPr>
                        <a:t>Priorities agreed with members particularly around the allocation of capital funds. Programme Manager submitted resignation meaning that resources and delivery will need to be reviewed</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p>
                  </a:txBody>
                  <a:tcPr marL="45720" marR="45720">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noFill/>
                      <a:prstDash val="solid"/>
                      <a:round/>
                      <a:headEnd type="none" w="med" len="med"/>
                      <a:tailEnd type="none" w="med" len="med"/>
                    </a:lnB>
                    <a:solidFill>
                      <a:schemeClr val="accent4"/>
                    </a:solidFill>
                  </a:tcPr>
                </a:tc>
                <a:extLst>
                  <a:ext uri="{0D108BD9-81ED-4DB2-BD59-A6C34878D82A}">
                    <a16:rowId xmlns:a16="http://schemas.microsoft.com/office/drawing/2014/main" val="3836551410"/>
                  </a:ext>
                </a:extLst>
              </a:tr>
              <a:tr h="1357966">
                <a:tc>
                  <a:txBody>
                    <a:bodyPr/>
                    <a:lstStyle/>
                    <a:p>
                      <a:pPr algn="ctr" fontAlgn="base"/>
                      <a:r>
                        <a:rPr lang="en-GB" sz="1100">
                          <a:solidFill>
                            <a:schemeClr val="bg1"/>
                          </a:solidFill>
                          <a:effectLst/>
                        </a:rPr>
                        <a:t>Economic Development</a:t>
                      </a:r>
                    </a:p>
                  </a:txBody>
                  <a:tcPr marL="45720" marR="45720" vert="vert270" anchor="ct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000">
                          <a:solidFill>
                            <a:schemeClr val="bg1"/>
                          </a:solidFill>
                          <a:effectLst/>
                        </a:rPr>
                        <a:t>Implement the business and economic development priorities within the Covid-19 economy recovery programme</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r>
                        <a:rPr lang="en-GB" sz="900" dirty="0">
                          <a:solidFill>
                            <a:schemeClr val="bg1"/>
                          </a:solidFill>
                          <a:effectLst/>
                        </a:rPr>
                        <a:t>Businesses are supported with grant funding advice and support to remain operational/solvent during the Covid-19 outbreak and thriving in the long term</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pPr algn="l" fontAlgn="base"/>
                      <a:endParaRPr lang="en-GB" sz="1050">
                        <a:solidFill>
                          <a:schemeClr val="accent6"/>
                        </a:solidFill>
                        <a:effectLst/>
                      </a:endParaRP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solidFill>
                      <a:schemeClr val="accent6"/>
                    </a:solidFill>
                  </a:tcPr>
                </a:tc>
                <a:tc>
                  <a:txBody>
                    <a:bodyPr/>
                    <a:lstStyle/>
                    <a:p>
                      <a:pPr algn="l" fontAlgn="base"/>
                      <a:r>
                        <a:rPr lang="en-GB" sz="1000" dirty="0">
                          <a:solidFill>
                            <a:srgbClr val="FF0000"/>
                          </a:solidFill>
                          <a:effectLst/>
                        </a:rPr>
                        <a:t>Not reported</a:t>
                      </a:r>
                    </a:p>
                  </a:txBody>
                  <a:tcPr>
                    <a:lnL w="12700" cap="flat" cmpd="sng" algn="ctr">
                      <a:solidFill>
                        <a:schemeClr val="tx1">
                          <a:lumMod val="50000"/>
                        </a:schemeClr>
                      </a:solidFill>
                      <a:prstDash val="solid"/>
                      <a:round/>
                      <a:headEnd type="none" w="med" len="med"/>
                      <a:tailEnd type="none" w="med" len="med"/>
                    </a:lnL>
                    <a:lnR w="12700" cap="flat" cmpd="sng" algn="ctr">
                      <a:solidFill>
                        <a:schemeClr val="tx1">
                          <a:lumMod val="50000"/>
                        </a:schemeClr>
                      </a:solid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fontAlgn="base"/>
                      <a:r>
                        <a:rPr lang="en-GB" sz="1200" b="0" dirty="0">
                          <a:solidFill>
                            <a:schemeClr val="bg1"/>
                          </a:solidFill>
                          <a:effectLst/>
                        </a:rPr>
                        <a:t>Team have been working with businesses across the Borough to ensure that grants are available to businesses </a:t>
                      </a:r>
                    </a:p>
                  </a:txBody>
                  <a:tcPr>
                    <a:lnL w="12700" cap="flat" cmpd="sng" algn="ctr">
                      <a:solidFill>
                        <a:schemeClr val="tx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noFill/>
                  </a:tcPr>
                </a:tc>
                <a:tc>
                  <a:txBody>
                    <a:bodyPr/>
                    <a:lstStyle/>
                    <a:p>
                      <a:pPr algn="l"/>
                      <a:endParaRPr lang="en-GB" sz="1000" dirty="0">
                        <a:solidFill>
                          <a:srgbClr val="FF0000"/>
                        </a:solidFill>
                      </a:endParaRP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2983354431"/>
                  </a:ext>
                </a:extLst>
              </a:tr>
            </a:tbl>
          </a:graphicData>
        </a:graphic>
      </p:graphicFrame>
      <p:sp>
        <p:nvSpPr>
          <p:cNvPr id="19" name="Text Placeholder 5">
            <a:extLst>
              <a:ext uri="{FF2B5EF4-FFF2-40B4-BE49-F238E27FC236}">
                <a16:creationId xmlns:a16="http://schemas.microsoft.com/office/drawing/2014/main" id="{A4D211D4-B8BA-4C36-8FCE-EACAD3FB5312}"/>
              </a:ext>
            </a:extLst>
          </p:cNvPr>
          <p:cNvSpPr>
            <a:spLocks noGrp="1"/>
          </p:cNvSpPr>
          <p:nvPr>
            <p:ph type="body" sz="half" idx="2"/>
          </p:nvPr>
        </p:nvSpPr>
        <p:spPr>
          <a:xfrm>
            <a:off x="317639" y="1129202"/>
            <a:ext cx="4579584" cy="761166"/>
          </a:xfrm>
        </p:spPr>
        <p:txBody>
          <a:bodyPr>
            <a:normAutofit/>
          </a:bodyPr>
          <a:lstStyle/>
          <a:p>
            <a:r>
              <a:rPr lang="en-GB" dirty="0">
                <a:solidFill>
                  <a:schemeClr val="bg1"/>
                </a:solidFill>
              </a:rPr>
              <a:t>Incorporating:</a:t>
            </a:r>
            <a:br>
              <a:rPr lang="en-GB" sz="1800" dirty="0">
                <a:solidFill>
                  <a:schemeClr val="bg1"/>
                </a:solidFill>
              </a:rPr>
            </a:br>
            <a:r>
              <a:rPr lang="en-GB" sz="1400" dirty="0">
                <a:solidFill>
                  <a:schemeClr val="bg1"/>
                </a:solidFill>
              </a:rPr>
              <a:t>Regeneration South, Economic Development </a:t>
            </a:r>
          </a:p>
        </p:txBody>
      </p:sp>
      <p:graphicFrame>
        <p:nvGraphicFramePr>
          <p:cNvPr id="13" name="Chart 12">
            <a:extLst>
              <a:ext uri="{FF2B5EF4-FFF2-40B4-BE49-F238E27FC236}">
                <a16:creationId xmlns:a16="http://schemas.microsoft.com/office/drawing/2014/main" id="{FBFEAE07-CB64-4BA3-B50C-647AC24CD926}"/>
              </a:ext>
            </a:extLst>
          </p:cNvPr>
          <p:cNvGraphicFramePr/>
          <p:nvPr>
            <p:extLst>
              <p:ext uri="{D42A27DB-BD31-4B8C-83A1-F6EECF244321}">
                <p14:modId xmlns:p14="http://schemas.microsoft.com/office/powerpoint/2010/main" val="1595777135"/>
              </p:ext>
            </p:extLst>
          </p:nvPr>
        </p:nvGraphicFramePr>
        <p:xfrm>
          <a:off x="-255948" y="3429000"/>
          <a:ext cx="4895281" cy="3565949"/>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033005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EE008-D461-4A3A-898C-5B0ECEDE63F5}"/>
              </a:ext>
            </a:extLst>
          </p:cNvPr>
          <p:cNvSpPr>
            <a:spLocks noGrp="1"/>
          </p:cNvSpPr>
          <p:nvPr>
            <p:ph type="title"/>
          </p:nvPr>
        </p:nvSpPr>
        <p:spPr>
          <a:xfrm>
            <a:off x="838200" y="382400"/>
            <a:ext cx="10515600" cy="1325563"/>
          </a:xfrm>
        </p:spPr>
        <p:txBody>
          <a:bodyPr>
            <a:normAutofit/>
          </a:bodyPr>
          <a:lstStyle/>
          <a:p>
            <a:pPr algn="ctr"/>
            <a:r>
              <a:rPr lang="en-GB" sz="5400" dirty="0">
                <a:solidFill>
                  <a:schemeClr val="bg1"/>
                </a:solidFill>
              </a:rPr>
              <a:t>People – key statistics for Q3</a:t>
            </a:r>
          </a:p>
        </p:txBody>
      </p:sp>
      <p:sp>
        <p:nvSpPr>
          <p:cNvPr id="3" name="Content Placeholder 2">
            <a:extLst>
              <a:ext uri="{FF2B5EF4-FFF2-40B4-BE49-F238E27FC236}">
                <a16:creationId xmlns:a16="http://schemas.microsoft.com/office/drawing/2014/main" id="{DAE993C0-95A1-4B6E-BFEC-29689279BCE2}"/>
              </a:ext>
            </a:extLst>
          </p:cNvPr>
          <p:cNvSpPr>
            <a:spLocks noGrp="1"/>
          </p:cNvSpPr>
          <p:nvPr>
            <p:ph idx="1"/>
          </p:nvPr>
        </p:nvSpPr>
        <p:spPr>
          <a:xfrm>
            <a:off x="3567123" y="2567590"/>
            <a:ext cx="2182585" cy="1256957"/>
          </a:xfrm>
        </p:spPr>
        <p:txBody>
          <a:bodyPr>
            <a:normAutofit lnSpcReduction="10000"/>
          </a:bodyPr>
          <a:lstStyle/>
          <a:p>
            <a:pPr marL="0" indent="0" algn="ctr">
              <a:buNone/>
            </a:pPr>
            <a:endParaRPr lang="en-GB">
              <a:solidFill>
                <a:schemeClr val="bg1"/>
              </a:solidFill>
            </a:endParaRPr>
          </a:p>
          <a:p>
            <a:pPr marL="0" indent="0" algn="ctr">
              <a:buNone/>
            </a:pPr>
            <a:r>
              <a:rPr lang="en-GB" sz="2400">
                <a:solidFill>
                  <a:schemeClr val="bg1"/>
                </a:solidFill>
              </a:rPr>
              <a:t>Number of new starters</a:t>
            </a:r>
          </a:p>
        </p:txBody>
      </p:sp>
      <p:sp>
        <p:nvSpPr>
          <p:cNvPr id="5" name="Content Placeholder 2">
            <a:extLst>
              <a:ext uri="{FF2B5EF4-FFF2-40B4-BE49-F238E27FC236}">
                <a16:creationId xmlns:a16="http://schemas.microsoft.com/office/drawing/2014/main" id="{5937567A-0083-4A3A-9BAB-F58849B531C8}"/>
              </a:ext>
            </a:extLst>
          </p:cNvPr>
          <p:cNvSpPr txBox="1">
            <a:spLocks/>
          </p:cNvSpPr>
          <p:nvPr/>
        </p:nvSpPr>
        <p:spPr>
          <a:xfrm>
            <a:off x="905107" y="3063939"/>
            <a:ext cx="1899201" cy="93844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dirty="0">
                <a:solidFill>
                  <a:schemeClr val="bg1"/>
                </a:solidFill>
              </a:rPr>
              <a:t>Total FTE at end of quarter</a:t>
            </a:r>
          </a:p>
        </p:txBody>
      </p:sp>
      <p:sp>
        <p:nvSpPr>
          <p:cNvPr id="6" name="Content Placeholder 2">
            <a:extLst>
              <a:ext uri="{FF2B5EF4-FFF2-40B4-BE49-F238E27FC236}">
                <a16:creationId xmlns:a16="http://schemas.microsoft.com/office/drawing/2014/main" id="{44147360-7089-4C48-AF29-0E4E82C9D855}"/>
              </a:ext>
            </a:extLst>
          </p:cNvPr>
          <p:cNvSpPr txBox="1">
            <a:spLocks/>
          </p:cNvSpPr>
          <p:nvPr/>
        </p:nvSpPr>
        <p:spPr>
          <a:xfrm>
            <a:off x="2109014" y="4883267"/>
            <a:ext cx="2902736" cy="306210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dirty="0">
                <a:solidFill>
                  <a:schemeClr val="bg1"/>
                </a:solidFill>
              </a:rPr>
              <a:t>Average number of sick days per FTE</a:t>
            </a:r>
          </a:p>
          <a:p>
            <a:pPr marL="0" indent="0" algn="ctr">
              <a:buNone/>
            </a:pPr>
            <a:r>
              <a:rPr lang="en-GB" sz="1200" dirty="0">
                <a:solidFill>
                  <a:schemeClr val="bg1"/>
                </a:solidFill>
                <a:ea typeface="+mn-lt"/>
                <a:cs typeface="+mn-lt"/>
              </a:rPr>
              <a:t>Public sector average: 2.2 days</a:t>
            </a:r>
            <a:br>
              <a:rPr lang="en-GB" sz="1200" dirty="0">
                <a:solidFill>
                  <a:schemeClr val="bg1"/>
                </a:solidFill>
                <a:ea typeface="+mn-lt"/>
                <a:cs typeface="+mn-lt"/>
              </a:rPr>
            </a:br>
            <a:r>
              <a:rPr lang="en-GB" sz="1200" dirty="0">
                <a:solidFill>
                  <a:schemeClr val="bg1"/>
                </a:solidFill>
                <a:ea typeface="+mn-lt"/>
                <a:cs typeface="+mn-lt"/>
              </a:rPr>
              <a:t>Private sector average: 1.8 days</a:t>
            </a:r>
            <a:endParaRPr lang="en-GB" sz="1200" dirty="0">
              <a:solidFill>
                <a:schemeClr val="bg1"/>
              </a:solidFill>
              <a:cs typeface="Calibri"/>
            </a:endParaRPr>
          </a:p>
          <a:p>
            <a:pPr marL="0" indent="0" algn="ctr">
              <a:buNone/>
            </a:pPr>
            <a:endParaRPr lang="en-GB" sz="2400" dirty="0">
              <a:solidFill>
                <a:schemeClr val="bg1"/>
              </a:solidFill>
              <a:cs typeface="Calibri"/>
            </a:endParaRPr>
          </a:p>
        </p:txBody>
      </p:sp>
      <p:sp>
        <p:nvSpPr>
          <p:cNvPr id="9" name="Content Placeholder 2">
            <a:extLst>
              <a:ext uri="{FF2B5EF4-FFF2-40B4-BE49-F238E27FC236}">
                <a16:creationId xmlns:a16="http://schemas.microsoft.com/office/drawing/2014/main" id="{7105E619-B6AE-4729-A1BD-416EE57AD119}"/>
              </a:ext>
            </a:extLst>
          </p:cNvPr>
          <p:cNvSpPr txBox="1">
            <a:spLocks/>
          </p:cNvSpPr>
          <p:nvPr/>
        </p:nvSpPr>
        <p:spPr>
          <a:xfrm>
            <a:off x="6387469" y="3026978"/>
            <a:ext cx="2016576"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dirty="0">
                <a:solidFill>
                  <a:schemeClr val="bg1"/>
                </a:solidFill>
              </a:rPr>
              <a:t>Number of leavers</a:t>
            </a:r>
          </a:p>
        </p:txBody>
      </p:sp>
      <p:sp>
        <p:nvSpPr>
          <p:cNvPr id="10" name="Content Placeholder 2">
            <a:extLst>
              <a:ext uri="{FF2B5EF4-FFF2-40B4-BE49-F238E27FC236}">
                <a16:creationId xmlns:a16="http://schemas.microsoft.com/office/drawing/2014/main" id="{B048FCCB-9494-44C0-BCAE-5B112B4E0F91}"/>
              </a:ext>
            </a:extLst>
          </p:cNvPr>
          <p:cNvSpPr txBox="1">
            <a:spLocks/>
          </p:cNvSpPr>
          <p:nvPr/>
        </p:nvSpPr>
        <p:spPr>
          <a:xfrm>
            <a:off x="9331222" y="3075536"/>
            <a:ext cx="1703605" cy="166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2400" dirty="0">
                <a:solidFill>
                  <a:schemeClr val="bg1"/>
                </a:solidFill>
              </a:rPr>
              <a:t>Turnover rate</a:t>
            </a:r>
          </a:p>
        </p:txBody>
      </p:sp>
      <p:pic>
        <p:nvPicPr>
          <p:cNvPr id="13" name="Graphic 12" descr="Handshake">
            <a:extLst>
              <a:ext uri="{FF2B5EF4-FFF2-40B4-BE49-F238E27FC236}">
                <a16:creationId xmlns:a16="http://schemas.microsoft.com/office/drawing/2014/main" id="{1E2478C7-736D-4925-8482-AB13249A55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58889" y="2249283"/>
            <a:ext cx="914400" cy="914400"/>
          </a:xfrm>
          <a:prstGeom prst="rect">
            <a:avLst/>
          </a:prstGeom>
        </p:spPr>
      </p:pic>
      <p:pic>
        <p:nvPicPr>
          <p:cNvPr id="15" name="Graphic 14" descr="Questions">
            <a:extLst>
              <a:ext uri="{FF2B5EF4-FFF2-40B4-BE49-F238E27FC236}">
                <a16:creationId xmlns:a16="http://schemas.microsoft.com/office/drawing/2014/main" id="{45DB5EF4-F538-4224-A194-A4FA2EA6C56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20888" y="2222141"/>
            <a:ext cx="768741" cy="768741"/>
          </a:xfrm>
          <a:prstGeom prst="rect">
            <a:avLst/>
          </a:prstGeom>
        </p:spPr>
      </p:pic>
      <p:pic>
        <p:nvPicPr>
          <p:cNvPr id="17" name="Graphic 16" descr="Stethoscope">
            <a:extLst>
              <a:ext uri="{FF2B5EF4-FFF2-40B4-BE49-F238E27FC236}">
                <a16:creationId xmlns:a16="http://schemas.microsoft.com/office/drawing/2014/main" id="{3F13871E-C7A9-4145-BB64-9866F5ACB00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5496253" y="4755633"/>
            <a:ext cx="1180372" cy="1180372"/>
          </a:xfrm>
          <a:prstGeom prst="rect">
            <a:avLst/>
          </a:prstGeom>
        </p:spPr>
      </p:pic>
      <p:pic>
        <p:nvPicPr>
          <p:cNvPr id="19" name="Graphic 18" descr="Employee badge">
            <a:extLst>
              <a:ext uri="{FF2B5EF4-FFF2-40B4-BE49-F238E27FC236}">
                <a16:creationId xmlns:a16="http://schemas.microsoft.com/office/drawing/2014/main" id="{DFAFF069-E47D-436C-B5AD-BB94B0B3B3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62731" y="2149594"/>
            <a:ext cx="914400" cy="914400"/>
          </a:xfrm>
          <a:prstGeom prst="rect">
            <a:avLst/>
          </a:prstGeom>
        </p:spPr>
      </p:pic>
      <p:pic>
        <p:nvPicPr>
          <p:cNvPr id="21" name="Graphic 20" descr="Monthly calendar">
            <a:extLst>
              <a:ext uri="{FF2B5EF4-FFF2-40B4-BE49-F238E27FC236}">
                <a16:creationId xmlns:a16="http://schemas.microsoft.com/office/drawing/2014/main" id="{9F2CC7A7-5048-4C0A-828B-8B3327AB03B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604112" y="4053528"/>
            <a:ext cx="914400" cy="914400"/>
          </a:xfrm>
          <a:prstGeom prst="rect">
            <a:avLst/>
          </a:prstGeom>
        </p:spPr>
      </p:pic>
      <p:sp>
        <p:nvSpPr>
          <p:cNvPr id="22" name="Content Placeholder 2">
            <a:extLst>
              <a:ext uri="{FF2B5EF4-FFF2-40B4-BE49-F238E27FC236}">
                <a16:creationId xmlns:a16="http://schemas.microsoft.com/office/drawing/2014/main" id="{AA8FF3AF-6341-4A0E-ABB4-849C84411D4D}"/>
              </a:ext>
            </a:extLst>
          </p:cNvPr>
          <p:cNvSpPr txBox="1">
            <a:spLocks/>
          </p:cNvSpPr>
          <p:nvPr/>
        </p:nvSpPr>
        <p:spPr>
          <a:xfrm>
            <a:off x="2925511" y="4279913"/>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solidFill>
                  <a:schemeClr val="accent6"/>
                </a:solidFill>
              </a:rPr>
              <a:t>1.74</a:t>
            </a:r>
            <a:endParaRPr lang="en-US"/>
          </a:p>
        </p:txBody>
      </p:sp>
      <p:sp>
        <p:nvSpPr>
          <p:cNvPr id="23" name="Content Placeholder 2">
            <a:extLst>
              <a:ext uri="{FF2B5EF4-FFF2-40B4-BE49-F238E27FC236}">
                <a16:creationId xmlns:a16="http://schemas.microsoft.com/office/drawing/2014/main" id="{7DBB01D4-15C5-4558-A471-CDD308A03820}"/>
              </a:ext>
            </a:extLst>
          </p:cNvPr>
          <p:cNvSpPr txBox="1">
            <a:spLocks/>
          </p:cNvSpPr>
          <p:nvPr/>
        </p:nvSpPr>
        <p:spPr>
          <a:xfrm>
            <a:off x="1304552" y="2391068"/>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230</a:t>
            </a:r>
            <a:endParaRPr lang="en-US" dirty="0">
              <a:solidFill>
                <a:schemeClr val="bg1"/>
              </a:solidFill>
            </a:endParaRPr>
          </a:p>
        </p:txBody>
      </p:sp>
      <p:pic>
        <p:nvPicPr>
          <p:cNvPr id="24" name="Grafik 41" descr="Users">
            <a:extLst>
              <a:ext uri="{FF2B5EF4-FFF2-40B4-BE49-F238E27FC236}">
                <a16:creationId xmlns:a16="http://schemas.microsoft.com/office/drawing/2014/main" id="{58290931-489B-446A-87C1-3BAA08EABF7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9283161" y="2228804"/>
            <a:ext cx="914400" cy="914400"/>
          </a:xfrm>
          <a:prstGeom prst="rect">
            <a:avLst/>
          </a:prstGeom>
        </p:spPr>
      </p:pic>
      <p:sp>
        <p:nvSpPr>
          <p:cNvPr id="25" name="Content Placeholder 2">
            <a:extLst>
              <a:ext uri="{FF2B5EF4-FFF2-40B4-BE49-F238E27FC236}">
                <a16:creationId xmlns:a16="http://schemas.microsoft.com/office/drawing/2014/main" id="{FC11E5CD-9BAF-4C69-B5F8-3273CCAE7304}"/>
              </a:ext>
            </a:extLst>
          </p:cNvPr>
          <p:cNvSpPr txBox="1">
            <a:spLocks/>
          </p:cNvSpPr>
          <p:nvPr/>
        </p:nvSpPr>
        <p:spPr>
          <a:xfrm>
            <a:off x="4097541" y="2443608"/>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2</a:t>
            </a:r>
          </a:p>
        </p:txBody>
      </p:sp>
      <p:sp>
        <p:nvSpPr>
          <p:cNvPr id="26" name="Content Placeholder 2">
            <a:extLst>
              <a:ext uri="{FF2B5EF4-FFF2-40B4-BE49-F238E27FC236}">
                <a16:creationId xmlns:a16="http://schemas.microsoft.com/office/drawing/2014/main" id="{8ECA92C0-757E-4428-8EDF-E13D326DE028}"/>
              </a:ext>
            </a:extLst>
          </p:cNvPr>
          <p:cNvSpPr txBox="1">
            <a:spLocks/>
          </p:cNvSpPr>
          <p:nvPr/>
        </p:nvSpPr>
        <p:spPr>
          <a:xfrm>
            <a:off x="6726414" y="2467672"/>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a:solidFill>
                  <a:schemeClr val="bg1"/>
                </a:solidFill>
              </a:rPr>
              <a:t>1</a:t>
            </a:r>
          </a:p>
        </p:txBody>
      </p:sp>
      <p:sp>
        <p:nvSpPr>
          <p:cNvPr id="27" name="Content Placeholder 2">
            <a:extLst>
              <a:ext uri="{FF2B5EF4-FFF2-40B4-BE49-F238E27FC236}">
                <a16:creationId xmlns:a16="http://schemas.microsoft.com/office/drawing/2014/main" id="{C1EB168F-2BD8-4955-9ADC-81CD437B618D}"/>
              </a:ext>
            </a:extLst>
          </p:cNvPr>
          <p:cNvSpPr txBox="1">
            <a:spLocks/>
          </p:cNvSpPr>
          <p:nvPr/>
        </p:nvSpPr>
        <p:spPr>
          <a:xfrm>
            <a:off x="9840767" y="2427326"/>
            <a:ext cx="2016576" cy="75213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000" dirty="0">
                <a:solidFill>
                  <a:schemeClr val="bg1"/>
                </a:solidFill>
              </a:rPr>
              <a:t>0.43%</a:t>
            </a:r>
          </a:p>
        </p:txBody>
      </p:sp>
      <p:sp>
        <p:nvSpPr>
          <p:cNvPr id="28" name="Content Placeholder 2">
            <a:extLst>
              <a:ext uri="{FF2B5EF4-FFF2-40B4-BE49-F238E27FC236}">
                <a16:creationId xmlns:a16="http://schemas.microsoft.com/office/drawing/2014/main" id="{E512E722-8BA8-4332-9551-ED5115A3B201}"/>
              </a:ext>
            </a:extLst>
          </p:cNvPr>
          <p:cNvSpPr txBox="1">
            <a:spLocks/>
          </p:cNvSpPr>
          <p:nvPr/>
        </p:nvSpPr>
        <p:spPr>
          <a:xfrm>
            <a:off x="5843890" y="4273801"/>
            <a:ext cx="5190937" cy="309086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400" dirty="0">
                <a:solidFill>
                  <a:schemeClr val="bg1"/>
                </a:solidFill>
              </a:rPr>
              <a:t>3 most common reasons for short-term sick leave</a:t>
            </a:r>
          </a:p>
          <a:p>
            <a:pPr algn="ctr"/>
            <a:r>
              <a:rPr lang="en-GB" sz="1600" dirty="0">
                <a:solidFill>
                  <a:schemeClr val="bg1"/>
                </a:solidFill>
              </a:rPr>
              <a:t>Cough/cold/flu (11 sick days)</a:t>
            </a:r>
          </a:p>
          <a:p>
            <a:pPr algn="ctr"/>
            <a:r>
              <a:rPr lang="en-GB" sz="1600" dirty="0">
                <a:solidFill>
                  <a:schemeClr val="bg1"/>
                </a:solidFill>
              </a:rPr>
              <a:t>Operation/recovery (8 sick days)</a:t>
            </a:r>
          </a:p>
          <a:p>
            <a:pPr algn="ctr"/>
            <a:r>
              <a:rPr lang="en-GB" sz="1600" dirty="0">
                <a:solidFill>
                  <a:schemeClr val="bg1"/>
                </a:solidFill>
              </a:rPr>
              <a:t>Gastrointestinal problems (7.5 sick days)</a:t>
            </a:r>
          </a:p>
          <a:p>
            <a:pPr algn="ctr"/>
            <a:endParaRPr lang="en-GB" sz="1800" dirty="0">
              <a:solidFill>
                <a:schemeClr val="bg1"/>
              </a:solidFill>
            </a:endParaRPr>
          </a:p>
        </p:txBody>
      </p:sp>
    </p:spTree>
    <p:extLst>
      <p:ext uri="{BB962C8B-B14F-4D97-AF65-F5344CB8AC3E}">
        <p14:creationId xmlns:p14="http://schemas.microsoft.com/office/powerpoint/2010/main" val="1107546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2F9A-1215-4F90-A4F0-AD9FF2A79E30}"/>
              </a:ext>
            </a:extLst>
          </p:cNvPr>
          <p:cNvSpPr>
            <a:spLocks noGrp="1"/>
          </p:cNvSpPr>
          <p:nvPr>
            <p:ph type="title"/>
          </p:nvPr>
        </p:nvSpPr>
        <p:spPr/>
        <p:txBody>
          <a:bodyPr/>
          <a:lstStyle/>
          <a:p>
            <a:pPr algn="ctr"/>
            <a:r>
              <a:rPr lang="en-GB" dirty="0">
                <a:solidFill>
                  <a:schemeClr val="bg1"/>
                </a:solidFill>
              </a:rPr>
              <a:t>Finance – revenue budget outturn in Q3</a:t>
            </a:r>
          </a:p>
        </p:txBody>
      </p:sp>
      <p:graphicFrame>
        <p:nvGraphicFramePr>
          <p:cNvPr id="4" name="Content Placeholder 3">
            <a:extLst>
              <a:ext uri="{FF2B5EF4-FFF2-40B4-BE49-F238E27FC236}">
                <a16:creationId xmlns:a16="http://schemas.microsoft.com/office/drawing/2014/main" id="{E798217F-1EAB-4C29-8131-2381FBDB4E8E}"/>
              </a:ext>
            </a:extLst>
          </p:cNvPr>
          <p:cNvGraphicFramePr>
            <a:graphicFrameLocks noGrp="1"/>
          </p:cNvGraphicFramePr>
          <p:nvPr>
            <p:ph idx="1"/>
            <p:extLst>
              <p:ext uri="{D42A27DB-BD31-4B8C-83A1-F6EECF244321}">
                <p14:modId xmlns:p14="http://schemas.microsoft.com/office/powerpoint/2010/main" val="101395266"/>
              </p:ext>
            </p:extLst>
          </p:nvPr>
        </p:nvGraphicFramePr>
        <p:xfrm>
          <a:off x="1479550" y="1690688"/>
          <a:ext cx="9232900" cy="4104424"/>
        </p:xfrm>
        <a:graphic>
          <a:graphicData uri="http://schemas.openxmlformats.org/drawingml/2006/table">
            <a:tbl>
              <a:tblPr>
                <a:tableStyleId>{3B4B98B0-60AC-42C2-AFA5-B58CD77FA1E5}</a:tableStyleId>
              </a:tblPr>
              <a:tblGrid>
                <a:gridCol w="4330812">
                  <a:extLst>
                    <a:ext uri="{9D8B030D-6E8A-4147-A177-3AD203B41FA5}">
                      <a16:colId xmlns:a16="http://schemas.microsoft.com/office/drawing/2014/main" val="1330644287"/>
                    </a:ext>
                  </a:extLst>
                </a:gridCol>
                <a:gridCol w="1746470">
                  <a:extLst>
                    <a:ext uri="{9D8B030D-6E8A-4147-A177-3AD203B41FA5}">
                      <a16:colId xmlns:a16="http://schemas.microsoft.com/office/drawing/2014/main" val="2974833510"/>
                    </a:ext>
                  </a:extLst>
                </a:gridCol>
                <a:gridCol w="1719268">
                  <a:extLst>
                    <a:ext uri="{9D8B030D-6E8A-4147-A177-3AD203B41FA5}">
                      <a16:colId xmlns:a16="http://schemas.microsoft.com/office/drawing/2014/main" val="717492594"/>
                    </a:ext>
                  </a:extLst>
                </a:gridCol>
                <a:gridCol w="1436350">
                  <a:extLst>
                    <a:ext uri="{9D8B030D-6E8A-4147-A177-3AD203B41FA5}">
                      <a16:colId xmlns:a16="http://schemas.microsoft.com/office/drawing/2014/main" val="681710993"/>
                    </a:ext>
                  </a:extLst>
                </a:gridCol>
              </a:tblGrid>
              <a:tr h="804239">
                <a:tc>
                  <a:txBody>
                    <a:bodyPr/>
                    <a:lstStyle/>
                    <a:p>
                      <a:pPr algn="ctr" fontAlgn="b"/>
                      <a:r>
                        <a:rPr lang="en-GB" sz="2000" u="none" strike="noStrike">
                          <a:effectLst/>
                        </a:rPr>
                        <a:t> </a:t>
                      </a:r>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GB" sz="2000" b="1" u="none" strike="noStrike" dirty="0">
                          <a:solidFill>
                            <a:schemeClr val="bg1">
                              <a:lumMod val="50000"/>
                              <a:lumOff val="50000"/>
                            </a:schemeClr>
                          </a:solidFill>
                          <a:effectLst/>
                        </a:rPr>
                        <a:t>Current Budget</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dirty="0">
                          <a:solidFill>
                            <a:schemeClr val="bg1">
                              <a:lumMod val="50000"/>
                              <a:lumOff val="50000"/>
                            </a:schemeClr>
                          </a:solidFill>
                          <a:effectLst/>
                        </a:rPr>
                        <a:t>Q3 Year End Forecast</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ctr" fontAlgn="b"/>
                      <a:r>
                        <a:rPr lang="en-GB" sz="2000" b="1" u="none" strike="noStrike" dirty="0">
                          <a:solidFill>
                            <a:schemeClr val="bg1">
                              <a:lumMod val="50000"/>
                              <a:lumOff val="50000"/>
                            </a:schemeClr>
                          </a:solidFill>
                          <a:effectLst/>
                        </a:rPr>
                        <a:t>Q3 Variation to Q2</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79909100"/>
                  </a:ext>
                </a:extLst>
              </a:tr>
              <a:tr h="402120">
                <a:tc>
                  <a:txBody>
                    <a:bodyPr/>
                    <a:lstStyle/>
                    <a:p>
                      <a:pPr algn="r" fontAlgn="b"/>
                      <a:r>
                        <a:rPr lang="en-GB" sz="2000" u="none" strike="noStrike">
                          <a:effectLst/>
                        </a:rPr>
                        <a:t> </a:t>
                      </a:r>
                      <a:endParaRPr lang="en-GB" sz="20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r>
                        <a:rPr lang="en-GB" sz="2000" b="1" u="none" strike="noStrike">
                          <a:solidFill>
                            <a:schemeClr val="bg1">
                              <a:lumMod val="50000"/>
                              <a:lumOff val="50000"/>
                            </a:schemeClr>
                          </a:solidFill>
                          <a:effectLst/>
                        </a:rPr>
                        <a:t>£'000</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000" b="1" u="none" strike="noStrike">
                          <a:solidFill>
                            <a:schemeClr val="bg1">
                              <a:lumMod val="50000"/>
                              <a:lumOff val="50000"/>
                            </a:schemeClr>
                          </a:solidFill>
                          <a:effectLst/>
                        </a:rPr>
                        <a:t>£'000</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000" b="1" u="none" strike="noStrike">
                          <a:solidFill>
                            <a:schemeClr val="bg1">
                              <a:lumMod val="50000"/>
                              <a:lumOff val="50000"/>
                            </a:schemeClr>
                          </a:solidFill>
                          <a:effectLst/>
                        </a:rPr>
                        <a:t>£'000</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139043174"/>
                  </a:ext>
                </a:extLst>
              </a:tr>
              <a:tr h="402120">
                <a:tc>
                  <a:txBody>
                    <a:bodyPr/>
                    <a:lstStyle/>
                    <a:p>
                      <a:pPr algn="r" fontAlgn="b"/>
                      <a:endParaRPr lang="en-GB" sz="2000" b="0"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591326913"/>
                  </a:ext>
                </a:extLst>
              </a:tr>
              <a:tr h="402120">
                <a:tc>
                  <a:txBody>
                    <a:bodyPr/>
                    <a:lstStyle/>
                    <a:p>
                      <a:pPr algn="l"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tc>
                  <a:txBody>
                    <a:bodyPr/>
                    <a:lstStyle/>
                    <a:p>
                      <a:pPr algn="r" fontAlgn="b"/>
                      <a:endParaRPr lang="en-GB" sz="2000" b="1"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889005381"/>
                  </a:ext>
                </a:extLst>
              </a:tr>
              <a:tr h="402120">
                <a:tc>
                  <a:txBody>
                    <a:bodyPr/>
                    <a:lstStyle/>
                    <a:p>
                      <a:pPr algn="l" fontAlgn="b"/>
                      <a:r>
                        <a:rPr lang="en-GB" sz="2000" b="1" u="none" strike="noStrike" dirty="0">
                          <a:solidFill>
                            <a:schemeClr val="bg1">
                              <a:lumMod val="50000"/>
                              <a:lumOff val="50000"/>
                            </a:schemeClr>
                          </a:solidFill>
                          <a:effectLst/>
                        </a:rPr>
                        <a:t>Net Cost of Services</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14.591</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16.015</a:t>
                      </a:r>
                    </a:p>
                  </a:txBody>
                  <a:tcPr marL="9525" marR="9525" marT="9525" marB="0" anchor="b"/>
                </a:tc>
                <a:tc>
                  <a:txBody>
                    <a:bodyPr/>
                    <a:lstStyle/>
                    <a:p>
                      <a:pPr algn="r" fontAlgn="b"/>
                      <a:r>
                        <a:rPr lang="en-GB" sz="2800" u="none" strike="noStrike" dirty="0">
                          <a:solidFill>
                            <a:schemeClr val="bg1"/>
                          </a:solidFill>
                          <a:effectLst/>
                        </a:rPr>
                        <a:t>0.091</a:t>
                      </a:r>
                    </a:p>
                  </a:txBody>
                  <a:tcPr marL="9525" marR="9525" marT="9525" marB="0" anchor="b"/>
                </a:tc>
                <a:extLst>
                  <a:ext uri="{0D108BD9-81ED-4DB2-BD59-A6C34878D82A}">
                    <a16:rowId xmlns:a16="http://schemas.microsoft.com/office/drawing/2014/main" val="2974692914"/>
                  </a:ext>
                </a:extLst>
              </a:tr>
              <a:tr h="785090">
                <a:tc>
                  <a:txBody>
                    <a:bodyPr/>
                    <a:lstStyle/>
                    <a:p>
                      <a:pPr algn="l" fontAlgn="b"/>
                      <a:r>
                        <a:rPr lang="en-GB" sz="2000" b="1" u="none" strike="noStrike" dirty="0">
                          <a:solidFill>
                            <a:schemeClr val="bg1">
                              <a:lumMod val="50000"/>
                              <a:lumOff val="50000"/>
                            </a:schemeClr>
                          </a:solidFill>
                          <a:effectLst/>
                        </a:rPr>
                        <a:t>Funding</a:t>
                      </a:r>
                      <a:endParaRPr lang="en-GB" sz="2000" b="1" i="0" u="none" strike="noStrike" dirty="0">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(14.591)</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(16.771)</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(0.622)</a:t>
                      </a:r>
                      <a:endParaRPr lang="en-GB" sz="2800" b="1" i="0" u="none" strike="noStrike" dirty="0">
                        <a:solidFill>
                          <a:schemeClr val="bg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290767799"/>
                  </a:ext>
                </a:extLst>
              </a:tr>
              <a:tr h="402120">
                <a:tc>
                  <a:txBody>
                    <a:bodyPr/>
                    <a:lstStyle/>
                    <a:p>
                      <a:pPr algn="l" fontAlgn="b"/>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l" fontAlgn="b"/>
                      <a:r>
                        <a:rPr lang="en-GB" sz="2800" u="none" strike="noStrike">
                          <a:solidFill>
                            <a:schemeClr val="bg1"/>
                          </a:solidFill>
                          <a:effectLst/>
                        </a:rPr>
                        <a:t> </a:t>
                      </a:r>
                      <a:endParaRPr lang="en-GB" sz="2800" b="1" i="0" u="none" strike="noStrike">
                        <a:solidFill>
                          <a:schemeClr val="bg1"/>
                        </a:solidFill>
                        <a:effectLst/>
                        <a:latin typeface="Arial" panose="020B0604020202020204" pitchFamily="34" charset="0"/>
                      </a:endParaRPr>
                    </a:p>
                  </a:txBody>
                  <a:tcPr marL="9525" marR="9525" marT="9525" marB="0" anchor="b"/>
                </a:tc>
                <a:tc>
                  <a:txBody>
                    <a:bodyPr/>
                    <a:lstStyle/>
                    <a:p>
                      <a:pPr algn="l" fontAlgn="b"/>
                      <a:r>
                        <a:rPr lang="en-GB" sz="2800" u="none" strike="noStrike">
                          <a:solidFill>
                            <a:schemeClr val="bg1"/>
                          </a:solidFill>
                          <a:effectLst/>
                        </a:rPr>
                        <a:t> </a:t>
                      </a:r>
                      <a:endParaRPr lang="en-GB" sz="2800" b="1" i="0" u="none" strike="noStrike">
                        <a:solidFill>
                          <a:schemeClr val="bg1"/>
                        </a:solidFill>
                        <a:effectLst/>
                        <a:latin typeface="Arial" panose="020B0604020202020204" pitchFamily="34" charset="0"/>
                      </a:endParaRPr>
                    </a:p>
                  </a:txBody>
                  <a:tcPr marL="9525" marR="9525" marT="9525" marB="0" anchor="b"/>
                </a:tc>
                <a:tc>
                  <a:txBody>
                    <a:bodyPr/>
                    <a:lstStyle/>
                    <a:p>
                      <a:pPr algn="l" fontAlgn="b"/>
                      <a:r>
                        <a:rPr lang="en-GB" sz="2800" u="none" strike="noStrike" dirty="0">
                          <a:solidFill>
                            <a:schemeClr val="bg1"/>
                          </a:solidFill>
                          <a:effectLst/>
                        </a:rPr>
                        <a:t> </a:t>
                      </a:r>
                      <a:endParaRPr lang="en-GB" sz="2800" b="1" i="0" u="none" strike="noStrike" dirty="0">
                        <a:solidFill>
                          <a:schemeClr val="bg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040338794"/>
                  </a:ext>
                </a:extLst>
              </a:tr>
              <a:tr h="402120">
                <a:tc>
                  <a:txBody>
                    <a:bodyPr/>
                    <a:lstStyle/>
                    <a:p>
                      <a:pPr algn="l" fontAlgn="b"/>
                      <a:r>
                        <a:rPr lang="en-GB" sz="2000" b="1" u="none" strike="noStrike">
                          <a:solidFill>
                            <a:schemeClr val="bg1">
                              <a:lumMod val="50000"/>
                              <a:lumOff val="50000"/>
                            </a:schemeClr>
                          </a:solidFill>
                          <a:effectLst/>
                        </a:rPr>
                        <a:t>Net (Surplus) / Deficit</a:t>
                      </a:r>
                      <a:endParaRPr lang="en-GB" sz="2000" b="1" i="0" u="none" strike="noStrike">
                        <a:solidFill>
                          <a:schemeClr val="bg1">
                            <a:lumMod val="50000"/>
                            <a:lumOff val="50000"/>
                          </a:schemeClr>
                        </a:solidFill>
                        <a:effectLst/>
                        <a:latin typeface="Arial" panose="020B0604020202020204" pitchFamily="34" charset="0"/>
                      </a:endParaRPr>
                    </a:p>
                  </a:txBody>
                  <a:tcPr marL="9525" marR="9525" marT="9525" marB="0" anchor="b"/>
                </a:tc>
                <a:tc>
                  <a:txBody>
                    <a:bodyPr/>
                    <a:lstStyle/>
                    <a:p>
                      <a:pPr algn="r" fontAlgn="b"/>
                      <a:r>
                        <a:rPr lang="en-GB" sz="2800" u="none" strike="noStrike">
                          <a:solidFill>
                            <a:schemeClr val="bg1"/>
                          </a:solidFill>
                          <a:effectLst/>
                        </a:rPr>
                        <a:t>0</a:t>
                      </a:r>
                      <a:endParaRPr lang="en-GB" sz="2800" b="1" i="0" u="none" strike="noStrike">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(0.756)</a:t>
                      </a:r>
                      <a:endParaRPr lang="en-GB" sz="2800" b="1" i="0" u="none" strike="noStrike" dirty="0">
                        <a:solidFill>
                          <a:schemeClr val="bg1"/>
                        </a:solidFill>
                        <a:effectLst/>
                        <a:latin typeface="Arial" panose="020B0604020202020204" pitchFamily="34" charset="0"/>
                      </a:endParaRPr>
                    </a:p>
                  </a:txBody>
                  <a:tcPr marL="9525" marR="9525" marT="9525" marB="0" anchor="b"/>
                </a:tc>
                <a:tc>
                  <a:txBody>
                    <a:bodyPr/>
                    <a:lstStyle/>
                    <a:p>
                      <a:pPr algn="r" fontAlgn="b"/>
                      <a:r>
                        <a:rPr lang="en-GB" sz="2800" u="none" strike="noStrike" dirty="0">
                          <a:solidFill>
                            <a:schemeClr val="bg1"/>
                          </a:solidFill>
                          <a:effectLst/>
                        </a:rPr>
                        <a:t>(0.531)</a:t>
                      </a:r>
                      <a:endParaRPr lang="en-GB" sz="2800" b="1" i="0" u="none" strike="noStrike" dirty="0">
                        <a:solidFill>
                          <a:schemeClr val="bg1"/>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45241103"/>
                  </a:ext>
                </a:extLst>
              </a:tr>
            </a:tbl>
          </a:graphicData>
        </a:graphic>
      </p:graphicFrame>
    </p:spTree>
    <p:extLst>
      <p:ext uri="{BB962C8B-B14F-4D97-AF65-F5344CB8AC3E}">
        <p14:creationId xmlns:p14="http://schemas.microsoft.com/office/powerpoint/2010/main" val="3288684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2F9A-1215-4F90-A4F0-AD9FF2A79E30}"/>
              </a:ext>
            </a:extLst>
          </p:cNvPr>
          <p:cNvSpPr>
            <a:spLocks noGrp="1"/>
          </p:cNvSpPr>
          <p:nvPr>
            <p:ph type="title"/>
          </p:nvPr>
        </p:nvSpPr>
        <p:spPr>
          <a:xfrm>
            <a:off x="838198" y="0"/>
            <a:ext cx="10515600" cy="1325563"/>
          </a:xfrm>
        </p:spPr>
        <p:txBody>
          <a:bodyPr/>
          <a:lstStyle/>
          <a:p>
            <a:pPr algn="ctr"/>
            <a:r>
              <a:rPr lang="en-GB">
                <a:solidFill>
                  <a:schemeClr val="bg1"/>
                </a:solidFill>
              </a:rPr>
              <a:t>Finance – capital programme outturn in Q3</a:t>
            </a:r>
          </a:p>
        </p:txBody>
      </p:sp>
      <p:graphicFrame>
        <p:nvGraphicFramePr>
          <p:cNvPr id="4" name="Content Placeholder 3">
            <a:extLst>
              <a:ext uri="{FF2B5EF4-FFF2-40B4-BE49-F238E27FC236}">
                <a16:creationId xmlns:a16="http://schemas.microsoft.com/office/drawing/2014/main" id="{3766475C-6C9F-41F7-A870-A9E2C2D96B2C}"/>
              </a:ext>
            </a:extLst>
          </p:cNvPr>
          <p:cNvGraphicFramePr>
            <a:graphicFrameLocks noGrp="1"/>
          </p:cNvGraphicFramePr>
          <p:nvPr>
            <p:ph idx="1"/>
            <p:extLst>
              <p:ext uri="{D42A27DB-BD31-4B8C-83A1-F6EECF244321}">
                <p14:modId xmlns:p14="http://schemas.microsoft.com/office/powerpoint/2010/main" val="4182518282"/>
              </p:ext>
            </p:extLst>
          </p:nvPr>
        </p:nvGraphicFramePr>
        <p:xfrm>
          <a:off x="1507956" y="1025649"/>
          <a:ext cx="9176085" cy="5091903"/>
        </p:xfrm>
        <a:graphic>
          <a:graphicData uri="http://schemas.openxmlformats.org/drawingml/2006/table">
            <a:tbl>
              <a:tblPr>
                <a:tableStyleId>{3B4B98B0-60AC-42C2-AFA5-B58CD77FA1E5}</a:tableStyleId>
              </a:tblPr>
              <a:tblGrid>
                <a:gridCol w="4255533">
                  <a:extLst>
                    <a:ext uri="{9D8B030D-6E8A-4147-A177-3AD203B41FA5}">
                      <a16:colId xmlns:a16="http://schemas.microsoft.com/office/drawing/2014/main" val="2426383204"/>
                    </a:ext>
                  </a:extLst>
                </a:gridCol>
                <a:gridCol w="1753048">
                  <a:extLst>
                    <a:ext uri="{9D8B030D-6E8A-4147-A177-3AD203B41FA5}">
                      <a16:colId xmlns:a16="http://schemas.microsoft.com/office/drawing/2014/main" val="1194509682"/>
                    </a:ext>
                  </a:extLst>
                </a:gridCol>
                <a:gridCol w="1884136">
                  <a:extLst>
                    <a:ext uri="{9D8B030D-6E8A-4147-A177-3AD203B41FA5}">
                      <a16:colId xmlns:a16="http://schemas.microsoft.com/office/drawing/2014/main" val="679498215"/>
                    </a:ext>
                  </a:extLst>
                </a:gridCol>
                <a:gridCol w="1283368">
                  <a:extLst>
                    <a:ext uri="{9D8B030D-6E8A-4147-A177-3AD203B41FA5}">
                      <a16:colId xmlns:a16="http://schemas.microsoft.com/office/drawing/2014/main" val="1898789567"/>
                    </a:ext>
                  </a:extLst>
                </a:gridCol>
              </a:tblGrid>
              <a:tr h="514393">
                <a:tc>
                  <a:txBody>
                    <a:bodyPr/>
                    <a:lstStyle/>
                    <a:p>
                      <a:pPr algn="l" fontAlgn="b"/>
                      <a:r>
                        <a:rPr lang="en-GB" sz="1600" u="none" strike="noStrike">
                          <a:effectLst/>
                        </a:rPr>
                        <a:t> </a:t>
                      </a:r>
                      <a:endParaRPr lang="en-GB" sz="1600" b="1"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2020/21 Budget </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2020/21 </a:t>
                      </a:r>
                      <a:br>
                        <a:rPr lang="en-GB" sz="1600" b="1" u="none" strike="noStrike" dirty="0">
                          <a:solidFill>
                            <a:schemeClr val="bg1">
                              <a:lumMod val="50000"/>
                              <a:lumOff val="50000"/>
                            </a:schemeClr>
                          </a:solidFill>
                          <a:effectLst/>
                        </a:rPr>
                      </a:br>
                      <a:r>
                        <a:rPr lang="en-GB" sz="1600" b="1" u="none" strike="noStrike" dirty="0">
                          <a:solidFill>
                            <a:schemeClr val="bg1">
                              <a:lumMod val="50000"/>
                              <a:lumOff val="50000"/>
                            </a:schemeClr>
                          </a:solidFill>
                          <a:effectLst/>
                        </a:rPr>
                        <a:t>Provisional Outturn</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rPr>
                        <a:t>2020/21 Variance</a:t>
                      </a:r>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3159815165"/>
                  </a:ext>
                </a:extLst>
              </a:tr>
              <a:tr h="226213">
                <a:tc>
                  <a:txBody>
                    <a:bodyPr/>
                    <a:lstStyle/>
                    <a:p>
                      <a:pPr algn="l" fontAlgn="b"/>
                      <a:r>
                        <a:rPr lang="en-GB" sz="1600" u="none" strike="noStrike">
                          <a:effectLst/>
                        </a:rPr>
                        <a:t> </a:t>
                      </a:r>
                      <a:endParaRPr lang="en-GB" sz="1600" b="1" i="0" u="none" strike="noStrike">
                        <a:solidFill>
                          <a:srgbClr val="000000"/>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bg1">
                              <a:lumMod val="50000"/>
                              <a:lumOff val="50000"/>
                            </a:schemeClr>
                          </a:solidFill>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bg1">
                              <a:lumMod val="50000"/>
                              <a:lumOff val="50000"/>
                            </a:schemeClr>
                          </a:solidFill>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a:solidFill>
                            <a:schemeClr val="bg1">
                              <a:lumMod val="50000"/>
                              <a:lumOff val="50000"/>
                            </a:schemeClr>
                          </a:solidFill>
                          <a:effectLst/>
                        </a:rPr>
                        <a:t>£ (000)</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extLst>
                  <a:ext uri="{0D108BD9-81ED-4DB2-BD59-A6C34878D82A}">
                    <a16:rowId xmlns:a16="http://schemas.microsoft.com/office/drawing/2014/main" val="205806944"/>
                  </a:ext>
                </a:extLst>
              </a:tr>
              <a:tr h="226213">
                <a:tc>
                  <a:txBody>
                    <a:bodyPr/>
                    <a:lstStyle/>
                    <a:p>
                      <a:pPr algn="l" fontAlgn="b"/>
                      <a:r>
                        <a:rPr lang="en-GB" sz="1600" b="1" u="none" strike="noStrike">
                          <a:solidFill>
                            <a:schemeClr val="bg1">
                              <a:lumMod val="50000"/>
                              <a:lumOff val="50000"/>
                            </a:schemeClr>
                          </a:solidFill>
                          <a:effectLst/>
                        </a:rPr>
                        <a:t>Housing</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u="none" strike="noStrike" dirty="0">
                          <a:solidFill>
                            <a:schemeClr val="bg1"/>
                          </a:solidFill>
                          <a:effectLst/>
                          <a:latin typeface="+mn-lt"/>
                        </a:rPr>
                        <a:t> 1.628</a:t>
                      </a:r>
                      <a:endParaRPr lang="en-GB" sz="1600" b="0" i="0" u="none" strike="noStrike" dirty="0">
                        <a:solidFill>
                          <a:schemeClr val="bg1"/>
                        </a:solidFill>
                        <a:effectLst/>
                        <a:latin typeface="+mn-lt"/>
                      </a:endParaRPr>
                    </a:p>
                  </a:txBody>
                  <a:tcPr marL="8752" marR="8752" marT="8752" marB="0" anchor="b"/>
                </a:tc>
                <a:tc>
                  <a:txBody>
                    <a:bodyPr/>
                    <a:lstStyle/>
                    <a:p>
                      <a:pPr algn="r" fontAlgn="b"/>
                      <a:r>
                        <a:rPr lang="en-GB" sz="1600" b="0" i="0" u="none" strike="noStrike" dirty="0">
                          <a:solidFill>
                            <a:schemeClr val="bg1"/>
                          </a:solidFill>
                          <a:effectLst/>
                          <a:latin typeface="+mn-lt"/>
                        </a:rPr>
                        <a:t>1.628</a:t>
                      </a:r>
                    </a:p>
                  </a:txBody>
                  <a:tcPr marL="8752" marR="8752" marT="8752" marB="0" anchor="b"/>
                </a:tc>
                <a:tc>
                  <a:txBody>
                    <a:bodyPr/>
                    <a:lstStyle/>
                    <a:p>
                      <a:pPr algn="r" fontAlgn="b"/>
                      <a:r>
                        <a:rPr lang="en-GB" sz="1600" b="0" i="0" u="none" strike="noStrike" dirty="0">
                          <a:solidFill>
                            <a:schemeClr val="bg1"/>
                          </a:solidFill>
                          <a:effectLst/>
                          <a:latin typeface="+mn-lt"/>
                        </a:rPr>
                        <a:t>0</a:t>
                      </a:r>
                    </a:p>
                  </a:txBody>
                  <a:tcPr marL="8752" marR="8752" marT="8752" marB="0" anchor="b"/>
                </a:tc>
                <a:extLst>
                  <a:ext uri="{0D108BD9-81ED-4DB2-BD59-A6C34878D82A}">
                    <a16:rowId xmlns:a16="http://schemas.microsoft.com/office/drawing/2014/main" val="807550500"/>
                  </a:ext>
                </a:extLst>
              </a:tr>
              <a:tr h="226213">
                <a:tc>
                  <a:txBody>
                    <a:bodyPr/>
                    <a:lstStyle/>
                    <a:p>
                      <a:pPr algn="l" fontAlgn="b"/>
                      <a:r>
                        <a:rPr lang="en-GB" sz="1600" b="1" u="none" strike="noStrike">
                          <a:solidFill>
                            <a:schemeClr val="bg1">
                              <a:lumMod val="50000"/>
                              <a:lumOff val="50000"/>
                            </a:schemeClr>
                          </a:solidFill>
                          <a:effectLst/>
                        </a:rPr>
                        <a:t>Operational Land and Buildings</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0" i="0" u="none" strike="noStrike" dirty="0">
                          <a:solidFill>
                            <a:schemeClr val="bg1"/>
                          </a:solidFill>
                          <a:effectLst/>
                          <a:latin typeface="+mn-lt"/>
                        </a:rPr>
                        <a:t>5.230</a:t>
                      </a:r>
                    </a:p>
                  </a:txBody>
                  <a:tcPr marL="8752" marR="8752" marT="8752" marB="0" anchor="b"/>
                </a:tc>
                <a:tc>
                  <a:txBody>
                    <a:bodyPr/>
                    <a:lstStyle/>
                    <a:p>
                      <a:pPr algn="r" fontAlgn="b"/>
                      <a:r>
                        <a:rPr lang="en-GB" sz="1600" b="0" i="0" u="none" strike="noStrike" dirty="0">
                          <a:solidFill>
                            <a:schemeClr val="bg1"/>
                          </a:solidFill>
                          <a:effectLst/>
                          <a:latin typeface="+mn-lt"/>
                        </a:rPr>
                        <a:t>6.267</a:t>
                      </a:r>
                    </a:p>
                  </a:txBody>
                  <a:tcPr marL="8752" marR="8752" marT="8752" marB="0" anchor="b"/>
                </a:tc>
                <a:tc>
                  <a:txBody>
                    <a:bodyPr/>
                    <a:lstStyle/>
                    <a:p>
                      <a:pPr algn="r" fontAlgn="b"/>
                      <a:r>
                        <a:rPr lang="en-GB" sz="1600" b="0" i="0" u="none" strike="noStrike" dirty="0">
                          <a:solidFill>
                            <a:schemeClr val="bg1"/>
                          </a:solidFill>
                          <a:effectLst/>
                          <a:latin typeface="+mn-lt"/>
                        </a:rPr>
                        <a:t>1.037</a:t>
                      </a:r>
                    </a:p>
                  </a:txBody>
                  <a:tcPr marL="8752" marR="8752" marT="8752" marB="0" anchor="b"/>
                </a:tc>
                <a:extLst>
                  <a:ext uri="{0D108BD9-81ED-4DB2-BD59-A6C34878D82A}">
                    <a16:rowId xmlns:a16="http://schemas.microsoft.com/office/drawing/2014/main" val="3137445094"/>
                  </a:ext>
                </a:extLst>
              </a:tr>
              <a:tr h="226213">
                <a:tc>
                  <a:txBody>
                    <a:bodyPr/>
                    <a:lstStyle/>
                    <a:p>
                      <a:pPr algn="l" fontAlgn="b"/>
                      <a:r>
                        <a:rPr lang="en-GB" sz="1600" b="1" u="none" strike="noStrike">
                          <a:solidFill>
                            <a:schemeClr val="bg1">
                              <a:lumMod val="50000"/>
                              <a:lumOff val="50000"/>
                            </a:schemeClr>
                          </a:solidFill>
                          <a:effectLst/>
                        </a:rPr>
                        <a:t>IT Equipment</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0" i="0" u="none" strike="noStrike" dirty="0">
                          <a:solidFill>
                            <a:schemeClr val="bg1"/>
                          </a:solidFill>
                          <a:effectLst/>
                          <a:latin typeface="+mn-lt"/>
                        </a:rPr>
                        <a:t>0.077</a:t>
                      </a:r>
                    </a:p>
                  </a:txBody>
                  <a:tcPr marL="8752" marR="8752" marT="8752" marB="0" anchor="b"/>
                </a:tc>
                <a:tc>
                  <a:txBody>
                    <a:bodyPr/>
                    <a:lstStyle/>
                    <a:p>
                      <a:pPr algn="r" fontAlgn="b"/>
                      <a:r>
                        <a:rPr lang="en-GB" sz="1600" b="0" i="0" u="none" strike="noStrike" dirty="0">
                          <a:solidFill>
                            <a:schemeClr val="bg1"/>
                          </a:solidFill>
                          <a:effectLst/>
                          <a:latin typeface="+mn-lt"/>
                        </a:rPr>
                        <a:t>0.050</a:t>
                      </a:r>
                    </a:p>
                  </a:txBody>
                  <a:tcPr marL="8752" marR="8752" marT="8752" marB="0" anchor="b"/>
                </a:tc>
                <a:tc>
                  <a:txBody>
                    <a:bodyPr/>
                    <a:lstStyle/>
                    <a:p>
                      <a:pPr algn="r" fontAlgn="b"/>
                      <a:r>
                        <a:rPr lang="en-GB" sz="1600" b="0" i="0" u="none" strike="noStrike" dirty="0">
                          <a:solidFill>
                            <a:schemeClr val="bg1"/>
                          </a:solidFill>
                          <a:effectLst/>
                          <a:latin typeface="+mn-lt"/>
                        </a:rPr>
                        <a:t>(0.028)</a:t>
                      </a:r>
                    </a:p>
                  </a:txBody>
                  <a:tcPr marL="8752" marR="8752" marT="8752" marB="0" anchor="b"/>
                </a:tc>
                <a:extLst>
                  <a:ext uri="{0D108BD9-81ED-4DB2-BD59-A6C34878D82A}">
                    <a16:rowId xmlns:a16="http://schemas.microsoft.com/office/drawing/2014/main" val="1823086073"/>
                  </a:ext>
                </a:extLst>
              </a:tr>
              <a:tr h="226213">
                <a:tc>
                  <a:txBody>
                    <a:bodyPr/>
                    <a:lstStyle/>
                    <a:p>
                      <a:pPr algn="l" fontAlgn="b"/>
                      <a:endParaRPr lang="en-GB" sz="1600" b="1" i="0" u="none" strike="noStrike" dirty="0">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endParaRPr lang="en-GB" sz="1600" b="0" i="0" u="none" strike="noStrike" dirty="0">
                        <a:solidFill>
                          <a:schemeClr val="bg1"/>
                        </a:solidFill>
                        <a:effectLst/>
                        <a:latin typeface="+mn-lt"/>
                      </a:endParaRPr>
                    </a:p>
                  </a:txBody>
                  <a:tcPr marL="8752" marR="8752" marT="8752" marB="0" anchor="b"/>
                </a:tc>
                <a:tc>
                  <a:txBody>
                    <a:bodyPr/>
                    <a:lstStyle/>
                    <a:p>
                      <a:pPr algn="l" fontAlgn="b"/>
                      <a:endParaRPr lang="en-GB" sz="1600" b="0" i="0" u="none" strike="noStrike" dirty="0">
                        <a:solidFill>
                          <a:schemeClr val="bg1"/>
                        </a:solidFill>
                        <a:effectLst/>
                        <a:latin typeface="+mn-lt"/>
                      </a:endParaRPr>
                    </a:p>
                  </a:txBody>
                  <a:tcPr marL="8752" marR="8752" marT="8752" marB="0" anchor="b"/>
                </a:tc>
                <a:tc>
                  <a:txBody>
                    <a:bodyPr/>
                    <a:lstStyle/>
                    <a:p>
                      <a:pPr algn="r" fontAlgn="b"/>
                      <a:endParaRPr lang="en-GB" sz="1600" b="0" i="0" u="none" strike="noStrike" dirty="0">
                        <a:solidFill>
                          <a:schemeClr val="bg1"/>
                        </a:solidFill>
                        <a:effectLst/>
                        <a:latin typeface="+mn-lt"/>
                      </a:endParaRPr>
                    </a:p>
                  </a:txBody>
                  <a:tcPr marL="8752" marR="8752" marT="8752" marB="0" anchor="b"/>
                </a:tc>
                <a:extLst>
                  <a:ext uri="{0D108BD9-81ED-4DB2-BD59-A6C34878D82A}">
                    <a16:rowId xmlns:a16="http://schemas.microsoft.com/office/drawing/2014/main" val="1673716910"/>
                  </a:ext>
                </a:extLst>
              </a:tr>
              <a:tr h="226213">
                <a:tc>
                  <a:txBody>
                    <a:bodyPr/>
                    <a:lstStyle/>
                    <a:p>
                      <a:pPr algn="l" fontAlgn="b"/>
                      <a:r>
                        <a:rPr lang="en-GB" sz="1600" b="1" u="none" strike="noStrike">
                          <a:solidFill>
                            <a:schemeClr val="bg1">
                              <a:lumMod val="50000"/>
                              <a:lumOff val="50000"/>
                            </a:schemeClr>
                          </a:solidFill>
                          <a:effectLst/>
                        </a:rPr>
                        <a:t>Total Capital Programme</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i="0" u="none" strike="noStrike" dirty="0">
                          <a:solidFill>
                            <a:schemeClr val="bg1"/>
                          </a:solidFill>
                          <a:effectLst/>
                          <a:latin typeface="+mn-lt"/>
                        </a:rPr>
                        <a:t>6.935</a:t>
                      </a:r>
                    </a:p>
                  </a:txBody>
                  <a:tcPr marL="8752" marR="8752" marT="8752" marB="0" anchor="b"/>
                </a:tc>
                <a:tc>
                  <a:txBody>
                    <a:bodyPr/>
                    <a:lstStyle/>
                    <a:p>
                      <a:pPr algn="r" fontAlgn="b"/>
                      <a:r>
                        <a:rPr lang="en-GB" sz="1600" b="1" i="0" u="none" strike="noStrike" dirty="0">
                          <a:solidFill>
                            <a:schemeClr val="bg1"/>
                          </a:solidFill>
                          <a:effectLst/>
                          <a:latin typeface="+mn-lt"/>
                        </a:rPr>
                        <a:t>7.945</a:t>
                      </a:r>
                    </a:p>
                  </a:txBody>
                  <a:tcPr marL="8752" marR="8752" marT="8752" marB="0" anchor="b"/>
                </a:tc>
                <a:tc>
                  <a:txBody>
                    <a:bodyPr/>
                    <a:lstStyle/>
                    <a:p>
                      <a:pPr algn="r" fontAlgn="b"/>
                      <a:r>
                        <a:rPr lang="en-GB" sz="1600" b="1" i="0" u="none" strike="noStrike" dirty="0">
                          <a:solidFill>
                            <a:schemeClr val="bg1"/>
                          </a:solidFill>
                          <a:effectLst/>
                          <a:latin typeface="+mn-lt"/>
                        </a:rPr>
                        <a:t>1.010</a:t>
                      </a:r>
                    </a:p>
                  </a:txBody>
                  <a:tcPr marL="8752" marR="8752" marT="8752" marB="0" anchor="b"/>
                </a:tc>
                <a:extLst>
                  <a:ext uri="{0D108BD9-81ED-4DB2-BD59-A6C34878D82A}">
                    <a16:rowId xmlns:a16="http://schemas.microsoft.com/office/drawing/2014/main" val="1840454070"/>
                  </a:ext>
                </a:extLst>
              </a:tr>
              <a:tr h="226213">
                <a:tc>
                  <a:txBody>
                    <a:bodyPr/>
                    <a:lstStyle/>
                    <a:p>
                      <a:pPr algn="l" fontAlgn="b"/>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endParaRPr lang="en-GB" sz="1600" b="0" i="0" u="none" strike="noStrike" dirty="0">
                        <a:solidFill>
                          <a:schemeClr val="bg1"/>
                        </a:solidFill>
                        <a:effectLst/>
                        <a:latin typeface="+mn-lt"/>
                      </a:endParaRPr>
                    </a:p>
                  </a:txBody>
                  <a:tcPr marL="8752" marR="8752" marT="8752" marB="0" anchor="b"/>
                </a:tc>
                <a:tc>
                  <a:txBody>
                    <a:bodyPr/>
                    <a:lstStyle/>
                    <a:p>
                      <a:pPr algn="l" fontAlgn="b"/>
                      <a:endParaRPr lang="en-GB" sz="1600" b="0" i="0" u="none" strike="noStrike" dirty="0">
                        <a:solidFill>
                          <a:schemeClr val="bg1"/>
                        </a:solidFill>
                        <a:effectLst/>
                        <a:latin typeface="+mn-lt"/>
                      </a:endParaRPr>
                    </a:p>
                  </a:txBody>
                  <a:tcPr marL="8752" marR="8752" marT="8752" marB="0" anchor="b"/>
                </a:tc>
                <a:tc>
                  <a:txBody>
                    <a:bodyPr/>
                    <a:lstStyle/>
                    <a:p>
                      <a:pPr algn="r" fontAlgn="b"/>
                      <a:endParaRPr lang="en-GB" sz="1600" b="0" i="0" u="none" strike="noStrike" dirty="0">
                        <a:solidFill>
                          <a:schemeClr val="bg1"/>
                        </a:solidFill>
                        <a:effectLst/>
                        <a:latin typeface="+mn-lt"/>
                      </a:endParaRPr>
                    </a:p>
                  </a:txBody>
                  <a:tcPr marL="8752" marR="8752" marT="8752" marB="0" anchor="b"/>
                </a:tc>
                <a:extLst>
                  <a:ext uri="{0D108BD9-81ED-4DB2-BD59-A6C34878D82A}">
                    <a16:rowId xmlns:a16="http://schemas.microsoft.com/office/drawing/2014/main" val="1275111665"/>
                  </a:ext>
                </a:extLst>
              </a:tr>
              <a:tr h="509835">
                <a:tc>
                  <a:txBody>
                    <a:bodyPr/>
                    <a:lstStyle/>
                    <a:p>
                      <a:pPr algn="l" fontAlgn="b"/>
                      <a:r>
                        <a:rPr lang="en-GB" sz="1600" b="1" u="none" strike="noStrike">
                          <a:solidFill>
                            <a:schemeClr val="bg1">
                              <a:lumMod val="50000"/>
                              <a:lumOff val="50000"/>
                            </a:schemeClr>
                          </a:solidFill>
                          <a:effectLst/>
                        </a:rPr>
                        <a:t> </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latin typeface="+mn-lt"/>
                        </a:rPr>
                        <a:t>2020/21 Budget</a:t>
                      </a:r>
                      <a:endParaRPr lang="en-GB" sz="1600" b="1" i="0" u="none" strike="noStrike" dirty="0">
                        <a:solidFill>
                          <a:schemeClr val="bg1">
                            <a:lumMod val="50000"/>
                            <a:lumOff val="50000"/>
                          </a:schemeClr>
                        </a:solidFill>
                        <a:effectLst/>
                        <a:latin typeface="+mn-lt"/>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latin typeface="+mn-lt"/>
                        </a:rPr>
                        <a:t>2020/21 </a:t>
                      </a:r>
                      <a:br>
                        <a:rPr lang="en-GB" sz="1600" b="1" u="none" strike="noStrike" dirty="0">
                          <a:solidFill>
                            <a:schemeClr val="bg1">
                              <a:lumMod val="50000"/>
                              <a:lumOff val="50000"/>
                            </a:schemeClr>
                          </a:solidFill>
                          <a:effectLst/>
                          <a:latin typeface="+mn-lt"/>
                        </a:rPr>
                      </a:br>
                      <a:r>
                        <a:rPr lang="en-GB" sz="1600" b="1" u="none" strike="noStrike" dirty="0">
                          <a:solidFill>
                            <a:schemeClr val="bg1">
                              <a:lumMod val="50000"/>
                              <a:lumOff val="50000"/>
                            </a:schemeClr>
                          </a:solidFill>
                          <a:effectLst/>
                          <a:latin typeface="+mn-lt"/>
                        </a:rPr>
                        <a:t>Provisional Outturn</a:t>
                      </a:r>
                      <a:endParaRPr lang="en-GB" sz="1600" b="1" i="0" u="none" strike="noStrike" dirty="0">
                        <a:solidFill>
                          <a:schemeClr val="bg1">
                            <a:lumMod val="50000"/>
                            <a:lumOff val="50000"/>
                          </a:schemeClr>
                        </a:solidFill>
                        <a:effectLst/>
                        <a:latin typeface="+mn-lt"/>
                      </a:endParaRPr>
                    </a:p>
                  </a:txBody>
                  <a:tcPr marL="8752" marR="8752" marT="8752" marB="0" anchor="b"/>
                </a:tc>
                <a:tc>
                  <a:txBody>
                    <a:bodyPr/>
                    <a:lstStyle/>
                    <a:p>
                      <a:pPr algn="r" fontAlgn="b"/>
                      <a:r>
                        <a:rPr lang="en-GB" sz="1600" b="1" u="none" strike="noStrike">
                          <a:solidFill>
                            <a:schemeClr val="bg1">
                              <a:lumMod val="50000"/>
                              <a:lumOff val="50000"/>
                            </a:schemeClr>
                          </a:solidFill>
                          <a:effectLst/>
                          <a:latin typeface="+mn-lt"/>
                        </a:rPr>
                        <a:t>2020/21 Variance</a:t>
                      </a:r>
                      <a:endParaRPr lang="en-GB" sz="1600" b="1" i="0" u="none" strike="noStrike">
                        <a:solidFill>
                          <a:schemeClr val="bg1">
                            <a:lumMod val="50000"/>
                            <a:lumOff val="50000"/>
                          </a:schemeClr>
                        </a:solidFill>
                        <a:effectLst/>
                        <a:latin typeface="+mn-lt"/>
                      </a:endParaRPr>
                    </a:p>
                  </a:txBody>
                  <a:tcPr marL="8752" marR="8752" marT="8752" marB="0" anchor="b"/>
                </a:tc>
                <a:extLst>
                  <a:ext uri="{0D108BD9-81ED-4DB2-BD59-A6C34878D82A}">
                    <a16:rowId xmlns:a16="http://schemas.microsoft.com/office/drawing/2014/main" val="400221365"/>
                  </a:ext>
                </a:extLst>
              </a:tr>
              <a:tr h="226213">
                <a:tc>
                  <a:txBody>
                    <a:bodyPr/>
                    <a:lstStyle/>
                    <a:p>
                      <a:pPr algn="l" fontAlgn="b"/>
                      <a:r>
                        <a:rPr lang="en-GB" sz="1600" b="1" u="none" strike="noStrike">
                          <a:solidFill>
                            <a:schemeClr val="bg1">
                              <a:lumMod val="50000"/>
                              <a:lumOff val="50000"/>
                            </a:schemeClr>
                          </a:solidFill>
                          <a:effectLst/>
                        </a:rPr>
                        <a:t> </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latin typeface="+mn-lt"/>
                        </a:rPr>
                        <a:t>£ (000)</a:t>
                      </a:r>
                      <a:endParaRPr lang="en-GB" sz="1600" b="1" i="0" u="none" strike="noStrike" dirty="0">
                        <a:solidFill>
                          <a:schemeClr val="bg1">
                            <a:lumMod val="50000"/>
                            <a:lumOff val="50000"/>
                          </a:schemeClr>
                        </a:solidFill>
                        <a:effectLst/>
                        <a:latin typeface="+mn-lt"/>
                      </a:endParaRPr>
                    </a:p>
                  </a:txBody>
                  <a:tcPr marL="8752" marR="8752" marT="8752" marB="0" anchor="b"/>
                </a:tc>
                <a:tc>
                  <a:txBody>
                    <a:bodyPr/>
                    <a:lstStyle/>
                    <a:p>
                      <a:pPr algn="r" fontAlgn="b"/>
                      <a:r>
                        <a:rPr lang="en-GB" sz="1600" b="1" u="none" strike="noStrike" dirty="0">
                          <a:solidFill>
                            <a:schemeClr val="bg1">
                              <a:lumMod val="50000"/>
                              <a:lumOff val="50000"/>
                            </a:schemeClr>
                          </a:solidFill>
                          <a:effectLst/>
                          <a:latin typeface="+mn-lt"/>
                        </a:rPr>
                        <a:t>£ (000)</a:t>
                      </a:r>
                      <a:endParaRPr lang="en-GB" sz="1600" b="1" i="0" u="none" strike="noStrike" dirty="0">
                        <a:solidFill>
                          <a:schemeClr val="bg1">
                            <a:lumMod val="50000"/>
                            <a:lumOff val="50000"/>
                          </a:schemeClr>
                        </a:solidFill>
                        <a:effectLst/>
                        <a:latin typeface="+mn-lt"/>
                      </a:endParaRPr>
                    </a:p>
                  </a:txBody>
                  <a:tcPr marL="8752" marR="8752" marT="8752" marB="0" anchor="b"/>
                </a:tc>
                <a:tc>
                  <a:txBody>
                    <a:bodyPr/>
                    <a:lstStyle/>
                    <a:p>
                      <a:pPr algn="r" fontAlgn="b"/>
                      <a:r>
                        <a:rPr lang="en-GB" sz="1600" b="1" u="none" strike="noStrike">
                          <a:solidFill>
                            <a:schemeClr val="bg1">
                              <a:lumMod val="50000"/>
                              <a:lumOff val="50000"/>
                            </a:schemeClr>
                          </a:solidFill>
                          <a:effectLst/>
                          <a:latin typeface="+mn-lt"/>
                        </a:rPr>
                        <a:t>£ (000)</a:t>
                      </a:r>
                      <a:endParaRPr lang="en-GB" sz="1600" b="1" i="0" u="none" strike="noStrike">
                        <a:solidFill>
                          <a:schemeClr val="bg1">
                            <a:lumMod val="50000"/>
                            <a:lumOff val="50000"/>
                          </a:schemeClr>
                        </a:solidFill>
                        <a:effectLst/>
                        <a:latin typeface="+mn-lt"/>
                      </a:endParaRPr>
                    </a:p>
                  </a:txBody>
                  <a:tcPr marL="8752" marR="8752" marT="8752" marB="0" anchor="b"/>
                </a:tc>
                <a:extLst>
                  <a:ext uri="{0D108BD9-81ED-4DB2-BD59-A6C34878D82A}">
                    <a16:rowId xmlns:a16="http://schemas.microsoft.com/office/drawing/2014/main" val="2013448274"/>
                  </a:ext>
                </a:extLst>
              </a:tr>
              <a:tr h="226213">
                <a:tc>
                  <a:txBody>
                    <a:bodyPr/>
                    <a:lstStyle/>
                    <a:p>
                      <a:pPr algn="l" fontAlgn="b"/>
                      <a:r>
                        <a:rPr lang="en-GB" sz="1600" b="1" u="none" strike="noStrike">
                          <a:solidFill>
                            <a:schemeClr val="bg1">
                              <a:lumMod val="50000"/>
                              <a:lumOff val="50000"/>
                            </a:schemeClr>
                          </a:solidFill>
                          <a:effectLst/>
                        </a:rPr>
                        <a:t>Funded By:</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endParaRPr lang="en-GB" sz="1600" b="0" i="0" u="none" strike="noStrike" dirty="0">
                        <a:solidFill>
                          <a:srgbClr val="000000"/>
                        </a:solidFill>
                        <a:effectLst/>
                        <a:latin typeface="+mn-lt"/>
                      </a:endParaRPr>
                    </a:p>
                  </a:txBody>
                  <a:tcPr marL="8752" marR="8752" marT="8752" marB="0" anchor="b"/>
                </a:tc>
                <a:tc>
                  <a:txBody>
                    <a:bodyPr/>
                    <a:lstStyle/>
                    <a:p>
                      <a:pPr algn="l" fontAlgn="b"/>
                      <a:endParaRPr lang="en-GB" sz="1600" b="0" i="0" u="none" strike="noStrike" dirty="0">
                        <a:solidFill>
                          <a:srgbClr val="000000"/>
                        </a:solidFill>
                        <a:effectLst/>
                        <a:latin typeface="+mn-lt"/>
                      </a:endParaRPr>
                    </a:p>
                  </a:txBody>
                  <a:tcPr marL="8752" marR="8752" marT="8752" marB="0" anchor="b"/>
                </a:tc>
                <a:tc>
                  <a:txBody>
                    <a:bodyPr/>
                    <a:lstStyle/>
                    <a:p>
                      <a:pPr algn="r" fontAlgn="b"/>
                      <a:endParaRPr lang="en-GB" sz="1600" b="0" i="0" u="none" strike="noStrike">
                        <a:solidFill>
                          <a:srgbClr val="000000"/>
                        </a:solidFill>
                        <a:effectLst/>
                        <a:latin typeface="+mn-lt"/>
                      </a:endParaRPr>
                    </a:p>
                  </a:txBody>
                  <a:tcPr marL="8752" marR="8752" marT="8752" marB="0" anchor="b"/>
                </a:tc>
                <a:extLst>
                  <a:ext uri="{0D108BD9-81ED-4DB2-BD59-A6C34878D82A}">
                    <a16:rowId xmlns:a16="http://schemas.microsoft.com/office/drawing/2014/main" val="1073972238"/>
                  </a:ext>
                </a:extLst>
              </a:tr>
              <a:tr h="444589">
                <a:tc>
                  <a:txBody>
                    <a:bodyPr/>
                    <a:lstStyle/>
                    <a:p>
                      <a:pPr algn="l" fontAlgn="b"/>
                      <a:r>
                        <a:rPr lang="en-GB" sz="1600" b="1" u="none" strike="noStrike">
                          <a:solidFill>
                            <a:schemeClr val="bg1">
                              <a:lumMod val="50000"/>
                              <a:lumOff val="50000"/>
                            </a:schemeClr>
                          </a:solidFill>
                          <a:effectLst/>
                        </a:rPr>
                        <a:t>REFCUS (Revenue funded as Capital under Statute)</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0" i="0" u="none" strike="noStrike" dirty="0">
                          <a:solidFill>
                            <a:schemeClr val="bg1"/>
                          </a:solidFill>
                          <a:effectLst/>
                          <a:latin typeface="+mn-lt"/>
                        </a:rPr>
                        <a:t>1.628</a:t>
                      </a:r>
                    </a:p>
                  </a:txBody>
                  <a:tcPr marL="8752" marR="8752" marT="8752" marB="0" anchor="b"/>
                </a:tc>
                <a:tc>
                  <a:txBody>
                    <a:bodyPr/>
                    <a:lstStyle/>
                    <a:p>
                      <a:pPr algn="r" fontAlgn="b"/>
                      <a:r>
                        <a:rPr lang="en-GB" sz="1600" b="0" i="0" u="none" strike="noStrike" dirty="0">
                          <a:solidFill>
                            <a:schemeClr val="bg1"/>
                          </a:solidFill>
                          <a:effectLst/>
                          <a:latin typeface="+mn-lt"/>
                        </a:rPr>
                        <a:t>1.628</a:t>
                      </a:r>
                    </a:p>
                  </a:txBody>
                  <a:tcPr marL="8752" marR="8752" marT="8752" marB="0" anchor="b"/>
                </a:tc>
                <a:tc>
                  <a:txBody>
                    <a:bodyPr/>
                    <a:lstStyle/>
                    <a:p>
                      <a:pPr algn="r" fontAlgn="b"/>
                      <a:r>
                        <a:rPr lang="en-GB" sz="1600" b="0" i="0" u="none" strike="noStrike" dirty="0">
                          <a:solidFill>
                            <a:schemeClr val="bg1"/>
                          </a:solidFill>
                          <a:effectLst/>
                          <a:latin typeface="+mn-lt"/>
                        </a:rPr>
                        <a:t>0</a:t>
                      </a:r>
                    </a:p>
                  </a:txBody>
                  <a:tcPr marL="8752" marR="8752" marT="8752" marB="0" anchor="b"/>
                </a:tc>
                <a:extLst>
                  <a:ext uri="{0D108BD9-81ED-4DB2-BD59-A6C34878D82A}">
                    <a16:rowId xmlns:a16="http://schemas.microsoft.com/office/drawing/2014/main" val="4088884772"/>
                  </a:ext>
                </a:extLst>
              </a:tr>
              <a:tr h="226213">
                <a:tc>
                  <a:txBody>
                    <a:bodyPr/>
                    <a:lstStyle/>
                    <a:p>
                      <a:pPr algn="l" fontAlgn="b"/>
                      <a:r>
                        <a:rPr lang="en-GB" sz="1600" b="1" u="none" strike="noStrike">
                          <a:solidFill>
                            <a:schemeClr val="bg1">
                              <a:lumMod val="50000"/>
                              <a:lumOff val="50000"/>
                            </a:schemeClr>
                          </a:solidFill>
                          <a:effectLst/>
                        </a:rPr>
                        <a:t>External Grants &amp; Contributions</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0" i="0" u="none" strike="noStrike" dirty="0">
                          <a:solidFill>
                            <a:schemeClr val="bg1"/>
                          </a:solidFill>
                          <a:effectLst/>
                          <a:latin typeface="+mn-lt"/>
                        </a:rPr>
                        <a:t>5.045</a:t>
                      </a:r>
                    </a:p>
                  </a:txBody>
                  <a:tcPr marL="8752" marR="8752" marT="8752" marB="0" anchor="b"/>
                </a:tc>
                <a:tc>
                  <a:txBody>
                    <a:bodyPr/>
                    <a:lstStyle/>
                    <a:p>
                      <a:pPr algn="r" fontAlgn="b"/>
                      <a:r>
                        <a:rPr lang="en-GB" sz="1600" b="0" i="0" u="none" strike="noStrike" dirty="0">
                          <a:solidFill>
                            <a:schemeClr val="bg1"/>
                          </a:solidFill>
                          <a:effectLst/>
                          <a:latin typeface="+mn-lt"/>
                        </a:rPr>
                        <a:t>6.062</a:t>
                      </a:r>
                    </a:p>
                  </a:txBody>
                  <a:tcPr marL="8752" marR="8752" marT="8752" marB="0" anchor="b"/>
                </a:tc>
                <a:tc>
                  <a:txBody>
                    <a:bodyPr/>
                    <a:lstStyle/>
                    <a:p>
                      <a:pPr algn="r" fontAlgn="b"/>
                      <a:r>
                        <a:rPr lang="en-GB" sz="1600" b="0" i="0" u="none" strike="noStrike" dirty="0">
                          <a:solidFill>
                            <a:schemeClr val="bg1"/>
                          </a:solidFill>
                          <a:effectLst/>
                          <a:latin typeface="+mn-lt"/>
                        </a:rPr>
                        <a:t>1.017</a:t>
                      </a:r>
                    </a:p>
                  </a:txBody>
                  <a:tcPr marL="8752" marR="8752" marT="8752" marB="0" anchor="b"/>
                </a:tc>
                <a:extLst>
                  <a:ext uri="{0D108BD9-81ED-4DB2-BD59-A6C34878D82A}">
                    <a16:rowId xmlns:a16="http://schemas.microsoft.com/office/drawing/2014/main" val="1816004177"/>
                  </a:ext>
                </a:extLst>
              </a:tr>
              <a:tr h="226213">
                <a:tc>
                  <a:txBody>
                    <a:bodyPr/>
                    <a:lstStyle/>
                    <a:p>
                      <a:pPr algn="l" fontAlgn="b"/>
                      <a:r>
                        <a:rPr lang="en-GB" sz="1600" b="1" u="none" strike="noStrike">
                          <a:solidFill>
                            <a:schemeClr val="bg1">
                              <a:lumMod val="50000"/>
                              <a:lumOff val="50000"/>
                            </a:schemeClr>
                          </a:solidFill>
                          <a:effectLst/>
                        </a:rPr>
                        <a:t>Use of Specific Reserves</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0" i="0" u="none" strike="noStrike" dirty="0">
                          <a:solidFill>
                            <a:schemeClr val="bg1"/>
                          </a:solidFill>
                          <a:effectLst/>
                          <a:latin typeface="+mn-lt"/>
                        </a:rPr>
                        <a:t>0.127</a:t>
                      </a:r>
                    </a:p>
                  </a:txBody>
                  <a:tcPr marL="8752" marR="8752" marT="8752" marB="0" anchor="b"/>
                </a:tc>
                <a:tc>
                  <a:txBody>
                    <a:bodyPr/>
                    <a:lstStyle/>
                    <a:p>
                      <a:pPr algn="r" fontAlgn="b"/>
                      <a:r>
                        <a:rPr lang="en-GB" sz="1600" b="0" i="0" u="none" strike="noStrike" dirty="0">
                          <a:solidFill>
                            <a:schemeClr val="bg1"/>
                          </a:solidFill>
                          <a:effectLst/>
                          <a:latin typeface="+mn-lt"/>
                        </a:rPr>
                        <a:t>0.120</a:t>
                      </a:r>
                    </a:p>
                  </a:txBody>
                  <a:tcPr marL="8752" marR="8752" marT="8752" marB="0" anchor="b"/>
                </a:tc>
                <a:tc>
                  <a:txBody>
                    <a:bodyPr/>
                    <a:lstStyle/>
                    <a:p>
                      <a:pPr algn="r" fontAlgn="b"/>
                      <a:r>
                        <a:rPr lang="en-GB" sz="1600" b="0" i="0" u="none" strike="noStrike" dirty="0">
                          <a:solidFill>
                            <a:schemeClr val="bg1"/>
                          </a:solidFill>
                          <a:effectLst/>
                          <a:latin typeface="+mn-lt"/>
                        </a:rPr>
                        <a:t>(0.007)</a:t>
                      </a:r>
                    </a:p>
                  </a:txBody>
                  <a:tcPr marL="8752" marR="8752" marT="8752" marB="0" anchor="b"/>
                </a:tc>
                <a:extLst>
                  <a:ext uri="{0D108BD9-81ED-4DB2-BD59-A6C34878D82A}">
                    <a16:rowId xmlns:a16="http://schemas.microsoft.com/office/drawing/2014/main" val="297849496"/>
                  </a:ext>
                </a:extLst>
              </a:tr>
              <a:tr h="226213">
                <a:tc>
                  <a:txBody>
                    <a:bodyPr/>
                    <a:lstStyle/>
                    <a:p>
                      <a:pPr algn="l" fontAlgn="b"/>
                      <a:r>
                        <a:rPr lang="en-GB" sz="1600" b="1" u="none" strike="noStrike">
                          <a:solidFill>
                            <a:schemeClr val="bg1">
                              <a:lumMod val="50000"/>
                              <a:lumOff val="50000"/>
                            </a:schemeClr>
                          </a:solidFill>
                          <a:effectLst/>
                        </a:rPr>
                        <a:t>Use of Capital Receipts</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0" i="0" u="none" strike="noStrike" dirty="0">
                          <a:solidFill>
                            <a:schemeClr val="bg1"/>
                          </a:solidFill>
                          <a:effectLst/>
                          <a:latin typeface="+mn-lt"/>
                        </a:rPr>
                        <a:t>0.135</a:t>
                      </a:r>
                    </a:p>
                  </a:txBody>
                  <a:tcPr marL="8752" marR="8752" marT="8752" marB="0" anchor="b"/>
                </a:tc>
                <a:tc>
                  <a:txBody>
                    <a:bodyPr/>
                    <a:lstStyle/>
                    <a:p>
                      <a:pPr algn="r" fontAlgn="b"/>
                      <a:r>
                        <a:rPr lang="en-GB" sz="1600" b="0" i="0" u="none" strike="noStrike" dirty="0">
                          <a:solidFill>
                            <a:schemeClr val="bg1"/>
                          </a:solidFill>
                          <a:effectLst/>
                          <a:latin typeface="+mn-lt"/>
                        </a:rPr>
                        <a:t>0.135</a:t>
                      </a:r>
                    </a:p>
                  </a:txBody>
                  <a:tcPr marL="8752" marR="8752" marT="8752" marB="0" anchor="b"/>
                </a:tc>
                <a:tc>
                  <a:txBody>
                    <a:bodyPr/>
                    <a:lstStyle/>
                    <a:p>
                      <a:pPr algn="r" fontAlgn="b"/>
                      <a:r>
                        <a:rPr lang="en-GB" sz="1600" b="0" i="0" u="none" strike="noStrike" dirty="0">
                          <a:solidFill>
                            <a:schemeClr val="bg1"/>
                          </a:solidFill>
                          <a:effectLst/>
                          <a:latin typeface="+mn-lt"/>
                        </a:rPr>
                        <a:t>0</a:t>
                      </a:r>
                    </a:p>
                  </a:txBody>
                  <a:tcPr marL="8752" marR="8752" marT="8752" marB="0" anchor="b"/>
                </a:tc>
                <a:extLst>
                  <a:ext uri="{0D108BD9-81ED-4DB2-BD59-A6C34878D82A}">
                    <a16:rowId xmlns:a16="http://schemas.microsoft.com/office/drawing/2014/main" val="150888075"/>
                  </a:ext>
                </a:extLst>
              </a:tr>
              <a:tr h="226213">
                <a:tc>
                  <a:txBody>
                    <a:bodyPr/>
                    <a:lstStyle/>
                    <a:p>
                      <a:pPr algn="l" fontAlgn="b"/>
                      <a:r>
                        <a:rPr lang="en-GB" sz="1600" b="1" u="none" strike="noStrike">
                          <a:solidFill>
                            <a:schemeClr val="bg1">
                              <a:lumMod val="50000"/>
                              <a:lumOff val="50000"/>
                            </a:schemeClr>
                          </a:solidFill>
                          <a:effectLst/>
                        </a:rPr>
                        <a:t>Borrowing Requirement</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0" i="0" u="none" strike="noStrike" dirty="0">
                          <a:solidFill>
                            <a:schemeClr val="bg1"/>
                          </a:solidFill>
                          <a:effectLst/>
                          <a:latin typeface="+mn-lt"/>
                        </a:rPr>
                        <a:t>0</a:t>
                      </a:r>
                    </a:p>
                  </a:txBody>
                  <a:tcPr marL="8752" marR="8752" marT="8752" marB="0" anchor="b"/>
                </a:tc>
                <a:tc>
                  <a:txBody>
                    <a:bodyPr/>
                    <a:lstStyle/>
                    <a:p>
                      <a:pPr algn="r" fontAlgn="b"/>
                      <a:r>
                        <a:rPr lang="en-GB" sz="1600" u="none" strike="noStrike" dirty="0">
                          <a:solidFill>
                            <a:schemeClr val="bg1"/>
                          </a:solidFill>
                          <a:effectLst/>
                          <a:latin typeface="+mn-lt"/>
                        </a:rPr>
                        <a:t>0</a:t>
                      </a:r>
                      <a:endParaRPr lang="en-GB" sz="1600" b="0" i="0" u="none" strike="noStrike" dirty="0">
                        <a:solidFill>
                          <a:schemeClr val="bg1"/>
                        </a:solidFill>
                        <a:effectLst/>
                        <a:latin typeface="+mn-lt"/>
                      </a:endParaRPr>
                    </a:p>
                  </a:txBody>
                  <a:tcPr marL="8752" marR="8752" marT="8752" marB="0" anchor="b"/>
                </a:tc>
                <a:tc>
                  <a:txBody>
                    <a:bodyPr/>
                    <a:lstStyle/>
                    <a:p>
                      <a:pPr algn="r" fontAlgn="b"/>
                      <a:r>
                        <a:rPr lang="en-GB" sz="1600" u="none" strike="noStrike" dirty="0">
                          <a:solidFill>
                            <a:schemeClr val="bg1"/>
                          </a:solidFill>
                          <a:effectLst/>
                          <a:latin typeface="+mn-lt"/>
                        </a:rPr>
                        <a:t>0</a:t>
                      </a:r>
                      <a:endParaRPr lang="en-GB" sz="1600" b="0" i="0" u="none" strike="noStrike" dirty="0">
                        <a:solidFill>
                          <a:schemeClr val="bg1"/>
                        </a:solidFill>
                        <a:effectLst/>
                        <a:latin typeface="+mn-lt"/>
                      </a:endParaRPr>
                    </a:p>
                  </a:txBody>
                  <a:tcPr marL="8752" marR="8752" marT="8752" marB="0" anchor="b"/>
                </a:tc>
                <a:extLst>
                  <a:ext uri="{0D108BD9-81ED-4DB2-BD59-A6C34878D82A}">
                    <a16:rowId xmlns:a16="http://schemas.microsoft.com/office/drawing/2014/main" val="3821940713"/>
                  </a:ext>
                </a:extLst>
              </a:tr>
              <a:tr h="287547">
                <a:tc>
                  <a:txBody>
                    <a:bodyPr/>
                    <a:lstStyle/>
                    <a:p>
                      <a:pPr algn="l" fontAlgn="b"/>
                      <a:r>
                        <a:rPr lang="en-GB" sz="1600" b="1" u="none" strike="noStrike">
                          <a:solidFill>
                            <a:schemeClr val="bg1">
                              <a:lumMod val="50000"/>
                              <a:lumOff val="50000"/>
                            </a:schemeClr>
                          </a:solidFill>
                          <a:effectLst/>
                        </a:rPr>
                        <a:t>Total Funding</a:t>
                      </a:r>
                      <a:endParaRPr lang="en-GB" sz="1600" b="1" i="0" u="none" strike="noStrike">
                        <a:solidFill>
                          <a:schemeClr val="bg1">
                            <a:lumMod val="50000"/>
                            <a:lumOff val="50000"/>
                          </a:schemeClr>
                        </a:solidFill>
                        <a:effectLst/>
                        <a:latin typeface="Arial" panose="020B0604020202020204" pitchFamily="34" charset="0"/>
                      </a:endParaRPr>
                    </a:p>
                  </a:txBody>
                  <a:tcPr marL="8752" marR="8752" marT="8752" marB="0" anchor="b"/>
                </a:tc>
                <a:tc>
                  <a:txBody>
                    <a:bodyPr/>
                    <a:lstStyle/>
                    <a:p>
                      <a:pPr algn="r" fontAlgn="b"/>
                      <a:r>
                        <a:rPr lang="en-GB" sz="1600" b="0" i="0" u="none" strike="noStrike" dirty="0">
                          <a:solidFill>
                            <a:schemeClr val="bg1"/>
                          </a:solidFill>
                          <a:effectLst/>
                          <a:latin typeface="+mn-lt"/>
                        </a:rPr>
                        <a:t>6.935</a:t>
                      </a:r>
                    </a:p>
                  </a:txBody>
                  <a:tcPr marL="8752" marR="8752" marT="8752" marB="0" anchor="b"/>
                </a:tc>
                <a:tc>
                  <a:txBody>
                    <a:bodyPr/>
                    <a:lstStyle/>
                    <a:p>
                      <a:pPr algn="r" fontAlgn="b"/>
                      <a:r>
                        <a:rPr lang="en-GB" sz="1600" b="0" i="0" u="none" strike="noStrike" dirty="0">
                          <a:solidFill>
                            <a:schemeClr val="bg1"/>
                          </a:solidFill>
                          <a:effectLst/>
                          <a:latin typeface="+mn-lt"/>
                        </a:rPr>
                        <a:t>7.945</a:t>
                      </a:r>
                      <a:endParaRPr lang="en-US" sz="1600" dirty="0">
                        <a:solidFill>
                          <a:schemeClr val="bg1"/>
                        </a:solidFill>
                        <a:latin typeface="+mn-lt"/>
                      </a:endParaRPr>
                    </a:p>
                  </a:txBody>
                  <a:tcPr marL="8752" marR="8752" marT="8752" marB="0" anchor="b"/>
                </a:tc>
                <a:tc>
                  <a:txBody>
                    <a:bodyPr/>
                    <a:lstStyle/>
                    <a:p>
                      <a:pPr algn="r" fontAlgn="b"/>
                      <a:r>
                        <a:rPr lang="en-GB" sz="1600" b="0" i="0" u="none" strike="noStrike" dirty="0">
                          <a:solidFill>
                            <a:schemeClr val="bg1"/>
                          </a:solidFill>
                          <a:effectLst/>
                          <a:latin typeface="+mn-lt"/>
                        </a:rPr>
                        <a:t>1.010</a:t>
                      </a:r>
                    </a:p>
                  </a:txBody>
                  <a:tcPr marL="8752" marR="8752" marT="8752" marB="0" anchor="b"/>
                </a:tc>
                <a:extLst>
                  <a:ext uri="{0D108BD9-81ED-4DB2-BD59-A6C34878D82A}">
                    <a16:rowId xmlns:a16="http://schemas.microsoft.com/office/drawing/2014/main" val="1590751541"/>
                  </a:ext>
                </a:extLst>
              </a:tr>
            </a:tbl>
          </a:graphicData>
        </a:graphic>
      </p:graphicFrame>
    </p:spTree>
    <p:extLst>
      <p:ext uri="{BB962C8B-B14F-4D97-AF65-F5344CB8AC3E}">
        <p14:creationId xmlns:p14="http://schemas.microsoft.com/office/powerpoint/2010/main" val="117570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7F4AB12-09E0-4BEF-964C-AA4B7DDD64A7}"/>
              </a:ext>
            </a:extLst>
          </p:cNvPr>
          <p:cNvGraphicFramePr>
            <a:graphicFrameLocks noGrp="1"/>
          </p:cNvGraphicFramePr>
          <p:nvPr>
            <p:extLst>
              <p:ext uri="{D42A27DB-BD31-4B8C-83A1-F6EECF244321}">
                <p14:modId xmlns:p14="http://schemas.microsoft.com/office/powerpoint/2010/main" val="1052747736"/>
              </p:ext>
            </p:extLst>
          </p:nvPr>
        </p:nvGraphicFramePr>
        <p:xfrm>
          <a:off x="409574" y="914171"/>
          <a:ext cx="11372851" cy="5768691"/>
        </p:xfrm>
        <a:graphic>
          <a:graphicData uri="http://schemas.openxmlformats.org/drawingml/2006/table">
            <a:tbl>
              <a:tblPr firstRow="1" bandRow="1">
                <a:tableStyleId>{7E9639D4-E3E2-4D34-9284-5A2195B3D0D7}</a:tableStyleId>
              </a:tblPr>
              <a:tblGrid>
                <a:gridCol w="3254856">
                  <a:extLst>
                    <a:ext uri="{9D8B030D-6E8A-4147-A177-3AD203B41FA5}">
                      <a16:colId xmlns:a16="http://schemas.microsoft.com/office/drawing/2014/main" val="2930998973"/>
                    </a:ext>
                  </a:extLst>
                </a:gridCol>
                <a:gridCol w="3331442">
                  <a:extLst>
                    <a:ext uri="{9D8B030D-6E8A-4147-A177-3AD203B41FA5}">
                      <a16:colId xmlns:a16="http://schemas.microsoft.com/office/drawing/2014/main" val="1865619056"/>
                    </a:ext>
                  </a:extLst>
                </a:gridCol>
                <a:gridCol w="4786553">
                  <a:extLst>
                    <a:ext uri="{9D8B030D-6E8A-4147-A177-3AD203B41FA5}">
                      <a16:colId xmlns:a16="http://schemas.microsoft.com/office/drawing/2014/main" val="1573248259"/>
                    </a:ext>
                  </a:extLst>
                </a:gridCol>
              </a:tblGrid>
              <a:tr h="402185">
                <a:tc>
                  <a:txBody>
                    <a:bodyPr/>
                    <a:lstStyle/>
                    <a:p>
                      <a:r>
                        <a:rPr lang="en-GB" sz="2400"/>
                        <a:t>Project</a:t>
                      </a:r>
                    </a:p>
                  </a:txBody>
                  <a:tcPr>
                    <a:solidFill>
                      <a:schemeClr val="tx1">
                        <a:lumMod val="65000"/>
                      </a:schemeClr>
                    </a:solidFill>
                  </a:tcPr>
                </a:tc>
                <a:tc>
                  <a:txBody>
                    <a:bodyPr/>
                    <a:lstStyle/>
                    <a:p>
                      <a:r>
                        <a:rPr lang="en-GB" sz="2400"/>
                        <a:t>Purpose</a:t>
                      </a:r>
                    </a:p>
                  </a:txBody>
                  <a:tcPr>
                    <a:solidFill>
                      <a:schemeClr val="tx1">
                        <a:lumMod val="65000"/>
                      </a:schemeClr>
                    </a:solidFill>
                  </a:tcPr>
                </a:tc>
                <a:tc>
                  <a:txBody>
                    <a:bodyPr/>
                    <a:lstStyle/>
                    <a:p>
                      <a:r>
                        <a:rPr lang="en-GB" sz="2400"/>
                        <a:t>Q3 update</a:t>
                      </a:r>
                    </a:p>
                  </a:txBody>
                  <a:tcPr>
                    <a:solidFill>
                      <a:schemeClr val="tx1">
                        <a:lumMod val="65000"/>
                      </a:schemeClr>
                    </a:solidFill>
                  </a:tcPr>
                </a:tc>
                <a:extLst>
                  <a:ext uri="{0D108BD9-81ED-4DB2-BD59-A6C34878D82A}">
                    <a16:rowId xmlns:a16="http://schemas.microsoft.com/office/drawing/2014/main" val="4225345630"/>
                  </a:ext>
                </a:extLst>
              </a:tr>
              <a:tr h="1000886">
                <a:tc>
                  <a:txBody>
                    <a:bodyPr/>
                    <a:lstStyle/>
                    <a:p>
                      <a:pPr algn="l"/>
                      <a:r>
                        <a:rPr lang="en-GB" sz="1800" b="0" dirty="0">
                          <a:solidFill>
                            <a:schemeClr val="bg1"/>
                          </a:solidFill>
                        </a:rPr>
                        <a:t>Future Exchequer and Procurement service</a:t>
                      </a:r>
                    </a:p>
                  </a:txBody>
                  <a:tcPr/>
                </a:tc>
                <a:tc>
                  <a:txBody>
                    <a:bodyPr/>
                    <a:lstStyle/>
                    <a:p>
                      <a:r>
                        <a:rPr lang="en-GB" sz="1400">
                          <a:solidFill>
                            <a:schemeClr val="bg1"/>
                          </a:solidFill>
                        </a:rPr>
                        <a:t>Negotiations to remove from contract to ensure improvements in service</a:t>
                      </a:r>
                    </a:p>
                  </a:txBody>
                  <a:tcPr/>
                </a:tc>
                <a:tc>
                  <a:txBody>
                    <a:bodyPr/>
                    <a:lstStyle/>
                    <a:p>
                      <a:pPr algn="l" fontAlgn="base"/>
                      <a:r>
                        <a:rPr lang="en-GB" sz="1200" dirty="0">
                          <a:solidFill>
                            <a:schemeClr val="bg1"/>
                          </a:solidFill>
                          <a:effectLst/>
                        </a:rPr>
                        <a:t>Negotiations concluded and report submitted to Cabinet for the resolution of outstanding disputes, milestones and </a:t>
                      </a:r>
                      <a:r>
                        <a:rPr lang="en-GB" sz="1200" dirty="0" err="1">
                          <a:solidFill>
                            <a:schemeClr val="bg1"/>
                          </a:solidFill>
                          <a:effectLst/>
                        </a:rPr>
                        <a:t>volumetrics</a:t>
                      </a:r>
                      <a:r>
                        <a:rPr lang="en-GB" sz="1200" dirty="0">
                          <a:solidFill>
                            <a:schemeClr val="bg1"/>
                          </a:solidFill>
                          <a:effectLst/>
                        </a:rPr>
                        <a:t>, and the removal of Exchequer and Procurement services from the contract. Procurement successfully withdrawn from the contract on 31</a:t>
                      </a:r>
                      <a:r>
                        <a:rPr lang="en-GB" sz="1200" baseline="30000" dirty="0">
                          <a:solidFill>
                            <a:schemeClr val="bg1"/>
                          </a:solidFill>
                          <a:effectLst/>
                        </a:rPr>
                        <a:t>st</a:t>
                      </a:r>
                      <a:r>
                        <a:rPr lang="en-GB" sz="1200" dirty="0">
                          <a:solidFill>
                            <a:schemeClr val="bg1"/>
                          </a:solidFill>
                          <a:effectLst/>
                        </a:rPr>
                        <a:t> December 2020</a:t>
                      </a:r>
                    </a:p>
                  </a:txBody>
                  <a:tcPr/>
                </a:tc>
                <a:extLst>
                  <a:ext uri="{0D108BD9-81ED-4DB2-BD59-A6C34878D82A}">
                    <a16:rowId xmlns:a16="http://schemas.microsoft.com/office/drawing/2014/main" val="3641784818"/>
                  </a:ext>
                </a:extLst>
              </a:tr>
              <a:tr h="447765">
                <a:tc>
                  <a:txBody>
                    <a:bodyPr/>
                    <a:lstStyle/>
                    <a:p>
                      <a:pPr algn="l"/>
                      <a:r>
                        <a:rPr lang="en-GB" sz="1800" b="0" dirty="0">
                          <a:solidFill>
                            <a:schemeClr val="bg1"/>
                          </a:solidFill>
                        </a:rPr>
                        <a:t>Payroll system project</a:t>
                      </a:r>
                    </a:p>
                  </a:txBody>
                  <a:tcPr/>
                </a:tc>
                <a:tc>
                  <a:txBody>
                    <a:bodyPr/>
                    <a:lstStyle/>
                    <a:p>
                      <a:r>
                        <a:rPr lang="en-GB" sz="1400" dirty="0">
                          <a:solidFill>
                            <a:schemeClr val="bg1"/>
                          </a:solidFill>
                        </a:rPr>
                        <a:t>Procurement and delivery of payroll service and migration of software solution</a:t>
                      </a:r>
                    </a:p>
                  </a:txBody>
                  <a:tcPr/>
                </a:tc>
                <a:tc>
                  <a:txBody>
                    <a:bodyPr/>
                    <a:lstStyle/>
                    <a:p>
                      <a:r>
                        <a:rPr lang="en-GB" sz="1400" dirty="0">
                          <a:solidFill>
                            <a:schemeClr val="bg1"/>
                          </a:solidFill>
                        </a:rPr>
                        <a:t>Plan to extend current arrangement – Cabinet paper scheduled for mid February</a:t>
                      </a:r>
                    </a:p>
                  </a:txBody>
                  <a:tcPr/>
                </a:tc>
                <a:extLst>
                  <a:ext uri="{0D108BD9-81ED-4DB2-BD59-A6C34878D82A}">
                    <a16:rowId xmlns:a16="http://schemas.microsoft.com/office/drawing/2014/main" val="3966715146"/>
                  </a:ext>
                </a:extLst>
              </a:tr>
              <a:tr h="816512">
                <a:tc>
                  <a:txBody>
                    <a:bodyPr/>
                    <a:lstStyle/>
                    <a:p>
                      <a:pPr algn="l"/>
                      <a:r>
                        <a:rPr lang="en-GB" sz="1800" b="0">
                          <a:solidFill>
                            <a:schemeClr val="bg1"/>
                          </a:solidFill>
                        </a:rPr>
                        <a:t>Building Control – </a:t>
                      </a:r>
                      <a:r>
                        <a:rPr lang="en-GB" sz="1800" b="0" err="1">
                          <a:solidFill>
                            <a:schemeClr val="bg1"/>
                          </a:solidFill>
                        </a:rPr>
                        <a:t>Tascomi</a:t>
                      </a:r>
                      <a:r>
                        <a:rPr lang="en-GB" sz="1800" b="0">
                          <a:solidFill>
                            <a:schemeClr val="bg1"/>
                          </a:solidFill>
                        </a:rPr>
                        <a:t>  implementation</a:t>
                      </a:r>
                    </a:p>
                  </a:txBody>
                  <a:tcPr/>
                </a:tc>
                <a:tc>
                  <a:txBody>
                    <a:bodyPr/>
                    <a:lstStyle/>
                    <a:p>
                      <a:r>
                        <a:rPr lang="en-GB" sz="1400" dirty="0">
                          <a:solidFill>
                            <a:schemeClr val="bg1"/>
                          </a:solidFill>
                        </a:rPr>
                        <a:t>Final outstanding milestones to deliver the </a:t>
                      </a:r>
                      <a:r>
                        <a:rPr lang="en-GB" sz="1400" dirty="0" err="1">
                          <a:solidFill>
                            <a:schemeClr val="bg1"/>
                          </a:solidFill>
                        </a:rPr>
                        <a:t>Tascomi</a:t>
                      </a:r>
                      <a:r>
                        <a:rPr lang="en-GB" sz="1400" dirty="0">
                          <a:solidFill>
                            <a:schemeClr val="bg1"/>
                          </a:solidFill>
                        </a:rPr>
                        <a:t> system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bg1"/>
                          </a:solidFill>
                          <a:effectLst/>
                        </a:rPr>
                        <a:t>The data export/import issues are still outstanding. Staff have been working with the external suppliers to resolve outstanding matters and the data import and testing is now due January 2020</a:t>
                      </a:r>
                    </a:p>
                  </a:txBody>
                  <a:tcPr/>
                </a:tc>
                <a:extLst>
                  <a:ext uri="{0D108BD9-81ED-4DB2-BD59-A6C34878D82A}">
                    <a16:rowId xmlns:a16="http://schemas.microsoft.com/office/drawing/2014/main" val="3469339298"/>
                  </a:ext>
                </a:extLst>
              </a:tr>
              <a:tr h="563059">
                <a:tc>
                  <a:txBody>
                    <a:bodyPr/>
                    <a:lstStyle/>
                    <a:p>
                      <a:pPr algn="l"/>
                      <a:r>
                        <a:rPr lang="en-GB" sz="1800" b="0">
                          <a:solidFill>
                            <a:schemeClr val="bg1"/>
                          </a:solidFill>
                        </a:rPr>
                        <a:t>Building Control – service review</a:t>
                      </a:r>
                    </a:p>
                  </a:txBody>
                  <a:tcPr/>
                </a:tc>
                <a:tc>
                  <a:txBody>
                    <a:bodyPr/>
                    <a:lstStyle/>
                    <a:p>
                      <a:r>
                        <a:rPr lang="en-GB" sz="1400" dirty="0">
                          <a:solidFill>
                            <a:schemeClr val="bg1"/>
                          </a:solidFill>
                        </a:rPr>
                        <a:t>Ensuring service is effective and fit for purpose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effectLst/>
                        </a:rPr>
                        <a:t>Service review complete 2</a:t>
                      </a:r>
                      <a:r>
                        <a:rPr lang="en-GB" sz="1400" baseline="30000" dirty="0">
                          <a:solidFill>
                            <a:schemeClr val="bg1"/>
                          </a:solidFill>
                          <a:effectLst/>
                        </a:rPr>
                        <a:t>nd</a:t>
                      </a:r>
                      <a:r>
                        <a:rPr lang="en-GB" sz="1400" dirty="0">
                          <a:solidFill>
                            <a:schemeClr val="bg1"/>
                          </a:solidFill>
                          <a:effectLst/>
                        </a:rPr>
                        <a:t> November. All staff now part of one workforce / one team across both Councils</a:t>
                      </a:r>
                    </a:p>
                  </a:txBody>
                  <a:tcPr/>
                </a:tc>
                <a:extLst>
                  <a:ext uri="{0D108BD9-81ED-4DB2-BD59-A6C34878D82A}">
                    <a16:rowId xmlns:a16="http://schemas.microsoft.com/office/drawing/2014/main" val="579577661"/>
                  </a:ext>
                </a:extLst>
              </a:tr>
              <a:tr h="643496">
                <a:tc>
                  <a:txBody>
                    <a:bodyPr/>
                    <a:lstStyle/>
                    <a:p>
                      <a:pPr algn="l"/>
                      <a:r>
                        <a:rPr lang="en-GB" sz="1800" b="0">
                          <a:solidFill>
                            <a:schemeClr val="bg1"/>
                          </a:solidFill>
                        </a:rPr>
                        <a:t>Interim workstyle solutions</a:t>
                      </a:r>
                    </a:p>
                  </a:txBody>
                  <a:tcPr/>
                </a:tc>
                <a:tc>
                  <a:txBody>
                    <a:bodyPr/>
                    <a:lstStyle/>
                    <a:p>
                      <a:r>
                        <a:rPr lang="en-GB" sz="1400">
                          <a:solidFill>
                            <a:schemeClr val="bg1"/>
                          </a:solidFill>
                        </a:rPr>
                        <a:t>Co-ordinating next steps for new ways of working for reception and back office at Plaza and Penns Place</a:t>
                      </a:r>
                    </a:p>
                  </a:txBody>
                  <a:tcPr/>
                </a:tc>
                <a:tc>
                  <a:txBody>
                    <a:bodyPr/>
                    <a:lstStyle/>
                    <a:p>
                      <a:r>
                        <a:rPr lang="en-GB" sz="1400" dirty="0">
                          <a:solidFill>
                            <a:schemeClr val="bg1"/>
                          </a:solidFill>
                        </a:rPr>
                        <a:t>Delayed due to another national lockdown</a:t>
                      </a:r>
                    </a:p>
                  </a:txBody>
                  <a:tcPr/>
                </a:tc>
                <a:extLst>
                  <a:ext uri="{0D108BD9-81ED-4DB2-BD59-A6C34878D82A}">
                    <a16:rowId xmlns:a16="http://schemas.microsoft.com/office/drawing/2014/main" val="1349119417"/>
                  </a:ext>
                </a:extLst>
              </a:tr>
              <a:tr h="502419">
                <a:tc>
                  <a:txBody>
                    <a:bodyPr/>
                    <a:lstStyle/>
                    <a:p>
                      <a:pPr algn="l"/>
                      <a:r>
                        <a:rPr lang="en-GB" sz="1800" b="0">
                          <a:solidFill>
                            <a:schemeClr val="bg1"/>
                          </a:solidFill>
                        </a:rPr>
                        <a:t>Finance service improvement</a:t>
                      </a:r>
                    </a:p>
                  </a:txBody>
                  <a:tcPr/>
                </a:tc>
                <a:tc>
                  <a:txBody>
                    <a:bodyPr/>
                    <a:lstStyle/>
                    <a:p>
                      <a:r>
                        <a:rPr lang="en-GB" sz="1400">
                          <a:solidFill>
                            <a:schemeClr val="bg1"/>
                          </a:solidFill>
                        </a:rPr>
                        <a:t>Ensuring improvements following service returning to inhouse provision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Service review completed with new team structure advertised and existing team members subject to job evaluation </a:t>
                      </a:r>
                    </a:p>
                  </a:txBody>
                  <a:tcPr/>
                </a:tc>
                <a:extLst>
                  <a:ext uri="{0D108BD9-81ED-4DB2-BD59-A6C34878D82A}">
                    <a16:rowId xmlns:a16="http://schemas.microsoft.com/office/drawing/2014/main" val="402831318"/>
                  </a:ext>
                </a:extLst>
              </a:tr>
              <a:tr h="455810">
                <a:tc>
                  <a:txBody>
                    <a:bodyPr/>
                    <a:lstStyle/>
                    <a:p>
                      <a:pPr algn="l"/>
                      <a:r>
                        <a:rPr lang="en-GB" sz="1800" b="0">
                          <a:solidFill>
                            <a:schemeClr val="bg1"/>
                          </a:solidFill>
                        </a:rPr>
                        <a:t>Digital committee meetings</a:t>
                      </a:r>
                    </a:p>
                  </a:txBody>
                  <a:tcPr/>
                </a:tc>
                <a:tc>
                  <a:txBody>
                    <a:bodyPr/>
                    <a:lstStyle/>
                    <a:p>
                      <a:r>
                        <a:rPr lang="en-GB" sz="1400">
                          <a:solidFill>
                            <a:schemeClr val="bg1"/>
                          </a:solidFill>
                        </a:rPr>
                        <a:t>Enabling digital committees as part of response to Covid 19</a:t>
                      </a:r>
                    </a:p>
                  </a:txBody>
                  <a:tcPr/>
                </a:tc>
                <a:tc>
                  <a:txBody>
                    <a:bodyPr/>
                    <a:lstStyle/>
                    <a:p>
                      <a:r>
                        <a:rPr lang="en-GB" sz="1400" dirty="0">
                          <a:solidFill>
                            <a:schemeClr val="bg1"/>
                          </a:solidFill>
                        </a:rPr>
                        <a:t>Digital Committees are continuing through Skype for Business with increased engagement from the general public.</a:t>
                      </a:r>
                    </a:p>
                  </a:txBody>
                  <a:tcPr/>
                </a:tc>
                <a:extLst>
                  <a:ext uri="{0D108BD9-81ED-4DB2-BD59-A6C34878D82A}">
                    <a16:rowId xmlns:a16="http://schemas.microsoft.com/office/drawing/2014/main" val="3503095924"/>
                  </a:ext>
                </a:extLst>
              </a:tr>
              <a:tr h="563059">
                <a:tc>
                  <a:txBody>
                    <a:bodyPr/>
                    <a:lstStyle/>
                    <a:p>
                      <a:pPr algn="l"/>
                      <a:r>
                        <a:rPr lang="en-GB" sz="1800" b="0">
                          <a:solidFill>
                            <a:schemeClr val="bg1"/>
                          </a:solidFill>
                        </a:rPr>
                        <a:t>Waste collection implications of Environment Bill</a:t>
                      </a:r>
                    </a:p>
                  </a:txBody>
                  <a:tcPr/>
                </a:tc>
                <a:tc>
                  <a:txBody>
                    <a:bodyPr/>
                    <a:lstStyle/>
                    <a:p>
                      <a:r>
                        <a:rPr lang="en-GB" sz="1400">
                          <a:solidFill>
                            <a:schemeClr val="bg1"/>
                          </a:solidFill>
                        </a:rPr>
                        <a:t>Negotiating with HCC on efficiency savings implications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effectLst/>
                        </a:rPr>
                        <a:t>County-wide briefings took place during the quarter and work at local and county-wide level is progressing on schedule</a:t>
                      </a:r>
                    </a:p>
                  </a:txBody>
                  <a:tcPr/>
                </a:tc>
                <a:extLst>
                  <a:ext uri="{0D108BD9-81ED-4DB2-BD59-A6C34878D82A}">
                    <a16:rowId xmlns:a16="http://schemas.microsoft.com/office/drawing/2014/main" val="3095988345"/>
                  </a:ext>
                </a:extLst>
              </a:tr>
            </a:tbl>
          </a:graphicData>
        </a:graphic>
      </p:graphicFrame>
      <p:sp>
        <p:nvSpPr>
          <p:cNvPr id="2" name="Title 1">
            <a:extLst>
              <a:ext uri="{FF2B5EF4-FFF2-40B4-BE49-F238E27FC236}">
                <a16:creationId xmlns:a16="http://schemas.microsoft.com/office/drawing/2014/main" id="{ED3D5BFF-5B80-4CD2-99B9-7396ABC44F50}"/>
              </a:ext>
            </a:extLst>
          </p:cNvPr>
          <p:cNvSpPr>
            <a:spLocks noGrp="1"/>
          </p:cNvSpPr>
          <p:nvPr>
            <p:ph type="title"/>
          </p:nvPr>
        </p:nvSpPr>
        <p:spPr>
          <a:xfrm>
            <a:off x="533400" y="101043"/>
            <a:ext cx="10515600" cy="1009651"/>
          </a:xfrm>
        </p:spPr>
        <p:txBody>
          <a:bodyPr/>
          <a:lstStyle/>
          <a:p>
            <a:r>
              <a:rPr lang="en-GB">
                <a:solidFill>
                  <a:schemeClr val="bg1"/>
                </a:solidFill>
              </a:rPr>
              <a:t>Corporate projects</a:t>
            </a:r>
          </a:p>
        </p:txBody>
      </p:sp>
    </p:spTree>
    <p:extLst>
      <p:ext uri="{BB962C8B-B14F-4D97-AF65-F5344CB8AC3E}">
        <p14:creationId xmlns:p14="http://schemas.microsoft.com/office/powerpoint/2010/main" val="2411331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7F4AB12-09E0-4BEF-964C-AA4B7DDD64A7}"/>
              </a:ext>
            </a:extLst>
          </p:cNvPr>
          <p:cNvGraphicFramePr>
            <a:graphicFrameLocks noGrp="1"/>
          </p:cNvGraphicFramePr>
          <p:nvPr>
            <p:extLst>
              <p:ext uri="{D42A27DB-BD31-4B8C-83A1-F6EECF244321}">
                <p14:modId xmlns:p14="http://schemas.microsoft.com/office/powerpoint/2010/main" val="1258401123"/>
              </p:ext>
            </p:extLst>
          </p:nvPr>
        </p:nvGraphicFramePr>
        <p:xfrm>
          <a:off x="438149" y="964088"/>
          <a:ext cx="11372851" cy="4786095"/>
        </p:xfrm>
        <a:graphic>
          <a:graphicData uri="http://schemas.openxmlformats.org/drawingml/2006/table">
            <a:tbl>
              <a:tblPr firstRow="1" bandRow="1">
                <a:tableStyleId>{7E9639D4-E3E2-4D34-9284-5A2195B3D0D7}</a:tableStyleId>
              </a:tblPr>
              <a:tblGrid>
                <a:gridCol w="3254856">
                  <a:extLst>
                    <a:ext uri="{9D8B030D-6E8A-4147-A177-3AD203B41FA5}">
                      <a16:colId xmlns:a16="http://schemas.microsoft.com/office/drawing/2014/main" val="2930998973"/>
                    </a:ext>
                  </a:extLst>
                </a:gridCol>
                <a:gridCol w="3331442">
                  <a:extLst>
                    <a:ext uri="{9D8B030D-6E8A-4147-A177-3AD203B41FA5}">
                      <a16:colId xmlns:a16="http://schemas.microsoft.com/office/drawing/2014/main" val="1865619056"/>
                    </a:ext>
                  </a:extLst>
                </a:gridCol>
                <a:gridCol w="4786553">
                  <a:extLst>
                    <a:ext uri="{9D8B030D-6E8A-4147-A177-3AD203B41FA5}">
                      <a16:colId xmlns:a16="http://schemas.microsoft.com/office/drawing/2014/main" val="1573248259"/>
                    </a:ext>
                  </a:extLst>
                </a:gridCol>
              </a:tblGrid>
              <a:tr h="465415">
                <a:tc>
                  <a:txBody>
                    <a:bodyPr/>
                    <a:lstStyle/>
                    <a:p>
                      <a:r>
                        <a:rPr lang="en-GB" sz="2400"/>
                        <a:t>Project</a:t>
                      </a:r>
                    </a:p>
                  </a:txBody>
                  <a:tcPr>
                    <a:solidFill>
                      <a:schemeClr val="tx1">
                        <a:lumMod val="65000"/>
                      </a:schemeClr>
                    </a:solidFill>
                  </a:tcPr>
                </a:tc>
                <a:tc>
                  <a:txBody>
                    <a:bodyPr/>
                    <a:lstStyle/>
                    <a:p>
                      <a:r>
                        <a:rPr lang="en-GB" sz="2400"/>
                        <a:t>Purpose</a:t>
                      </a:r>
                    </a:p>
                  </a:txBody>
                  <a:tcPr>
                    <a:solidFill>
                      <a:schemeClr val="tx1">
                        <a:lumMod val="65000"/>
                      </a:schemeClr>
                    </a:solidFill>
                  </a:tcPr>
                </a:tc>
                <a:tc>
                  <a:txBody>
                    <a:bodyPr/>
                    <a:lstStyle/>
                    <a:p>
                      <a:r>
                        <a:rPr lang="en-GB" sz="2400" dirty="0"/>
                        <a:t>Q3 update</a:t>
                      </a:r>
                    </a:p>
                  </a:txBody>
                  <a:tcPr>
                    <a:solidFill>
                      <a:schemeClr val="tx1">
                        <a:lumMod val="65000"/>
                      </a:schemeClr>
                    </a:solidFill>
                  </a:tcPr>
                </a:tc>
                <a:extLst>
                  <a:ext uri="{0D108BD9-81ED-4DB2-BD59-A6C34878D82A}">
                    <a16:rowId xmlns:a16="http://schemas.microsoft.com/office/drawing/2014/main" val="4225345630"/>
                  </a:ext>
                </a:extLst>
              </a:tr>
              <a:tr h="651580">
                <a:tc>
                  <a:txBody>
                    <a:bodyPr/>
                    <a:lstStyle/>
                    <a:p>
                      <a:pPr algn="l"/>
                      <a:r>
                        <a:rPr lang="en-GB" sz="1800" b="0" dirty="0">
                          <a:solidFill>
                            <a:schemeClr val="bg1"/>
                          </a:solidFill>
                        </a:rPr>
                        <a:t>Transformation programme</a:t>
                      </a:r>
                    </a:p>
                  </a:txBody>
                  <a:tcPr/>
                </a:tc>
                <a:tc>
                  <a:txBody>
                    <a:bodyPr/>
                    <a:lstStyle/>
                    <a:p>
                      <a:r>
                        <a:rPr lang="en-GB" sz="1400">
                          <a:solidFill>
                            <a:schemeClr val="bg1"/>
                          </a:solidFill>
                        </a:rPr>
                        <a:t>Definition of vision and purpose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Transformation programme being reviewed with structure to be put in place to take forward</a:t>
                      </a:r>
                    </a:p>
                  </a:txBody>
                  <a:tcPr/>
                </a:tc>
                <a:extLst>
                  <a:ext uri="{0D108BD9-81ED-4DB2-BD59-A6C34878D82A}">
                    <a16:rowId xmlns:a16="http://schemas.microsoft.com/office/drawing/2014/main" val="3641784818"/>
                  </a:ext>
                </a:extLst>
              </a:tr>
              <a:tr h="606685">
                <a:tc>
                  <a:txBody>
                    <a:bodyPr/>
                    <a:lstStyle/>
                    <a:p>
                      <a:pPr algn="l"/>
                      <a:r>
                        <a:rPr lang="en-GB" sz="1800" b="0">
                          <a:solidFill>
                            <a:schemeClr val="bg1"/>
                          </a:solidFill>
                        </a:rPr>
                        <a:t>Property – service review and system replacement</a:t>
                      </a:r>
                    </a:p>
                  </a:txBody>
                  <a:tcPr/>
                </a:tc>
                <a:tc>
                  <a:txBody>
                    <a:bodyPr/>
                    <a:lstStyle/>
                    <a:p>
                      <a:r>
                        <a:rPr lang="en-GB" sz="1400">
                          <a:solidFill>
                            <a:schemeClr val="bg1"/>
                          </a:solidFill>
                        </a:rPr>
                        <a:t>Design of service and procurement of digital solution to ensure fit for purpose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Service review completed and currently recruiting to vacant posts. New IT system to be taken forward in 21/22</a:t>
                      </a:r>
                    </a:p>
                  </a:txBody>
                  <a:tcPr/>
                </a:tc>
                <a:extLst>
                  <a:ext uri="{0D108BD9-81ED-4DB2-BD59-A6C34878D82A}">
                    <a16:rowId xmlns:a16="http://schemas.microsoft.com/office/drawing/2014/main" val="3966715146"/>
                  </a:ext>
                </a:extLst>
              </a:tr>
              <a:tr h="651580">
                <a:tc>
                  <a:txBody>
                    <a:bodyPr/>
                    <a:lstStyle/>
                    <a:p>
                      <a:pPr algn="l"/>
                      <a:r>
                        <a:rPr lang="en-GB" sz="1800" b="0">
                          <a:solidFill>
                            <a:schemeClr val="bg1"/>
                          </a:solidFill>
                        </a:rPr>
                        <a:t>Microsoft Teams implementation</a:t>
                      </a:r>
                    </a:p>
                  </a:txBody>
                  <a:tcPr/>
                </a:tc>
                <a:tc>
                  <a:txBody>
                    <a:bodyPr/>
                    <a:lstStyle/>
                    <a:p>
                      <a:r>
                        <a:rPr lang="en-GB" sz="1400">
                          <a:solidFill>
                            <a:schemeClr val="bg1"/>
                          </a:solidFill>
                        </a:rPr>
                        <a:t>Replacing Skype for Business with Microsoft Teams</a:t>
                      </a:r>
                    </a:p>
                  </a:txBody>
                  <a:tcPr/>
                </a:tc>
                <a:tc>
                  <a:txBody>
                    <a:bodyPr/>
                    <a:lstStyle/>
                    <a:p>
                      <a:r>
                        <a:rPr lang="en-GB" sz="1400" dirty="0">
                          <a:solidFill>
                            <a:schemeClr val="bg1"/>
                          </a:solidFill>
                        </a:rPr>
                        <a:t>Teams now rolled out across officers</a:t>
                      </a:r>
                    </a:p>
                  </a:txBody>
                  <a:tcPr/>
                </a:tc>
                <a:extLst>
                  <a:ext uri="{0D108BD9-81ED-4DB2-BD59-A6C34878D82A}">
                    <a16:rowId xmlns:a16="http://schemas.microsoft.com/office/drawing/2014/main" val="579577661"/>
                  </a:ext>
                </a:extLst>
              </a:tr>
              <a:tr h="744663">
                <a:tc>
                  <a:txBody>
                    <a:bodyPr/>
                    <a:lstStyle/>
                    <a:p>
                      <a:pPr algn="l"/>
                      <a:r>
                        <a:rPr lang="en-GB" sz="1800" b="0">
                          <a:solidFill>
                            <a:schemeClr val="bg1"/>
                          </a:solidFill>
                        </a:rPr>
                        <a:t>Planning, Land Charges, Environmental Health – system replacement (DSIP)</a:t>
                      </a:r>
                    </a:p>
                  </a:txBody>
                  <a:tcPr/>
                </a:tc>
                <a:tc>
                  <a:txBody>
                    <a:bodyPr/>
                    <a:lstStyle/>
                    <a:p>
                      <a:r>
                        <a:rPr lang="en-GB" sz="1400">
                          <a:solidFill>
                            <a:schemeClr val="bg1"/>
                          </a:solidFill>
                        </a:rPr>
                        <a:t>Redesign and system implementation project (case management system)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Will be taken forward as part of transformation</a:t>
                      </a:r>
                    </a:p>
                    <a:p>
                      <a:endParaRPr lang="en-GB" sz="1400" dirty="0">
                        <a:solidFill>
                          <a:schemeClr val="bg1"/>
                        </a:solidFill>
                      </a:endParaRPr>
                    </a:p>
                  </a:txBody>
                  <a:tcPr/>
                </a:tc>
                <a:extLst>
                  <a:ext uri="{0D108BD9-81ED-4DB2-BD59-A6C34878D82A}">
                    <a16:rowId xmlns:a16="http://schemas.microsoft.com/office/drawing/2014/main" val="1349119417"/>
                  </a:ext>
                </a:extLst>
              </a:tr>
              <a:tr h="581407">
                <a:tc>
                  <a:txBody>
                    <a:bodyPr/>
                    <a:lstStyle/>
                    <a:p>
                      <a:pPr algn="l"/>
                      <a:r>
                        <a:rPr lang="en-GB" sz="1800" b="0">
                          <a:solidFill>
                            <a:schemeClr val="bg1"/>
                          </a:solidFill>
                        </a:rPr>
                        <a:t>Legal system replacement</a:t>
                      </a:r>
                    </a:p>
                  </a:txBody>
                  <a:tcPr/>
                </a:tc>
                <a:tc>
                  <a:txBody>
                    <a:bodyPr/>
                    <a:lstStyle/>
                    <a:p>
                      <a:r>
                        <a:rPr lang="en-GB" sz="1400">
                          <a:solidFill>
                            <a:schemeClr val="bg1"/>
                          </a:solidFill>
                        </a:rPr>
                        <a:t>Upgrade of Iken system to allow team to track and monitor cases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System upgrade is currently progressing working with IKEN team/Capita and Legal Services to ensure system meets requirements.</a:t>
                      </a:r>
                    </a:p>
                  </a:txBody>
                  <a:tcPr/>
                </a:tc>
                <a:extLst>
                  <a:ext uri="{0D108BD9-81ED-4DB2-BD59-A6C34878D82A}">
                    <a16:rowId xmlns:a16="http://schemas.microsoft.com/office/drawing/2014/main" val="402831318"/>
                  </a:ext>
                </a:extLst>
              </a:tr>
              <a:tr h="5274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a:solidFill>
                            <a:schemeClr val="bg1"/>
                          </a:solidFill>
                        </a:rPr>
                        <a:t>Digital Strategy</a:t>
                      </a:r>
                    </a:p>
                    <a:p>
                      <a:pPr algn="l"/>
                      <a:endParaRPr lang="en-GB" sz="1800" b="0">
                        <a:solidFill>
                          <a:schemeClr val="bg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schemeClr val="bg1"/>
                          </a:solidFill>
                        </a:rPr>
                        <a:t>Numerous projects to deliver the strategy (including embedding of </a:t>
                      </a:r>
                      <a:r>
                        <a:rPr lang="en-GB" sz="1400" err="1">
                          <a:solidFill>
                            <a:schemeClr val="bg1"/>
                          </a:solidFill>
                        </a:rPr>
                        <a:t>Sharepoint</a:t>
                      </a:r>
                      <a:r>
                        <a:rPr lang="en-GB" sz="1400">
                          <a:solidFill>
                            <a:schemeClr val="bg1"/>
                          </a:solidFill>
                        </a:rPr>
                        <a:t>)</a:t>
                      </a:r>
                    </a:p>
                    <a:p>
                      <a:endParaRPr lang="en-GB" sz="1400">
                        <a:solidFill>
                          <a:schemeClr val="bg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Will be taken forward as part of transformation </a:t>
                      </a:r>
                    </a:p>
                    <a:p>
                      <a:endParaRPr lang="en-GB" sz="1400" dirty="0">
                        <a:solidFill>
                          <a:schemeClr val="bg1"/>
                        </a:solidFill>
                      </a:endParaRPr>
                    </a:p>
                  </a:txBody>
                  <a:tcPr/>
                </a:tc>
                <a:extLst>
                  <a:ext uri="{0D108BD9-81ED-4DB2-BD59-A6C34878D82A}">
                    <a16:rowId xmlns:a16="http://schemas.microsoft.com/office/drawing/2014/main" val="3503095924"/>
                  </a:ext>
                </a:extLst>
              </a:tr>
            </a:tbl>
          </a:graphicData>
        </a:graphic>
      </p:graphicFrame>
      <p:sp>
        <p:nvSpPr>
          <p:cNvPr id="2" name="Title 1">
            <a:extLst>
              <a:ext uri="{FF2B5EF4-FFF2-40B4-BE49-F238E27FC236}">
                <a16:creationId xmlns:a16="http://schemas.microsoft.com/office/drawing/2014/main" id="{ED3D5BFF-5B80-4CD2-99B9-7396ABC44F50}"/>
              </a:ext>
            </a:extLst>
          </p:cNvPr>
          <p:cNvSpPr>
            <a:spLocks noGrp="1"/>
          </p:cNvSpPr>
          <p:nvPr>
            <p:ph type="title"/>
          </p:nvPr>
        </p:nvSpPr>
        <p:spPr>
          <a:xfrm>
            <a:off x="533400" y="101043"/>
            <a:ext cx="10515600" cy="1009651"/>
          </a:xfrm>
        </p:spPr>
        <p:txBody>
          <a:bodyPr/>
          <a:lstStyle/>
          <a:p>
            <a:r>
              <a:rPr lang="en-GB" dirty="0">
                <a:solidFill>
                  <a:schemeClr val="bg1"/>
                </a:solidFill>
              </a:rPr>
              <a:t>Corporate projects (continued)</a:t>
            </a:r>
          </a:p>
        </p:txBody>
      </p:sp>
    </p:spTree>
    <p:extLst>
      <p:ext uri="{BB962C8B-B14F-4D97-AF65-F5344CB8AC3E}">
        <p14:creationId xmlns:p14="http://schemas.microsoft.com/office/powerpoint/2010/main" val="1709244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7F4AB12-09E0-4BEF-964C-AA4B7DDD64A7}"/>
              </a:ext>
            </a:extLst>
          </p:cNvPr>
          <p:cNvGraphicFramePr>
            <a:graphicFrameLocks noGrp="1"/>
          </p:cNvGraphicFramePr>
          <p:nvPr>
            <p:extLst>
              <p:ext uri="{D42A27DB-BD31-4B8C-83A1-F6EECF244321}">
                <p14:modId xmlns:p14="http://schemas.microsoft.com/office/powerpoint/2010/main" val="4034126125"/>
              </p:ext>
            </p:extLst>
          </p:nvPr>
        </p:nvGraphicFramePr>
        <p:xfrm>
          <a:off x="533400" y="949800"/>
          <a:ext cx="11372851" cy="5580862"/>
        </p:xfrm>
        <a:graphic>
          <a:graphicData uri="http://schemas.openxmlformats.org/drawingml/2006/table">
            <a:tbl>
              <a:tblPr firstRow="1" bandRow="1">
                <a:tableStyleId>{7E9639D4-E3E2-4D34-9284-5A2195B3D0D7}</a:tableStyleId>
              </a:tblPr>
              <a:tblGrid>
                <a:gridCol w="3254856">
                  <a:extLst>
                    <a:ext uri="{9D8B030D-6E8A-4147-A177-3AD203B41FA5}">
                      <a16:colId xmlns:a16="http://schemas.microsoft.com/office/drawing/2014/main" val="2930998973"/>
                    </a:ext>
                  </a:extLst>
                </a:gridCol>
                <a:gridCol w="3331442">
                  <a:extLst>
                    <a:ext uri="{9D8B030D-6E8A-4147-A177-3AD203B41FA5}">
                      <a16:colId xmlns:a16="http://schemas.microsoft.com/office/drawing/2014/main" val="1865619056"/>
                    </a:ext>
                  </a:extLst>
                </a:gridCol>
                <a:gridCol w="4786553">
                  <a:extLst>
                    <a:ext uri="{9D8B030D-6E8A-4147-A177-3AD203B41FA5}">
                      <a16:colId xmlns:a16="http://schemas.microsoft.com/office/drawing/2014/main" val="1573248259"/>
                    </a:ext>
                  </a:extLst>
                </a:gridCol>
              </a:tblGrid>
              <a:tr h="465415">
                <a:tc>
                  <a:txBody>
                    <a:bodyPr/>
                    <a:lstStyle/>
                    <a:p>
                      <a:r>
                        <a:rPr lang="en-GB" sz="2400"/>
                        <a:t>Project</a:t>
                      </a:r>
                    </a:p>
                  </a:txBody>
                  <a:tcPr>
                    <a:solidFill>
                      <a:schemeClr val="tx1">
                        <a:lumMod val="65000"/>
                      </a:schemeClr>
                    </a:solidFill>
                  </a:tcPr>
                </a:tc>
                <a:tc>
                  <a:txBody>
                    <a:bodyPr/>
                    <a:lstStyle/>
                    <a:p>
                      <a:r>
                        <a:rPr lang="en-GB" sz="2400"/>
                        <a:t>Purpose</a:t>
                      </a:r>
                    </a:p>
                  </a:txBody>
                  <a:tcPr>
                    <a:solidFill>
                      <a:schemeClr val="tx1">
                        <a:lumMod val="65000"/>
                      </a:schemeClr>
                    </a:solidFill>
                  </a:tcPr>
                </a:tc>
                <a:tc>
                  <a:txBody>
                    <a:bodyPr/>
                    <a:lstStyle/>
                    <a:p>
                      <a:r>
                        <a:rPr lang="en-GB" sz="2400" dirty="0"/>
                        <a:t>Q3 update</a:t>
                      </a:r>
                    </a:p>
                  </a:txBody>
                  <a:tcPr>
                    <a:solidFill>
                      <a:schemeClr val="tx1">
                        <a:lumMod val="65000"/>
                      </a:schemeClr>
                    </a:solidFill>
                  </a:tcPr>
                </a:tc>
                <a:extLst>
                  <a:ext uri="{0D108BD9-81ED-4DB2-BD59-A6C34878D82A}">
                    <a16:rowId xmlns:a16="http://schemas.microsoft.com/office/drawing/2014/main" val="4225345630"/>
                  </a:ext>
                </a:extLst>
              </a:tr>
              <a:tr h="651580">
                <a:tc>
                  <a:txBody>
                    <a:bodyPr/>
                    <a:lstStyle/>
                    <a:p>
                      <a:pPr algn="l"/>
                      <a:r>
                        <a:rPr lang="en-GB" sz="1800" b="0" dirty="0">
                          <a:solidFill>
                            <a:schemeClr val="bg1"/>
                          </a:solidFill>
                        </a:rPr>
                        <a:t>Outbreak Control Plan</a:t>
                      </a:r>
                    </a:p>
                  </a:txBody>
                  <a:tcPr/>
                </a:tc>
                <a:tc>
                  <a:txBody>
                    <a:bodyPr/>
                    <a:lstStyle/>
                    <a:p>
                      <a:r>
                        <a:rPr lang="en-GB" sz="1400">
                          <a:solidFill>
                            <a:schemeClr val="bg1"/>
                          </a:solidFill>
                        </a:rPr>
                        <a:t>Required for any possible local Covid outbreaks</a:t>
                      </a:r>
                    </a:p>
                  </a:txBody>
                  <a:tcPr/>
                </a:tc>
                <a:tc>
                  <a:txBody>
                    <a:bodyPr/>
                    <a:lstStyle/>
                    <a:p>
                      <a:r>
                        <a:rPr lang="en-GB" sz="1400" dirty="0">
                          <a:solidFill>
                            <a:schemeClr val="bg1"/>
                          </a:solidFill>
                        </a:rPr>
                        <a:t>Environmental Health team focussed on current lockdown and working with businesses to ensure lockdown regulations are followed accordingly</a:t>
                      </a:r>
                    </a:p>
                  </a:txBody>
                  <a:tcPr/>
                </a:tc>
                <a:extLst>
                  <a:ext uri="{0D108BD9-81ED-4DB2-BD59-A6C34878D82A}">
                    <a16:rowId xmlns:a16="http://schemas.microsoft.com/office/drawing/2014/main" val="3469339298"/>
                  </a:ext>
                </a:extLst>
              </a:tr>
              <a:tr h="651580">
                <a:tc>
                  <a:txBody>
                    <a:bodyPr/>
                    <a:lstStyle/>
                    <a:p>
                      <a:pPr algn="l"/>
                      <a:r>
                        <a:rPr lang="en-GB" sz="1800" b="0">
                          <a:solidFill>
                            <a:schemeClr val="bg1"/>
                          </a:solidFill>
                        </a:rPr>
                        <a:t>Covid-19 recovery programme</a:t>
                      </a:r>
                    </a:p>
                  </a:txBody>
                  <a:tcPr/>
                </a:tc>
                <a:tc>
                  <a:txBody>
                    <a:bodyPr/>
                    <a:lstStyle/>
                    <a:p>
                      <a:r>
                        <a:rPr lang="en-GB" sz="1400" dirty="0">
                          <a:solidFill>
                            <a:schemeClr val="bg1"/>
                          </a:solidFill>
                        </a:rPr>
                        <a:t>Ensuring that the health of communities and businesses is restored after the pandemic</a:t>
                      </a:r>
                    </a:p>
                  </a:txBody>
                  <a:tcPr/>
                </a:tc>
                <a:tc>
                  <a:txBody>
                    <a:bodyPr/>
                    <a:lstStyle/>
                    <a:p>
                      <a:r>
                        <a:rPr lang="en-GB" sz="1400" dirty="0">
                          <a:solidFill>
                            <a:schemeClr val="bg1"/>
                          </a:solidFill>
                        </a:rPr>
                        <a:t>On hold due to LRF moving back into response</a:t>
                      </a:r>
                    </a:p>
                  </a:txBody>
                  <a:tcPr/>
                </a:tc>
                <a:extLst>
                  <a:ext uri="{0D108BD9-81ED-4DB2-BD59-A6C34878D82A}">
                    <a16:rowId xmlns:a16="http://schemas.microsoft.com/office/drawing/2014/main" val="579577661"/>
                  </a:ext>
                </a:extLst>
              </a:tr>
              <a:tr h="383917">
                <a:tc>
                  <a:txBody>
                    <a:bodyPr/>
                    <a:lstStyle/>
                    <a:p>
                      <a:pPr algn="l"/>
                      <a:r>
                        <a:rPr lang="en-GB" sz="1800" b="0">
                          <a:solidFill>
                            <a:schemeClr val="bg1"/>
                          </a:solidFill>
                        </a:rPr>
                        <a:t>Review of Constitution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Implementation of new Constitution</a:t>
                      </a:r>
                    </a:p>
                    <a:p>
                      <a:endParaRPr lang="en-GB" sz="1400" dirty="0">
                        <a:solidFill>
                          <a:schemeClr val="bg1"/>
                        </a:solidFill>
                      </a:endParaRPr>
                    </a:p>
                  </a:txBody>
                  <a:tcPr/>
                </a:tc>
                <a:tc>
                  <a:txBody>
                    <a:bodyPr/>
                    <a:lstStyle/>
                    <a:p>
                      <a:r>
                        <a:rPr lang="en-GB" sz="1400" dirty="0">
                          <a:solidFill>
                            <a:schemeClr val="bg1"/>
                          </a:solidFill>
                        </a:rPr>
                        <a:t>Constitution to be take forward for approval in Q4.</a:t>
                      </a:r>
                    </a:p>
                  </a:txBody>
                  <a:tcPr/>
                </a:tc>
                <a:extLst>
                  <a:ext uri="{0D108BD9-81ED-4DB2-BD59-A6C34878D82A}">
                    <a16:rowId xmlns:a16="http://schemas.microsoft.com/office/drawing/2014/main" val="1349119417"/>
                  </a:ext>
                </a:extLst>
              </a:tr>
              <a:tr h="383917">
                <a:tc>
                  <a:txBody>
                    <a:bodyPr/>
                    <a:lstStyle/>
                    <a:p>
                      <a:pPr algn="l"/>
                      <a:r>
                        <a:rPr lang="en-GB" sz="1800" b="0">
                          <a:solidFill>
                            <a:schemeClr val="bg1"/>
                          </a:solidFill>
                        </a:rPr>
                        <a:t>Leisure provision review</a:t>
                      </a:r>
                    </a:p>
                  </a:txBody>
                  <a:tcPr/>
                </a:tc>
                <a:tc>
                  <a:txBody>
                    <a:bodyPr/>
                    <a:lstStyle/>
                    <a:p>
                      <a:r>
                        <a:rPr lang="en-GB" sz="1400">
                          <a:solidFill>
                            <a:schemeClr val="bg1"/>
                          </a:solidFill>
                        </a:rPr>
                        <a:t>Negotiation over Horizon and future leisure provision</a:t>
                      </a:r>
                    </a:p>
                  </a:txBody>
                  <a:tcPr/>
                </a:tc>
                <a:tc>
                  <a:txBody>
                    <a:bodyPr/>
                    <a:lstStyle/>
                    <a:p>
                      <a:r>
                        <a:rPr lang="en-GB" sz="1400" dirty="0">
                          <a:solidFill>
                            <a:schemeClr val="bg1"/>
                          </a:solidFill>
                        </a:rPr>
                        <a:t>Not progressed during Q3</a:t>
                      </a:r>
                    </a:p>
                  </a:txBody>
                  <a:tcPr/>
                </a:tc>
                <a:extLst>
                  <a:ext uri="{0D108BD9-81ED-4DB2-BD59-A6C34878D82A}">
                    <a16:rowId xmlns:a16="http://schemas.microsoft.com/office/drawing/2014/main" val="2945510636"/>
                  </a:ext>
                </a:extLst>
              </a:tr>
              <a:tr h="581407">
                <a:tc>
                  <a:txBody>
                    <a:bodyPr/>
                    <a:lstStyle/>
                    <a:p>
                      <a:pPr algn="l"/>
                      <a:r>
                        <a:rPr lang="en-GB" sz="1800" b="0">
                          <a:solidFill>
                            <a:schemeClr val="bg1"/>
                          </a:solidFill>
                        </a:rPr>
                        <a:t>CVW decommissioning</a:t>
                      </a:r>
                    </a:p>
                  </a:txBody>
                  <a:tcPr/>
                </a:tc>
                <a:tc>
                  <a:txBody>
                    <a:bodyPr/>
                    <a:lstStyle/>
                    <a:p>
                      <a:r>
                        <a:rPr lang="en-GB" sz="1400">
                          <a:solidFill>
                            <a:schemeClr val="bg1"/>
                          </a:solidFill>
                        </a:rPr>
                        <a:t>Decommissioning virtual IT environment to allow for future ways of working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New laptop rollout progressed during quarter with additional devices allocated</a:t>
                      </a:r>
                    </a:p>
                  </a:txBody>
                  <a:tcPr/>
                </a:tc>
                <a:extLst>
                  <a:ext uri="{0D108BD9-81ED-4DB2-BD59-A6C34878D82A}">
                    <a16:rowId xmlns:a16="http://schemas.microsoft.com/office/drawing/2014/main" val="402831318"/>
                  </a:ext>
                </a:extLst>
              </a:tr>
              <a:tr h="527470">
                <a:tc>
                  <a:txBody>
                    <a:bodyPr/>
                    <a:lstStyle/>
                    <a:p>
                      <a:pPr algn="l"/>
                      <a:r>
                        <a:rPr lang="en-GB" sz="1800" b="0">
                          <a:solidFill>
                            <a:schemeClr val="bg1"/>
                          </a:solidFill>
                        </a:rPr>
                        <a:t>Legal – service review</a:t>
                      </a:r>
                    </a:p>
                  </a:txBody>
                  <a:tcPr/>
                </a:tc>
                <a:tc>
                  <a:txBody>
                    <a:bodyPr/>
                    <a:lstStyle/>
                    <a:p>
                      <a:r>
                        <a:rPr lang="en-GB" sz="1400">
                          <a:solidFill>
                            <a:schemeClr val="bg1"/>
                          </a:solidFill>
                        </a:rPr>
                        <a:t>Implement agreed structure and recruit to vacant posts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solidFill>
                        </a:rPr>
                        <a:t>Team review complete and out to recruitment. Further recruitment in early Q4 as initial recruitment was not successful</a:t>
                      </a:r>
                    </a:p>
                  </a:txBody>
                  <a:tcPr/>
                </a:tc>
                <a:extLst>
                  <a:ext uri="{0D108BD9-81ED-4DB2-BD59-A6C34878D82A}">
                    <a16:rowId xmlns:a16="http://schemas.microsoft.com/office/drawing/2014/main" val="3503095924"/>
                  </a:ext>
                </a:extLst>
              </a:tr>
              <a:tr h="651580">
                <a:tc>
                  <a:txBody>
                    <a:bodyPr/>
                    <a:lstStyle/>
                    <a:p>
                      <a:pPr algn="l"/>
                      <a:r>
                        <a:rPr lang="en-GB" sz="1800" b="0">
                          <a:solidFill>
                            <a:schemeClr val="bg1"/>
                          </a:solidFill>
                        </a:rPr>
                        <a:t>Licensing – service review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schemeClr val="bg1"/>
                          </a:solidFill>
                        </a:rPr>
                        <a:t>Resourcing review of service</a:t>
                      </a:r>
                    </a:p>
                    <a:p>
                      <a:endParaRPr lang="en-GB" sz="1400">
                        <a:solidFill>
                          <a:schemeClr val="bg1"/>
                        </a:solidFill>
                      </a:endParaRPr>
                    </a:p>
                  </a:txBody>
                  <a:tcPr/>
                </a:tc>
                <a:tc>
                  <a:txBody>
                    <a:bodyPr/>
                    <a:lstStyle/>
                    <a:p>
                      <a:r>
                        <a:rPr lang="en-GB" sz="1400" dirty="0">
                          <a:solidFill>
                            <a:schemeClr val="bg1"/>
                          </a:solidFill>
                        </a:rPr>
                        <a:t>Not progressed during Q3</a:t>
                      </a:r>
                    </a:p>
                  </a:txBody>
                  <a:tcPr/>
                </a:tc>
                <a:extLst>
                  <a:ext uri="{0D108BD9-81ED-4DB2-BD59-A6C34878D82A}">
                    <a16:rowId xmlns:a16="http://schemas.microsoft.com/office/drawing/2014/main" val="3095988345"/>
                  </a:ext>
                </a:extLst>
              </a:tr>
              <a:tr h="651580">
                <a:tc>
                  <a:txBody>
                    <a:bodyPr/>
                    <a:lstStyle/>
                    <a:p>
                      <a:pPr algn="l"/>
                      <a:r>
                        <a:rPr lang="en-GB" sz="1800" b="0">
                          <a:solidFill>
                            <a:schemeClr val="bg1"/>
                          </a:solidFill>
                        </a:rPr>
                        <a:t>Plaza replacement kiosk</a:t>
                      </a:r>
                    </a:p>
                  </a:txBody>
                  <a:tcPr/>
                </a:tc>
                <a:tc>
                  <a:txBody>
                    <a:bodyPr/>
                    <a:lstStyle/>
                    <a:p>
                      <a:r>
                        <a:rPr lang="en-GB" sz="1400">
                          <a:solidFill>
                            <a:schemeClr val="bg1"/>
                          </a:solidFill>
                        </a:rPr>
                        <a:t>Replacement of payment kiosk</a:t>
                      </a:r>
                    </a:p>
                  </a:txBody>
                  <a:tcPr/>
                </a:tc>
                <a:tc>
                  <a:txBody>
                    <a:bodyPr/>
                    <a:lstStyle/>
                    <a:p>
                      <a:r>
                        <a:rPr lang="en-GB" sz="1400" dirty="0">
                          <a:solidFill>
                            <a:schemeClr val="bg1"/>
                          </a:solidFill>
                        </a:rPr>
                        <a:t>Not progressed during Q3 </a:t>
                      </a:r>
                    </a:p>
                  </a:txBody>
                  <a:tcPr/>
                </a:tc>
                <a:extLst>
                  <a:ext uri="{0D108BD9-81ED-4DB2-BD59-A6C34878D82A}">
                    <a16:rowId xmlns:a16="http://schemas.microsoft.com/office/drawing/2014/main" val="2934792422"/>
                  </a:ext>
                </a:extLst>
              </a:tr>
            </a:tbl>
          </a:graphicData>
        </a:graphic>
      </p:graphicFrame>
      <p:sp>
        <p:nvSpPr>
          <p:cNvPr id="2" name="Title 1">
            <a:extLst>
              <a:ext uri="{FF2B5EF4-FFF2-40B4-BE49-F238E27FC236}">
                <a16:creationId xmlns:a16="http://schemas.microsoft.com/office/drawing/2014/main" id="{ED3D5BFF-5B80-4CD2-99B9-7396ABC44F50}"/>
              </a:ext>
            </a:extLst>
          </p:cNvPr>
          <p:cNvSpPr>
            <a:spLocks noGrp="1"/>
          </p:cNvSpPr>
          <p:nvPr>
            <p:ph type="title"/>
          </p:nvPr>
        </p:nvSpPr>
        <p:spPr>
          <a:xfrm>
            <a:off x="533400" y="101043"/>
            <a:ext cx="10515600" cy="1009651"/>
          </a:xfrm>
        </p:spPr>
        <p:txBody>
          <a:bodyPr/>
          <a:lstStyle/>
          <a:p>
            <a:r>
              <a:rPr lang="en-GB" dirty="0">
                <a:solidFill>
                  <a:schemeClr val="bg1"/>
                </a:solidFill>
              </a:rPr>
              <a:t>Corporate projects (continued)</a:t>
            </a:r>
          </a:p>
        </p:txBody>
      </p:sp>
    </p:spTree>
    <p:extLst>
      <p:ext uri="{BB962C8B-B14F-4D97-AF65-F5344CB8AC3E}">
        <p14:creationId xmlns:p14="http://schemas.microsoft.com/office/powerpoint/2010/main" val="213821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24043343D9E224287479A749D1187A2" ma:contentTypeVersion="7" ma:contentTypeDescription="Create a new document." ma:contentTypeScope="" ma:versionID="a3d17fb375171ccca68849e304cbe74d">
  <xsd:schema xmlns:xsd="http://www.w3.org/2001/XMLSchema" xmlns:xs="http://www.w3.org/2001/XMLSchema" xmlns:p="http://schemas.microsoft.com/office/2006/metadata/properties" xmlns:ns3="16156b5d-db03-4563-a0d3-aceeaaad8bfb" xmlns:ns4="ca620cc9-60b6-48f5-8539-7780245ea368" targetNamespace="http://schemas.microsoft.com/office/2006/metadata/properties" ma:root="true" ma:fieldsID="cd255052ba1bbd2d1b50523b14dee16b" ns3:_="" ns4:_="">
    <xsd:import namespace="16156b5d-db03-4563-a0d3-aceeaaad8bfb"/>
    <xsd:import namespace="ca620cc9-60b6-48f5-8539-7780245ea36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56b5d-db03-4563-a0d3-aceeaaad8bf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620cc9-60b6-48f5-8539-7780245ea36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332F81-1259-4749-B10C-BB8CD11EBFB4}">
  <ds:schemaRefs>
    <ds:schemaRef ds:uri="http://schemas.microsoft.com/sharepoint/v3/contenttype/forms"/>
  </ds:schemaRefs>
</ds:datastoreItem>
</file>

<file path=customXml/itemProps2.xml><?xml version="1.0" encoding="utf-8"?>
<ds:datastoreItem xmlns:ds="http://schemas.openxmlformats.org/officeDocument/2006/customXml" ds:itemID="{4F12AE5D-4B4F-4F55-ADEE-FCC6727F35F4}">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B514D1F-2719-4B08-BDE0-AAEACCAC1C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156b5d-db03-4563-a0d3-aceeaaad8bfb"/>
    <ds:schemaRef ds:uri="ca620cc9-60b6-48f5-8539-7780245ea3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93</TotalTime>
  <Words>9710</Words>
  <Application>Microsoft Office PowerPoint</Application>
  <PresentationFormat>Widescreen</PresentationFormat>
  <Paragraphs>1106</Paragraphs>
  <Slides>33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inherit</vt:lpstr>
      <vt:lpstr>Office Theme</vt:lpstr>
      <vt:lpstr>Havant Borough Council Performance report </vt:lpstr>
      <vt:lpstr>Contents</vt:lpstr>
      <vt:lpstr>Headline achievements in Q3</vt:lpstr>
      <vt:lpstr>People – key statistics for Q3</vt:lpstr>
      <vt:lpstr>Finance – revenue budget outturn in Q3</vt:lpstr>
      <vt:lpstr>Finance – capital programme outturn in Q3</vt:lpstr>
      <vt:lpstr>Corporate projects</vt:lpstr>
      <vt:lpstr>Corporate projects (continued)</vt:lpstr>
      <vt:lpstr>Corporate projects (continued)</vt:lpstr>
      <vt:lpstr>Corporate governance – key statistics for Q3</vt:lpstr>
      <vt:lpstr>Risks currently scoring above 16 on the corporate risk register</vt:lpstr>
      <vt:lpstr>Corporate Services dashboards</vt:lpstr>
      <vt:lpstr>Commercial Development Head of Service: Chris Bradley</vt:lpstr>
      <vt:lpstr>Customer Services Head of Service: Brian Wood</vt:lpstr>
      <vt:lpstr>Customer Services</vt:lpstr>
      <vt:lpstr>Finance Head of Service: Matthew Tiller</vt:lpstr>
      <vt:lpstr>Legal Head of Service: Daniel Toohey</vt:lpstr>
      <vt:lpstr>Organisational Development Head of Service: Caroline Tickner</vt:lpstr>
      <vt:lpstr>PowerPoint Presentation</vt:lpstr>
      <vt:lpstr>Programmes, Redesign &amp; Quality Head of Service: Sue Parker</vt:lpstr>
      <vt:lpstr>Programmes, Redesign &amp; Quality</vt:lpstr>
      <vt:lpstr>Strategic Commissioning Head of Service: Claire Hughes</vt:lpstr>
      <vt:lpstr>Regeneration &amp; Place dashboards</vt:lpstr>
      <vt:lpstr>Coastal Partnership Head of Service:  Lyall Cairns</vt:lpstr>
      <vt:lpstr>Housing &amp; Communities Head of Service: Tracey Wood</vt:lpstr>
      <vt:lpstr>Housing &amp; Communities</vt:lpstr>
      <vt:lpstr>Neighbourhood Support Head of Service: Natalie Meagher</vt:lpstr>
      <vt:lpstr>Neighbourhood Support</vt:lpstr>
      <vt:lpstr>Planning Interim Heads of Service: Julia Mansi and David Hayward</vt:lpstr>
      <vt:lpstr>Planning</vt:lpstr>
      <vt:lpstr>Planning</vt:lpstr>
      <vt:lpstr>Property Interim Head of Service: Natalie Meagher</vt:lpstr>
      <vt:lpstr>Regeneration &amp; Economy Head of Service: Clare Chester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Thurlby, Georgie</dc:creator>
  <cp:lastModifiedBy>Thurlby, Georgie</cp:lastModifiedBy>
  <cp:revision>21</cp:revision>
  <dcterms:created xsi:type="dcterms:W3CDTF">2020-07-09T13:35:10Z</dcterms:created>
  <dcterms:modified xsi:type="dcterms:W3CDTF">2021-03-03T13:22:36Z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0x010100724043343D9E224287479A749D1187A2</vt:lpwstr>
  </property>
</Properties>
</file>