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8"/>
  </p:notesMasterIdLst>
  <p:sldIdLst>
    <p:sldId id="256" r:id="rId5"/>
    <p:sldId id="261" r:id="rId6"/>
    <p:sldId id="258" r:id="rId7"/>
    <p:sldId id="262" r:id="rId8"/>
    <p:sldId id="287" r:id="rId9"/>
    <p:sldId id="290" r:id="rId10"/>
    <p:sldId id="291" r:id="rId11"/>
    <p:sldId id="292" r:id="rId12"/>
    <p:sldId id="263" r:id="rId13"/>
    <p:sldId id="286" r:id="rId14"/>
    <p:sldId id="293" r:id="rId15"/>
    <p:sldId id="294" r:id="rId16"/>
    <p:sldId id="29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86172" autoAdjust="0"/>
  </p:normalViewPr>
  <p:slideViewPr>
    <p:cSldViewPr snapToGrid="0">
      <p:cViewPr varScale="1">
        <p:scale>
          <a:sx n="74" d="100"/>
          <a:sy n="74" d="100"/>
        </p:scale>
        <p:origin x="1013"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5B9C07-D454-4B7B-92EB-6875DA09C7BF}" type="datetimeFigureOut">
              <a:rPr lang="en-GB" smtClean="0"/>
              <a:t>03/03/2021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F5D62C-2BA7-49A7-99B4-E6F3381AB996}" type="slidenum">
              <a:rPr lang="en-GB" smtClean="0"/>
              <a:t>‹#›</a:t>
            </a:fld>
            <a:endParaRPr lang="en-GB"/>
          </a:p>
        </p:txBody>
      </p:sp>
    </p:spTree>
    <p:extLst>
      <p:ext uri="{BB962C8B-B14F-4D97-AF65-F5344CB8AC3E}">
        <p14:creationId xmlns:p14="http://schemas.microsoft.com/office/powerpoint/2010/main" val="2151592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new starters were in the Coastal and Civil Engineering team (5) and the Elections team (1)</a:t>
            </a:r>
          </a:p>
          <a:p>
            <a:endParaRPr lang="en-GB" dirty="0"/>
          </a:p>
          <a:p>
            <a:r>
              <a:rPr lang="en-GB" dirty="0"/>
              <a:t>The leavers were from the Civil Engineering, Executive Support, Finance, Elections, Housing, Legal, Neighbourhood Development, and Environmental Health Project and Support teams</a:t>
            </a:r>
          </a:p>
          <a:p>
            <a:endParaRPr lang="en-GB" dirty="0"/>
          </a:p>
          <a:p>
            <a:r>
              <a:rPr lang="en-GB" dirty="0"/>
              <a:t>Turnover rate is calculated as the number of leavers as a % of the total FTE</a:t>
            </a:r>
          </a:p>
          <a:p>
            <a:endParaRPr lang="en-GB" dirty="0"/>
          </a:p>
          <a:p>
            <a:r>
              <a:rPr lang="en-GB" dirty="0"/>
              <a:t>Sickness rates have decreased even further from previous quarter (average of 1.41 sick days per FTE in Q1) and are very low compared to previous years and to national averages – this may be due to under-reporting as the majority of staff are working remotely</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We are now separating short term and long term sickness to be able to understand the most common reasons for sickness without the data being skewed by a small number of staff being off for a large number of days (e.g. for operation/recovery). </a:t>
            </a:r>
            <a:r>
              <a:rPr lang="en-GB" sz="1100" dirty="0"/>
              <a:t>Short term sickness is defined by the HR team as less than 21 days</a:t>
            </a:r>
            <a:endParaRPr lang="en-GB" sz="1100" dirty="0">
              <a:cs typeface="Calibri"/>
            </a:endParaRPr>
          </a:p>
          <a:p>
            <a:r>
              <a:rPr lang="en-GB" dirty="0"/>
              <a:t>Average number of sick days per FTE still includes both short and long term sickness</a:t>
            </a:r>
          </a:p>
          <a:p>
            <a:endParaRPr lang="en-GB" dirty="0"/>
          </a:p>
          <a:p>
            <a:r>
              <a:rPr lang="en-GB" dirty="0"/>
              <a:t>It should also be noted that these figures relate to those staff who are employed by HBC and therefore may not provide an accurate picture when comparing to the EHDC figures given that many staff are shared across both organisations and which authority they are employed by is largely a matter of chance. This will be addressed as we implement the One Workforce programme</a:t>
            </a:r>
          </a:p>
          <a:p>
            <a:endParaRPr lang="en-GB" dirty="0"/>
          </a:p>
        </p:txBody>
      </p:sp>
      <p:sp>
        <p:nvSpPr>
          <p:cNvPr id="4" name="Slide Number Placeholder 3"/>
          <p:cNvSpPr>
            <a:spLocks noGrp="1"/>
          </p:cNvSpPr>
          <p:nvPr>
            <p:ph type="sldNum" sz="quarter" idx="5"/>
          </p:nvPr>
        </p:nvSpPr>
        <p:spPr/>
        <p:txBody>
          <a:bodyPr/>
          <a:lstStyle/>
          <a:p>
            <a:fld id="{DAF5D62C-2BA7-49A7-99B4-E6F3381AB996}" type="slidenum">
              <a:rPr lang="en-GB" smtClean="0"/>
              <a:t>3</a:t>
            </a:fld>
            <a:endParaRPr lang="en-GB"/>
          </a:p>
        </p:txBody>
      </p:sp>
    </p:spTree>
    <p:extLst>
      <p:ext uri="{BB962C8B-B14F-4D97-AF65-F5344CB8AC3E}">
        <p14:creationId xmlns:p14="http://schemas.microsoft.com/office/powerpoint/2010/main" val="1583187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5</a:t>
            </a:fld>
            <a:endParaRPr lang="en-GB"/>
          </a:p>
        </p:txBody>
      </p:sp>
    </p:spTree>
    <p:extLst>
      <p:ext uri="{BB962C8B-B14F-4D97-AF65-F5344CB8AC3E}">
        <p14:creationId xmlns:p14="http://schemas.microsoft.com/office/powerpoint/2010/main" val="2115838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C11D0E-059A-46A1-9448-DDFE758BF58A}" type="slidenum">
              <a:rPr lang="en-GB" smtClean="0"/>
              <a:t>6</a:t>
            </a:fld>
            <a:endParaRPr lang="en-GB"/>
          </a:p>
        </p:txBody>
      </p:sp>
    </p:spTree>
    <p:extLst>
      <p:ext uri="{BB962C8B-B14F-4D97-AF65-F5344CB8AC3E}">
        <p14:creationId xmlns:p14="http://schemas.microsoft.com/office/powerpoint/2010/main" val="3022080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C11D0E-059A-46A1-9448-DDFE758BF58A}" type="slidenum">
              <a:rPr lang="en-GB" smtClean="0"/>
              <a:t>7</a:t>
            </a:fld>
            <a:endParaRPr lang="en-GB"/>
          </a:p>
        </p:txBody>
      </p:sp>
    </p:spTree>
    <p:extLst>
      <p:ext uri="{BB962C8B-B14F-4D97-AF65-F5344CB8AC3E}">
        <p14:creationId xmlns:p14="http://schemas.microsoft.com/office/powerpoint/2010/main" val="994051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C11D0E-059A-46A1-9448-DDFE758BF58A}" type="slidenum">
              <a:rPr lang="en-GB" smtClean="0"/>
              <a:t>8</a:t>
            </a:fld>
            <a:endParaRPr lang="en-GB"/>
          </a:p>
        </p:txBody>
      </p:sp>
    </p:spTree>
    <p:extLst>
      <p:ext uri="{BB962C8B-B14F-4D97-AF65-F5344CB8AC3E}">
        <p14:creationId xmlns:p14="http://schemas.microsoft.com/office/powerpoint/2010/main" val="902073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Most common areas for complaints in Q2 were: </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Number of information requests has increased by 45% compared to Q1 – this is perhaps due to the easing of lockdown leading to more activity in economy, housing market, local politics etc</a:t>
            </a:r>
          </a:p>
        </p:txBody>
      </p:sp>
      <p:sp>
        <p:nvSpPr>
          <p:cNvPr id="4" name="Slide Number Placeholder 3"/>
          <p:cNvSpPr>
            <a:spLocks noGrp="1"/>
          </p:cNvSpPr>
          <p:nvPr>
            <p:ph type="sldNum" sz="quarter" idx="5"/>
          </p:nvPr>
        </p:nvSpPr>
        <p:spPr/>
        <p:txBody>
          <a:bodyPr/>
          <a:lstStyle/>
          <a:p>
            <a:fld id="{DAF5D62C-2BA7-49A7-99B4-E6F3381AB996}" type="slidenum">
              <a:rPr lang="en-GB" smtClean="0"/>
              <a:t>9</a:t>
            </a:fld>
            <a:endParaRPr lang="en-GB"/>
          </a:p>
        </p:txBody>
      </p:sp>
    </p:spTree>
    <p:extLst>
      <p:ext uri="{BB962C8B-B14F-4D97-AF65-F5344CB8AC3E}">
        <p14:creationId xmlns:p14="http://schemas.microsoft.com/office/powerpoint/2010/main" val="1633911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330718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693230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368378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814100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315838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2039710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32D12F-BF91-40FB-A1B8-F28419B9B560}" type="datetimeFigureOut">
              <a:rPr lang="en-GB" smtClean="0"/>
              <a:t>03/03/2021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2916654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32D12F-BF91-40FB-A1B8-F28419B9B560}" type="datetimeFigureOut">
              <a:rPr lang="en-GB" smtClean="0"/>
              <a:t>03/03/2021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048331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2D12F-BF91-40FB-A1B8-F28419B9B560}" type="datetimeFigureOut">
              <a:rPr lang="en-GB" smtClean="0"/>
              <a:t>03/03/2021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489456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2584376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32643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2D12F-BF91-40FB-A1B8-F28419B9B560}" type="datetimeFigureOut">
              <a:rPr lang="en-GB" smtClean="0"/>
              <a:t>03/03/2021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C009A-7980-4A19-839D-E91541AB6054}" type="slidenum">
              <a:rPr lang="en-GB" smtClean="0"/>
              <a:t>‹#›</a:t>
            </a:fld>
            <a:endParaRPr lang="en-GB"/>
          </a:p>
        </p:txBody>
      </p:sp>
    </p:spTree>
    <p:extLst>
      <p:ext uri="{BB962C8B-B14F-4D97-AF65-F5344CB8AC3E}">
        <p14:creationId xmlns:p14="http://schemas.microsoft.com/office/powerpoint/2010/main" val="38809385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A7DBD-4368-4297-9B67-93A21CF962AB}"/>
              </a:ext>
            </a:extLst>
          </p:cNvPr>
          <p:cNvSpPr>
            <a:spLocks noGrp="1"/>
          </p:cNvSpPr>
          <p:nvPr>
            <p:ph type="ctrTitle"/>
          </p:nvPr>
        </p:nvSpPr>
        <p:spPr>
          <a:xfrm>
            <a:off x="1524000" y="1448934"/>
            <a:ext cx="9144000" cy="2387600"/>
          </a:xfrm>
        </p:spPr>
        <p:txBody>
          <a:bodyPr>
            <a:normAutofit/>
          </a:bodyPr>
          <a:lstStyle/>
          <a:p>
            <a:r>
              <a:rPr lang="en-GB" sz="4000"/>
              <a:t>Havant Borough Council</a:t>
            </a:r>
            <a:br>
              <a:rPr lang="en-GB"/>
            </a:br>
            <a:r>
              <a:rPr lang="en-GB" sz="7200"/>
              <a:t>Performance report</a:t>
            </a:r>
            <a:endParaRPr lang="en-GB"/>
          </a:p>
        </p:txBody>
      </p:sp>
      <p:sp>
        <p:nvSpPr>
          <p:cNvPr id="3" name="Subtitle 2">
            <a:extLst>
              <a:ext uri="{FF2B5EF4-FFF2-40B4-BE49-F238E27FC236}">
                <a16:creationId xmlns:a16="http://schemas.microsoft.com/office/drawing/2014/main" id="{66B98902-830D-47D7-AAF7-DCF2F45C398B}"/>
              </a:ext>
            </a:extLst>
          </p:cNvPr>
          <p:cNvSpPr>
            <a:spLocks noGrp="1"/>
          </p:cNvSpPr>
          <p:nvPr>
            <p:ph type="subTitle" idx="1"/>
          </p:nvPr>
        </p:nvSpPr>
        <p:spPr>
          <a:xfrm>
            <a:off x="1524000" y="3836534"/>
            <a:ext cx="9144000" cy="1655762"/>
          </a:xfrm>
        </p:spPr>
        <p:txBody>
          <a:bodyPr>
            <a:normAutofit/>
          </a:bodyPr>
          <a:lstStyle/>
          <a:p>
            <a:r>
              <a:rPr lang="en-GB" sz="4000">
                <a:solidFill>
                  <a:schemeClr val="tx1">
                    <a:lumMod val="75000"/>
                  </a:schemeClr>
                </a:solidFill>
              </a:rPr>
              <a:t>Q2 2020-21</a:t>
            </a:r>
          </a:p>
        </p:txBody>
      </p:sp>
    </p:spTree>
    <p:extLst>
      <p:ext uri="{BB962C8B-B14F-4D97-AF65-F5344CB8AC3E}">
        <p14:creationId xmlns:p14="http://schemas.microsoft.com/office/powerpoint/2010/main" val="3067272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18044-D95C-4B9E-A2E1-8F37C42CDF7A}"/>
              </a:ext>
            </a:extLst>
          </p:cNvPr>
          <p:cNvSpPr>
            <a:spLocks noGrp="1"/>
          </p:cNvSpPr>
          <p:nvPr>
            <p:ph type="title"/>
          </p:nvPr>
        </p:nvSpPr>
        <p:spPr>
          <a:xfrm>
            <a:off x="838200" y="178219"/>
            <a:ext cx="10515600" cy="1325563"/>
          </a:xfrm>
        </p:spPr>
        <p:txBody>
          <a:bodyPr>
            <a:normAutofit/>
          </a:bodyPr>
          <a:lstStyle/>
          <a:p>
            <a:r>
              <a:rPr lang="en-GB" sz="3200"/>
              <a:t>Risks currently scoring above 16 on the corporate risk register</a:t>
            </a:r>
          </a:p>
        </p:txBody>
      </p:sp>
      <p:sp>
        <p:nvSpPr>
          <p:cNvPr id="3" name="Content Placeholder 2">
            <a:extLst>
              <a:ext uri="{FF2B5EF4-FFF2-40B4-BE49-F238E27FC236}">
                <a16:creationId xmlns:a16="http://schemas.microsoft.com/office/drawing/2014/main" id="{3959BAE1-ADD1-4134-9677-38467010D72F}"/>
              </a:ext>
            </a:extLst>
          </p:cNvPr>
          <p:cNvSpPr>
            <a:spLocks noGrp="1"/>
          </p:cNvSpPr>
          <p:nvPr>
            <p:ph idx="1"/>
          </p:nvPr>
        </p:nvSpPr>
        <p:spPr>
          <a:xfrm>
            <a:off x="967596" y="5793775"/>
            <a:ext cx="10515600" cy="440697"/>
          </a:xfrm>
        </p:spPr>
        <p:txBody>
          <a:bodyPr vert="horz" lIns="91440" tIns="45720" rIns="91440" bIns="45720" rtlCol="0" anchor="t">
            <a:noAutofit/>
          </a:bodyPr>
          <a:lstStyle/>
          <a:p>
            <a:pPr marL="0" indent="0">
              <a:buNone/>
            </a:pPr>
            <a:r>
              <a:rPr lang="en-GB" sz="2000">
                <a:cs typeface="Calibri"/>
              </a:rPr>
              <a:t>A residual score of 16 is the threshold which has been set to indicate the Council's risk appetite (as per the Risk Management Framework).</a:t>
            </a:r>
          </a:p>
        </p:txBody>
      </p:sp>
      <p:graphicFrame>
        <p:nvGraphicFramePr>
          <p:cNvPr id="4" name="Table 3">
            <a:extLst>
              <a:ext uri="{FF2B5EF4-FFF2-40B4-BE49-F238E27FC236}">
                <a16:creationId xmlns:a16="http://schemas.microsoft.com/office/drawing/2014/main" id="{0ECAFB5D-EF9F-4CC1-8D39-05EB8B46217E}"/>
              </a:ext>
            </a:extLst>
          </p:cNvPr>
          <p:cNvGraphicFramePr>
            <a:graphicFrameLocks noGrp="1"/>
          </p:cNvGraphicFramePr>
          <p:nvPr>
            <p:extLst>
              <p:ext uri="{D42A27DB-BD31-4B8C-83A1-F6EECF244321}">
                <p14:modId xmlns:p14="http://schemas.microsoft.com/office/powerpoint/2010/main" val="741486591"/>
              </p:ext>
            </p:extLst>
          </p:nvPr>
        </p:nvGraphicFramePr>
        <p:xfrm>
          <a:off x="671140" y="1205902"/>
          <a:ext cx="10878473" cy="4383288"/>
        </p:xfrm>
        <a:graphic>
          <a:graphicData uri="http://schemas.openxmlformats.org/drawingml/2006/table">
            <a:tbl>
              <a:tblPr>
                <a:tableStyleId>{5C22544A-7EE6-4342-B048-85BDC9FD1C3A}</a:tableStyleId>
              </a:tblPr>
              <a:tblGrid>
                <a:gridCol w="305957">
                  <a:extLst>
                    <a:ext uri="{9D8B030D-6E8A-4147-A177-3AD203B41FA5}">
                      <a16:colId xmlns:a16="http://schemas.microsoft.com/office/drawing/2014/main" val="2291177589"/>
                    </a:ext>
                  </a:extLst>
                </a:gridCol>
                <a:gridCol w="662906">
                  <a:extLst>
                    <a:ext uri="{9D8B030D-6E8A-4147-A177-3AD203B41FA5}">
                      <a16:colId xmlns:a16="http://schemas.microsoft.com/office/drawing/2014/main" val="2616278726"/>
                    </a:ext>
                  </a:extLst>
                </a:gridCol>
                <a:gridCol w="569419">
                  <a:extLst>
                    <a:ext uri="{9D8B030D-6E8A-4147-A177-3AD203B41FA5}">
                      <a16:colId xmlns:a16="http://schemas.microsoft.com/office/drawing/2014/main" val="3149519542"/>
                    </a:ext>
                  </a:extLst>
                </a:gridCol>
                <a:gridCol w="705401">
                  <a:extLst>
                    <a:ext uri="{9D8B030D-6E8A-4147-A177-3AD203B41FA5}">
                      <a16:colId xmlns:a16="http://schemas.microsoft.com/office/drawing/2014/main" val="3189991646"/>
                    </a:ext>
                  </a:extLst>
                </a:gridCol>
                <a:gridCol w="1963226">
                  <a:extLst>
                    <a:ext uri="{9D8B030D-6E8A-4147-A177-3AD203B41FA5}">
                      <a16:colId xmlns:a16="http://schemas.microsoft.com/office/drawing/2014/main" val="171787938"/>
                    </a:ext>
                  </a:extLst>
                </a:gridCol>
                <a:gridCol w="577918">
                  <a:extLst>
                    <a:ext uri="{9D8B030D-6E8A-4147-A177-3AD203B41FA5}">
                      <a16:colId xmlns:a16="http://schemas.microsoft.com/office/drawing/2014/main" val="2115897578"/>
                    </a:ext>
                  </a:extLst>
                </a:gridCol>
                <a:gridCol w="433440">
                  <a:extLst>
                    <a:ext uri="{9D8B030D-6E8A-4147-A177-3AD203B41FA5}">
                      <a16:colId xmlns:a16="http://schemas.microsoft.com/office/drawing/2014/main" val="3794770535"/>
                    </a:ext>
                  </a:extLst>
                </a:gridCol>
                <a:gridCol w="186974">
                  <a:extLst>
                    <a:ext uri="{9D8B030D-6E8A-4147-A177-3AD203B41FA5}">
                      <a16:colId xmlns:a16="http://schemas.microsoft.com/office/drawing/2014/main" val="2429100522"/>
                    </a:ext>
                  </a:extLst>
                </a:gridCol>
                <a:gridCol w="254963">
                  <a:extLst>
                    <a:ext uri="{9D8B030D-6E8A-4147-A177-3AD203B41FA5}">
                      <a16:colId xmlns:a16="http://schemas.microsoft.com/office/drawing/2014/main" val="726311473"/>
                    </a:ext>
                  </a:extLst>
                </a:gridCol>
                <a:gridCol w="254963">
                  <a:extLst>
                    <a:ext uri="{9D8B030D-6E8A-4147-A177-3AD203B41FA5}">
                      <a16:colId xmlns:a16="http://schemas.microsoft.com/office/drawing/2014/main" val="2852918559"/>
                    </a:ext>
                  </a:extLst>
                </a:gridCol>
                <a:gridCol w="3459018">
                  <a:extLst>
                    <a:ext uri="{9D8B030D-6E8A-4147-A177-3AD203B41FA5}">
                      <a16:colId xmlns:a16="http://schemas.microsoft.com/office/drawing/2014/main" val="3915687409"/>
                    </a:ext>
                  </a:extLst>
                </a:gridCol>
                <a:gridCol w="790388">
                  <a:extLst>
                    <a:ext uri="{9D8B030D-6E8A-4147-A177-3AD203B41FA5}">
                      <a16:colId xmlns:a16="http://schemas.microsoft.com/office/drawing/2014/main" val="2649901631"/>
                    </a:ext>
                  </a:extLst>
                </a:gridCol>
                <a:gridCol w="186974">
                  <a:extLst>
                    <a:ext uri="{9D8B030D-6E8A-4147-A177-3AD203B41FA5}">
                      <a16:colId xmlns:a16="http://schemas.microsoft.com/office/drawing/2014/main" val="3762489986"/>
                    </a:ext>
                  </a:extLst>
                </a:gridCol>
                <a:gridCol w="263463">
                  <a:extLst>
                    <a:ext uri="{9D8B030D-6E8A-4147-A177-3AD203B41FA5}">
                      <a16:colId xmlns:a16="http://schemas.microsoft.com/office/drawing/2014/main" val="3060385819"/>
                    </a:ext>
                  </a:extLst>
                </a:gridCol>
                <a:gridCol w="263463">
                  <a:extLst>
                    <a:ext uri="{9D8B030D-6E8A-4147-A177-3AD203B41FA5}">
                      <a16:colId xmlns:a16="http://schemas.microsoft.com/office/drawing/2014/main" val="4228041493"/>
                    </a:ext>
                  </a:extLst>
                </a:gridCol>
              </a:tblGrid>
              <a:tr h="191856">
                <a:tc rowSpan="2">
                  <a:txBody>
                    <a:bodyPr/>
                    <a:lstStyle/>
                    <a:p>
                      <a:pPr algn="ctr" fontAlgn="ctr"/>
                      <a:r>
                        <a:rPr lang="en-GB" sz="800" u="none" strike="noStrike">
                          <a:effectLst/>
                        </a:rPr>
                        <a:t>Risk ID</a:t>
                      </a:r>
                      <a:endParaRPr lang="en-GB" sz="800" b="1" i="0" u="none" strike="noStrike">
                        <a:effectLst/>
                        <a:latin typeface="Arial" panose="020B0604020202020204" pitchFamily="34" charset="0"/>
                      </a:endParaRPr>
                    </a:p>
                  </a:txBody>
                  <a:tcPr marL="0" marR="0" marT="0" marB="0" vert="vert" anchor="ctr"/>
                </a:tc>
                <a:tc rowSpan="2">
                  <a:txBody>
                    <a:bodyPr/>
                    <a:lstStyle/>
                    <a:p>
                      <a:pPr algn="ctr" fontAlgn="ctr"/>
                      <a:r>
                        <a:rPr lang="en-GB" sz="800" u="none" strike="noStrike">
                          <a:effectLst/>
                        </a:rPr>
                        <a:t>Risk Title</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Type</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Category</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Identification of areas where there are significant risks</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Date Added</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Risk Owner</a:t>
                      </a:r>
                      <a:endParaRPr lang="en-GB" sz="800" b="1" i="0" u="none" strike="noStrike">
                        <a:effectLst/>
                        <a:latin typeface="Arial" panose="020B0604020202020204" pitchFamily="34" charset="0"/>
                      </a:endParaRPr>
                    </a:p>
                  </a:txBody>
                  <a:tcPr marL="0" marR="0" marT="0" marB="0" anchor="ctr"/>
                </a:tc>
                <a:tc gridSpan="3">
                  <a:txBody>
                    <a:bodyPr/>
                    <a:lstStyle/>
                    <a:p>
                      <a:pPr algn="ctr" fontAlgn="ctr"/>
                      <a:r>
                        <a:rPr lang="en-GB" sz="800" u="none" strike="noStrike">
                          <a:effectLst/>
                        </a:rPr>
                        <a:t>Original Assessment</a:t>
                      </a:r>
                      <a:endParaRPr lang="en-GB" sz="800" b="0" i="0" u="none" strike="noStrike">
                        <a:effectLst/>
                        <a:latin typeface="Arial" panose="020B0604020202020204" pitchFamily="34" charset="0"/>
                      </a:endParaRPr>
                    </a:p>
                  </a:txBody>
                  <a:tcPr marL="0" marR="0" marT="0" marB="0" anchor="ctr"/>
                </a:tc>
                <a:tc hMerge="1">
                  <a:txBody>
                    <a:bodyPr/>
                    <a:lstStyle/>
                    <a:p>
                      <a:endParaRPr lang="en-GB"/>
                    </a:p>
                  </a:txBody>
                  <a:tcPr/>
                </a:tc>
                <a:tc hMerge="1">
                  <a:txBody>
                    <a:bodyPr/>
                    <a:lstStyle/>
                    <a:p>
                      <a:endParaRPr lang="en-GB"/>
                    </a:p>
                  </a:txBody>
                  <a:tcPr/>
                </a:tc>
                <a:tc rowSpan="2">
                  <a:txBody>
                    <a:bodyPr/>
                    <a:lstStyle/>
                    <a:p>
                      <a:pPr algn="ctr" fontAlgn="ctr"/>
                      <a:br>
                        <a:rPr lang="en-GB" sz="800" u="none" strike="noStrike">
                          <a:effectLst/>
                        </a:rPr>
                      </a:br>
                      <a:r>
                        <a:rPr lang="en-GB" sz="800" u="none" strike="noStrike">
                          <a:effectLst/>
                        </a:rPr>
                        <a:t>Planned Mitigation Actions </a:t>
                      </a:r>
                      <a:br>
                        <a:rPr lang="en-GB" sz="800" u="none" strike="noStrike">
                          <a:effectLst/>
                        </a:rPr>
                      </a:br>
                      <a:br>
                        <a:rPr lang="en-GB" sz="800" u="none" strike="noStrike">
                          <a:effectLst/>
                        </a:rPr>
                      </a:br>
                      <a:br>
                        <a:rPr lang="en-GB" sz="800" u="none" strike="noStrike">
                          <a:effectLst/>
                        </a:rPr>
                      </a:b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Mitigation Success Factor</a:t>
                      </a:r>
                      <a:endParaRPr lang="en-GB" sz="800" b="1" i="0" u="none" strike="noStrike">
                        <a:effectLst/>
                        <a:latin typeface="Arial" panose="020B0604020202020204" pitchFamily="34" charset="0"/>
                      </a:endParaRPr>
                    </a:p>
                  </a:txBody>
                  <a:tcPr marL="0" marR="0" marT="0" marB="0" anchor="ctr"/>
                </a:tc>
                <a:tc gridSpan="3">
                  <a:txBody>
                    <a:bodyPr/>
                    <a:lstStyle/>
                    <a:p>
                      <a:pPr algn="ctr" fontAlgn="ctr"/>
                      <a:r>
                        <a:rPr lang="en-GB" sz="800" u="none" strike="noStrike">
                          <a:effectLst/>
                        </a:rPr>
                        <a:t>Control Assessment</a:t>
                      </a:r>
                      <a:endParaRPr lang="en-GB" sz="800" b="0" i="0" u="none" strike="noStrike">
                        <a:effectLst/>
                        <a:latin typeface="Arial" panose="020B0604020202020204" pitchFamily="34" charset="0"/>
                      </a:endParaRPr>
                    </a:p>
                  </a:txBody>
                  <a:tcPr marL="0" marR="0"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699782049"/>
                  </a:ext>
                </a:extLst>
              </a:tr>
              <a:tr h="185930">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fontAlgn="ctr"/>
                      <a:r>
                        <a:rPr lang="en-GB" sz="800" u="none" strike="noStrike">
                          <a:effectLst/>
                        </a:rPr>
                        <a:t>L</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I</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P</a:t>
                      </a:r>
                      <a:endParaRPr lang="en-GB" sz="800" b="1" i="0" u="none" strike="noStrike">
                        <a:effectLst/>
                        <a:latin typeface="Arial" panose="020B0604020202020204" pitchFamily="34" charset="0"/>
                      </a:endParaRPr>
                    </a:p>
                  </a:txBody>
                  <a:tcPr marL="0" marR="0" marT="0" marB="0" vert="vert" anchor="ctr"/>
                </a:tc>
                <a:tc vMerge="1">
                  <a:txBody>
                    <a:bodyPr/>
                    <a:lstStyle/>
                    <a:p>
                      <a:endParaRPr lang="en-GB"/>
                    </a:p>
                  </a:txBody>
                  <a:tcPr/>
                </a:tc>
                <a:tc vMerge="1">
                  <a:txBody>
                    <a:bodyPr/>
                    <a:lstStyle/>
                    <a:p>
                      <a:endParaRPr lang="en-GB"/>
                    </a:p>
                  </a:txBody>
                  <a:tcPr/>
                </a:tc>
                <a:tc>
                  <a:txBody>
                    <a:bodyPr/>
                    <a:lstStyle/>
                    <a:p>
                      <a:pPr algn="ctr" fontAlgn="ctr"/>
                      <a:r>
                        <a:rPr lang="en-GB" sz="800" u="none" strike="noStrike">
                          <a:effectLst/>
                        </a:rPr>
                        <a:t>L</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I</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P</a:t>
                      </a:r>
                      <a:endParaRPr lang="en-GB" sz="800" b="1" i="0" u="none" strike="noStrike">
                        <a:effectLst/>
                        <a:latin typeface="Arial" panose="020B0604020202020204" pitchFamily="34" charset="0"/>
                      </a:endParaRPr>
                    </a:p>
                  </a:txBody>
                  <a:tcPr marL="0" marR="0" marT="0" marB="0" vert="vert" anchor="ctr"/>
                </a:tc>
                <a:extLst>
                  <a:ext uri="{0D108BD9-81ED-4DB2-BD59-A6C34878D82A}">
                    <a16:rowId xmlns:a16="http://schemas.microsoft.com/office/drawing/2014/main" val="1614162293"/>
                  </a:ext>
                </a:extLst>
              </a:tr>
              <a:tr h="596886">
                <a:tc>
                  <a:txBody>
                    <a:bodyPr/>
                    <a:lstStyle/>
                    <a:p>
                      <a:pPr algn="ctr" fontAlgn="ctr"/>
                      <a:r>
                        <a:rPr lang="en-GB" sz="800" u="none" strike="noStrike">
                          <a:effectLst/>
                        </a:rPr>
                        <a:t>HB6</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Medium Term Financial Strategy (MTFS)</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FINANCIAL</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Economic</a:t>
                      </a:r>
                      <a:endParaRPr lang="en-GB" sz="800" b="0" i="0" u="none" strike="noStrike">
                        <a:effectLst/>
                        <a:latin typeface="Arial" panose="020B0604020202020204" pitchFamily="34" charset="0"/>
                      </a:endParaRPr>
                    </a:p>
                  </a:txBody>
                  <a:tcPr marL="0" marR="0" marT="0" marB="0" anchor="ctr"/>
                </a:tc>
                <a:tc>
                  <a:txBody>
                    <a:bodyPr/>
                    <a:lstStyle/>
                    <a:p>
                      <a:pPr algn="l" fontAlgn="ctr"/>
                      <a:r>
                        <a:rPr lang="en-GB" sz="800" u="none" strike="noStrike">
                          <a:effectLst/>
                        </a:rPr>
                        <a:t>The ongoing viability of the authority being able to manage a balanced budget. Current MTFS highlights a shortfall of £11M over the course of the MTFS</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28/11/16</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Lydia Morrison</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5</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20</a:t>
                      </a:r>
                      <a:endParaRPr lang="en-GB" sz="800" b="1" i="0" u="none" strike="noStrike">
                        <a:effectLst/>
                        <a:latin typeface="Arial" panose="020B0604020202020204" pitchFamily="34" charset="0"/>
                      </a:endParaRPr>
                    </a:p>
                  </a:txBody>
                  <a:tcPr marL="0" marR="0" marT="0" marB="0" anchor="ctr">
                    <a:solidFill>
                      <a:srgbClr val="FF0000"/>
                    </a:solidFill>
                  </a:tcPr>
                </a:tc>
                <a:tc>
                  <a:txBody>
                    <a:bodyPr/>
                    <a:lstStyle/>
                    <a:p>
                      <a:pPr algn="l" fontAlgn="ctr"/>
                      <a:r>
                        <a:rPr lang="en-GB" sz="800" u="none" strike="noStrike">
                          <a:effectLst/>
                        </a:rPr>
                        <a:t>1. MTFS is reviewed each year as part of budget setting exercise. Budget challenge sessions held each year to scrutinise future business plans and income/savings.</a:t>
                      </a:r>
                      <a:br>
                        <a:rPr lang="en-GB" sz="800" u="none" strike="noStrike">
                          <a:effectLst/>
                        </a:rPr>
                      </a:br>
                      <a:r>
                        <a:rPr lang="en-GB" sz="800" u="none" strike="noStrike">
                          <a:effectLst/>
                        </a:rPr>
                        <a:t>2. Full MTFS review to take place in 2019/20 to alongside the Transformation programme</a:t>
                      </a:r>
                      <a:br>
                        <a:rPr lang="en-GB" sz="800" u="none" strike="noStrike">
                          <a:effectLst/>
                        </a:rPr>
                      </a:br>
                      <a:r>
                        <a:rPr lang="en-GB" sz="800" u="none" strike="noStrike">
                          <a:effectLst/>
                        </a:rPr>
                        <a:t>3. Identify and manage in-depth service budgets income/expenditure to rebalance budget</a:t>
                      </a:r>
                      <a:endParaRPr lang="en-GB" sz="8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GB" sz="800" u="none" strike="noStrike">
                          <a:effectLst/>
                        </a:rPr>
                        <a:t>The authority has a balanced budget</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5</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20</a:t>
                      </a:r>
                      <a:endParaRPr lang="en-GB" sz="800" b="1" i="0" u="none" strike="noStrike">
                        <a:effectLst/>
                        <a:latin typeface="Arial" panose="020B0604020202020204" pitchFamily="34" charset="0"/>
                      </a:endParaRPr>
                    </a:p>
                  </a:txBody>
                  <a:tcPr marL="0" marR="0" marT="0" marB="0" anchor="ctr">
                    <a:solidFill>
                      <a:srgbClr val="FF0000"/>
                    </a:solidFill>
                  </a:tcPr>
                </a:tc>
                <a:extLst>
                  <a:ext uri="{0D108BD9-81ED-4DB2-BD59-A6C34878D82A}">
                    <a16:rowId xmlns:a16="http://schemas.microsoft.com/office/drawing/2014/main" val="1831651878"/>
                  </a:ext>
                </a:extLst>
              </a:tr>
              <a:tr h="1091448">
                <a:tc>
                  <a:txBody>
                    <a:bodyPr/>
                    <a:lstStyle/>
                    <a:p>
                      <a:pPr algn="ctr" fontAlgn="ctr"/>
                      <a:r>
                        <a:rPr lang="en-GB" sz="800" u="none" strike="noStrike">
                          <a:effectLst/>
                        </a:rPr>
                        <a:t>HB9</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IT Provision: long term</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SERVICE</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Technological</a:t>
                      </a:r>
                      <a:endParaRPr lang="en-GB" sz="800" b="0" i="0" u="none" strike="noStrike">
                        <a:effectLst/>
                        <a:latin typeface="Arial" panose="020B0604020202020204" pitchFamily="34" charset="0"/>
                      </a:endParaRPr>
                    </a:p>
                  </a:txBody>
                  <a:tcPr marL="0" marR="0" marT="0" marB="0" anchor="ctr"/>
                </a:tc>
                <a:tc>
                  <a:txBody>
                    <a:bodyPr/>
                    <a:lstStyle/>
                    <a:p>
                      <a:pPr algn="l" fontAlgn="ctr"/>
                      <a:r>
                        <a:rPr lang="en-GB" sz="800" u="none" strike="noStrike">
                          <a:effectLst/>
                        </a:rPr>
                        <a:t>Failure by the IT provider (Capita) to deliver on long term digital vision and aspirations of Council as per the contract in particular the strategy for 'digital by default' and contract requirements</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10/04/18</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Sue Parker</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5</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5</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25</a:t>
                      </a:r>
                      <a:endParaRPr lang="en-GB" sz="800" b="1" i="0" u="none" strike="noStrike">
                        <a:effectLst/>
                        <a:latin typeface="Arial" panose="020B0604020202020204" pitchFamily="34" charset="0"/>
                      </a:endParaRPr>
                    </a:p>
                  </a:txBody>
                  <a:tcPr marL="0" marR="0" marT="0" marB="0" anchor="ctr">
                    <a:solidFill>
                      <a:srgbClr val="FF0000"/>
                    </a:solidFill>
                  </a:tcPr>
                </a:tc>
                <a:tc>
                  <a:txBody>
                    <a:bodyPr/>
                    <a:lstStyle/>
                    <a:p>
                      <a:pPr algn="l" fontAlgn="ctr"/>
                      <a:r>
                        <a:rPr lang="en-GB" sz="800" u="none" strike="noStrike">
                          <a:effectLst/>
                        </a:rPr>
                        <a:t>1. Ensure Capita are held to contractual responsibilities regarding digital strategy              </a:t>
                      </a:r>
                      <a:br>
                        <a:rPr lang="en-GB" sz="800" u="none" strike="noStrike">
                          <a:effectLst/>
                        </a:rPr>
                      </a:br>
                      <a:r>
                        <a:rPr lang="en-GB" sz="800" u="none" strike="noStrike">
                          <a:effectLst/>
                        </a:rPr>
                        <a:t>2. Progression of a Digital Strategy for the Council as part of transformation with linkages to IT Capita </a:t>
                      </a:r>
                      <a:br>
                        <a:rPr lang="en-GB" sz="800" u="none" strike="noStrike">
                          <a:effectLst/>
                        </a:rPr>
                      </a:br>
                      <a:r>
                        <a:rPr lang="en-GB" sz="800" u="none" strike="noStrike">
                          <a:effectLst/>
                        </a:rPr>
                        <a:t>3. Renegotiation of IT contract in order to deliver required digital vision       </a:t>
                      </a:r>
                      <a:endParaRPr lang="en-GB" sz="800" b="0" i="0" u="none" strike="noStrike">
                        <a:effectLst/>
                        <a:latin typeface="Arial" panose="020B0604020202020204" pitchFamily="34" charset="0"/>
                      </a:endParaRPr>
                    </a:p>
                  </a:txBody>
                  <a:tcPr marL="0" marR="0" marT="0" marB="0" anchor="ctr"/>
                </a:tc>
                <a:tc>
                  <a:txBody>
                    <a:bodyPr/>
                    <a:lstStyle/>
                    <a:p>
                      <a:pPr algn="l" fontAlgn="ctr"/>
                      <a:r>
                        <a:rPr lang="en-GB" sz="800" u="none" strike="noStrike">
                          <a:effectLst/>
                        </a:rPr>
                        <a:t>Clear vision and links to Council aspiration of 'digital by default' Approval of Council's Digital Strategy - October 2019</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16</a:t>
                      </a:r>
                      <a:endParaRPr lang="en-GB" sz="800" b="1" i="0" u="none" strike="noStrike">
                        <a:effectLst/>
                        <a:latin typeface="Arial" panose="020B0604020202020204" pitchFamily="34" charset="0"/>
                      </a:endParaRPr>
                    </a:p>
                  </a:txBody>
                  <a:tcPr marL="0" marR="0" marT="0" marB="0" anchor="ctr">
                    <a:solidFill>
                      <a:srgbClr val="FF0000"/>
                    </a:solidFill>
                  </a:tcPr>
                </a:tc>
                <a:extLst>
                  <a:ext uri="{0D108BD9-81ED-4DB2-BD59-A6C34878D82A}">
                    <a16:rowId xmlns:a16="http://schemas.microsoft.com/office/drawing/2014/main" val="870976468"/>
                  </a:ext>
                </a:extLst>
              </a:tr>
              <a:tr h="682155">
                <a:tc>
                  <a:txBody>
                    <a:bodyPr/>
                    <a:lstStyle/>
                    <a:p>
                      <a:pPr algn="ctr" fontAlgn="ctr"/>
                      <a:r>
                        <a:rPr lang="en-GB" sz="800" u="none" strike="noStrike">
                          <a:effectLst/>
                        </a:rPr>
                        <a:t>HB10</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Corporate Project Delivery</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GOVERNANCE</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Reputation</a:t>
                      </a:r>
                      <a:endParaRPr lang="en-GB" sz="800" b="0" i="0" u="none" strike="noStrike">
                        <a:effectLst/>
                        <a:latin typeface="Arial" panose="020B0604020202020204" pitchFamily="34" charset="0"/>
                      </a:endParaRPr>
                    </a:p>
                  </a:txBody>
                  <a:tcPr marL="0" marR="0" marT="0" marB="0" anchor="ctr"/>
                </a:tc>
                <a:tc>
                  <a:txBody>
                    <a:bodyPr/>
                    <a:lstStyle/>
                    <a:p>
                      <a:pPr algn="l" fontAlgn="ctr"/>
                      <a:r>
                        <a:rPr lang="en-GB" sz="800" u="none" strike="noStrike">
                          <a:effectLst/>
                        </a:rPr>
                        <a:t>Failure to maintain control of corporate project delivery leading to lack of clarity on priorities, use of resources resulting in reputational damage and potential costs and potential adverse impact on performance.</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07/05/18</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Gill Kneller</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5</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20</a:t>
                      </a:r>
                      <a:endParaRPr lang="en-GB" sz="800" b="1" i="0" u="none" strike="noStrike">
                        <a:effectLst/>
                        <a:latin typeface="Arial" panose="020B0604020202020204" pitchFamily="34" charset="0"/>
                      </a:endParaRPr>
                    </a:p>
                  </a:txBody>
                  <a:tcPr marL="0" marR="0" marT="0" marB="0" anchor="ctr">
                    <a:solidFill>
                      <a:srgbClr val="FF0000"/>
                    </a:solidFill>
                  </a:tcPr>
                </a:tc>
                <a:tc>
                  <a:txBody>
                    <a:bodyPr/>
                    <a:lstStyle/>
                    <a:p>
                      <a:pPr algn="l" fontAlgn="ctr"/>
                      <a:r>
                        <a:rPr lang="en-GB" sz="800" u="none" strike="noStrike">
                          <a:effectLst/>
                        </a:rPr>
                        <a:t>1) Establishment of Strategic Project Board for oversight of key corporate projects</a:t>
                      </a:r>
                      <a:br>
                        <a:rPr lang="en-GB" sz="800" u="none" strike="noStrike">
                          <a:effectLst/>
                        </a:rPr>
                      </a:br>
                      <a:r>
                        <a:rPr lang="en-GB" sz="800" u="none" strike="noStrike">
                          <a:effectLst/>
                        </a:rPr>
                        <a:t>2) Clear review of project milestones to ensure on track and delivering as per budget</a:t>
                      </a:r>
                      <a:br>
                        <a:rPr lang="en-GB" sz="800" u="none" strike="noStrike">
                          <a:effectLst/>
                        </a:rPr>
                      </a:br>
                      <a:r>
                        <a:rPr lang="en-GB" sz="800" u="none" strike="noStrike">
                          <a:effectLst/>
                        </a:rPr>
                        <a:t>3) Dedicated project budget monitoring - in particular Capital budget monitoring</a:t>
                      </a:r>
                      <a:br>
                        <a:rPr lang="en-GB" sz="800" u="none" strike="noStrike">
                          <a:effectLst/>
                        </a:rPr>
                      </a:br>
                      <a:r>
                        <a:rPr lang="en-GB" sz="800" u="none" strike="noStrike">
                          <a:effectLst/>
                        </a:rPr>
                        <a:t>4) All corporate projects have appropriate governance in place and regularly produce highlight reports</a:t>
                      </a:r>
                      <a:endParaRPr lang="en-GB" sz="800" b="0" i="0" u="none" strike="noStrike">
                        <a:effectLst/>
                        <a:latin typeface="Arial" panose="020B0604020202020204" pitchFamily="34" charset="0"/>
                      </a:endParaRPr>
                    </a:p>
                  </a:txBody>
                  <a:tcPr marL="0" marR="0" marT="0" marB="0" anchor="ctr"/>
                </a:tc>
                <a:tc>
                  <a:txBody>
                    <a:bodyPr/>
                    <a:lstStyle/>
                    <a:p>
                      <a:pPr algn="l" fontAlgn="ctr"/>
                      <a:r>
                        <a:rPr lang="en-GB" sz="800" u="none" strike="noStrike">
                          <a:effectLst/>
                        </a:rPr>
                        <a:t>Corporate projects will deliver on time or be replaced by others with greater importance  </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16</a:t>
                      </a:r>
                      <a:endParaRPr lang="en-GB" sz="800" b="1" i="0" u="none" strike="noStrike">
                        <a:effectLst/>
                        <a:latin typeface="Arial" panose="020B0604020202020204" pitchFamily="34" charset="0"/>
                      </a:endParaRPr>
                    </a:p>
                  </a:txBody>
                  <a:tcPr marL="0" marR="0" marT="0" marB="0" anchor="ctr">
                    <a:solidFill>
                      <a:srgbClr val="FF0000"/>
                    </a:solidFill>
                  </a:tcPr>
                </a:tc>
                <a:extLst>
                  <a:ext uri="{0D108BD9-81ED-4DB2-BD59-A6C34878D82A}">
                    <a16:rowId xmlns:a16="http://schemas.microsoft.com/office/drawing/2014/main" val="3440133109"/>
                  </a:ext>
                </a:extLst>
              </a:tr>
              <a:tr h="682155">
                <a:tc>
                  <a:txBody>
                    <a:bodyPr/>
                    <a:lstStyle/>
                    <a:p>
                      <a:pPr algn="ctr" fontAlgn="ctr"/>
                      <a:r>
                        <a:rPr lang="en-GB" sz="800" b="0" i="0" u="none" strike="noStrike">
                          <a:effectLst/>
                          <a:latin typeface="+mn-lt"/>
                        </a:rPr>
                        <a:t>HB13</a:t>
                      </a:r>
                    </a:p>
                  </a:txBody>
                  <a:tcPr marL="0" marR="0" marT="0" marB="0" anchor="ctr"/>
                </a:tc>
                <a:tc>
                  <a:txBody>
                    <a:bodyPr/>
                    <a:lstStyle/>
                    <a:p>
                      <a:pPr algn="ctr" fontAlgn="ctr"/>
                      <a:r>
                        <a:rPr lang="en-GB" sz="800" b="0" i="0" u="none" strike="noStrike">
                          <a:effectLst/>
                          <a:latin typeface="+mn-lt"/>
                        </a:rPr>
                        <a:t>Capita</a:t>
                      </a:r>
                    </a:p>
                  </a:txBody>
                  <a:tcPr marL="0" marR="0" marT="0" marB="0" anchor="ctr"/>
                </a:tc>
                <a:tc>
                  <a:txBody>
                    <a:bodyPr/>
                    <a:lstStyle/>
                    <a:p>
                      <a:pPr algn="ctr" fontAlgn="ctr"/>
                      <a:r>
                        <a:rPr lang="en-GB" sz="800" b="0" i="0" u="none" strike="noStrike">
                          <a:effectLst/>
                          <a:latin typeface="+mn-lt"/>
                        </a:rPr>
                        <a:t>SERVICE</a:t>
                      </a:r>
                    </a:p>
                  </a:txBody>
                  <a:tcPr marL="0" marR="0" marT="0" marB="0" anchor="ctr"/>
                </a:tc>
                <a:tc>
                  <a:txBody>
                    <a:bodyPr/>
                    <a:lstStyle/>
                    <a:p>
                      <a:pPr algn="ctr" fontAlgn="ctr"/>
                      <a:r>
                        <a:rPr lang="en-GB" sz="800" b="0" i="0" u="none" strike="noStrike">
                          <a:effectLst/>
                          <a:latin typeface="+mn-lt"/>
                        </a:rPr>
                        <a:t>Economic</a:t>
                      </a:r>
                    </a:p>
                  </a:txBody>
                  <a:tcPr marL="0" marR="0" marT="0" marB="0" anchor="ctr"/>
                </a:tc>
                <a:tc>
                  <a:txBody>
                    <a:bodyPr/>
                    <a:lstStyle/>
                    <a:p>
                      <a:pPr algn="l" fontAlgn="ctr"/>
                      <a:r>
                        <a:rPr lang="en-GB" sz="800" b="0" i="0" u="none" strike="noStrike">
                          <a:effectLst/>
                          <a:latin typeface="+mn-lt"/>
                        </a:rPr>
                        <a:t>Changing business model of Capita not aligned to the current 5-Councils contract resulting:</a:t>
                      </a:r>
                      <a:br>
                        <a:rPr lang="en-GB" sz="800" b="0" i="0" u="none" strike="noStrike">
                          <a:effectLst/>
                          <a:latin typeface="+mn-lt"/>
                        </a:rPr>
                      </a:br>
                      <a:r>
                        <a:rPr lang="en-GB" sz="800" b="0" i="0" u="none" strike="noStrike">
                          <a:effectLst/>
                          <a:latin typeface="+mn-lt"/>
                        </a:rPr>
                        <a:t>1) Capita in-ability to deliver contract requirements</a:t>
                      </a:r>
                      <a:br>
                        <a:rPr lang="en-GB" sz="800" b="0" i="0" u="none" strike="noStrike">
                          <a:effectLst/>
                          <a:latin typeface="+mn-lt"/>
                        </a:rPr>
                      </a:br>
                      <a:r>
                        <a:rPr lang="en-GB" sz="800" b="0" i="0" u="none" strike="noStrike">
                          <a:effectLst/>
                          <a:latin typeface="+mn-lt"/>
                        </a:rPr>
                        <a:t>2) Quality of service not as expected resulting in increasing costs to rectify</a:t>
                      </a:r>
                      <a:br>
                        <a:rPr lang="en-GB" sz="800" b="0" i="0" u="none" strike="noStrike">
                          <a:effectLst/>
                          <a:latin typeface="+mn-lt"/>
                        </a:rPr>
                      </a:br>
                      <a:r>
                        <a:rPr lang="en-GB" sz="800" b="0" i="0" u="none" strike="noStrike">
                          <a:effectLst/>
                          <a:latin typeface="+mn-lt"/>
                        </a:rPr>
                        <a:t>3) Partners not acting/complying with IAA</a:t>
                      </a:r>
                      <a:br>
                        <a:rPr lang="en-GB" sz="800" b="0" i="0" u="none" strike="noStrike">
                          <a:effectLst/>
                          <a:latin typeface="+mn-lt"/>
                        </a:rPr>
                      </a:br>
                      <a:r>
                        <a:rPr lang="en-GB" sz="800" b="0" i="0" u="none" strike="noStrike">
                          <a:effectLst/>
                          <a:latin typeface="+mn-lt"/>
                        </a:rPr>
                        <a:t>4) Disputes as to scope of contract</a:t>
                      </a:r>
                      <a:br>
                        <a:rPr lang="en-GB" sz="800" b="0" i="0" u="none" strike="noStrike">
                          <a:effectLst/>
                          <a:latin typeface="+mn-lt"/>
                        </a:rPr>
                      </a:br>
                      <a:r>
                        <a:rPr lang="en-GB" sz="800" b="0" i="0" u="none" strike="noStrike">
                          <a:effectLst/>
                          <a:latin typeface="+mn-lt"/>
                        </a:rPr>
                        <a:t>5) Services being removed increasing transition costs</a:t>
                      </a:r>
                    </a:p>
                  </a:txBody>
                  <a:tcPr marL="0" marR="0" marT="0" marB="0" anchor="ctr"/>
                </a:tc>
                <a:tc>
                  <a:txBody>
                    <a:bodyPr/>
                    <a:lstStyle/>
                    <a:p>
                      <a:pPr algn="ctr" fontAlgn="ctr"/>
                      <a:r>
                        <a:rPr lang="en-GB" sz="800" b="0" i="0" u="none" strike="noStrike">
                          <a:effectLst/>
                          <a:latin typeface="+mn-lt"/>
                        </a:rPr>
                        <a:t>08/07/18</a:t>
                      </a:r>
                    </a:p>
                  </a:txBody>
                  <a:tcPr marL="0" marR="0" marT="0" marB="0" anchor="ctr"/>
                </a:tc>
                <a:tc>
                  <a:txBody>
                    <a:bodyPr/>
                    <a:lstStyle/>
                    <a:p>
                      <a:pPr algn="ctr" fontAlgn="ctr"/>
                      <a:r>
                        <a:rPr lang="en-GB" sz="800" b="0" i="0" u="none" strike="noStrike">
                          <a:effectLst/>
                          <a:latin typeface="+mn-lt"/>
                        </a:rPr>
                        <a:t>Gill Kneller</a:t>
                      </a:r>
                    </a:p>
                  </a:txBody>
                  <a:tcPr marL="0" marR="0" marT="0" marB="0" anchor="ctr"/>
                </a:tc>
                <a:tc>
                  <a:txBody>
                    <a:bodyPr/>
                    <a:lstStyle/>
                    <a:p>
                      <a:pPr algn="ctr" fontAlgn="ctr"/>
                      <a:r>
                        <a:rPr lang="en-GB" sz="800" b="0" i="0" u="none" strike="noStrike">
                          <a:effectLst/>
                          <a:latin typeface="+mn-lt"/>
                        </a:rPr>
                        <a:t>5</a:t>
                      </a:r>
                    </a:p>
                  </a:txBody>
                  <a:tcPr marL="0" marR="0" marT="0" marB="0" anchor="ctr"/>
                </a:tc>
                <a:tc>
                  <a:txBody>
                    <a:bodyPr/>
                    <a:lstStyle/>
                    <a:p>
                      <a:pPr algn="ctr" fontAlgn="ctr"/>
                      <a:r>
                        <a:rPr lang="en-GB" sz="800" b="0" i="0" u="none" strike="noStrike">
                          <a:effectLst/>
                          <a:latin typeface="+mn-lt"/>
                        </a:rPr>
                        <a:t>5</a:t>
                      </a:r>
                    </a:p>
                  </a:txBody>
                  <a:tcPr marL="0" marR="0" marT="0" marB="0" anchor="ctr"/>
                </a:tc>
                <a:tc>
                  <a:txBody>
                    <a:bodyPr/>
                    <a:lstStyle/>
                    <a:p>
                      <a:pPr algn="ctr" fontAlgn="ctr"/>
                      <a:r>
                        <a:rPr lang="en-GB" sz="800" b="1" i="0" u="none" strike="noStrike">
                          <a:effectLst/>
                          <a:latin typeface="+mn-lt"/>
                        </a:rPr>
                        <a:t>25</a:t>
                      </a:r>
                    </a:p>
                  </a:txBody>
                  <a:tcPr marL="0" marR="0" marT="0" marB="0" anchor="ctr">
                    <a:solidFill>
                      <a:srgbClr val="FF0000"/>
                    </a:solidFill>
                  </a:tcPr>
                </a:tc>
                <a:tc>
                  <a:txBody>
                    <a:bodyPr/>
                    <a:lstStyle/>
                    <a:p>
                      <a:pPr algn="l" fontAlgn="ctr"/>
                      <a:r>
                        <a:rPr lang="en-GB" sz="800" b="0" i="0" u="none" strike="noStrike">
                          <a:effectLst/>
                          <a:latin typeface="+mn-lt"/>
                        </a:rPr>
                        <a:t>1) Robust contract monitoring to ensure Capita delivers including </a:t>
                      </a:r>
                      <a:r>
                        <a:rPr lang="en-GB" sz="800" b="0" i="0" u="none" strike="noStrike" err="1">
                          <a:effectLst/>
                          <a:latin typeface="+mn-lt"/>
                        </a:rPr>
                        <a:t>reneogtiation</a:t>
                      </a:r>
                      <a:r>
                        <a:rPr lang="en-GB" sz="800" b="0" i="0" u="none" strike="noStrike">
                          <a:effectLst/>
                          <a:latin typeface="+mn-lt"/>
                        </a:rPr>
                        <a:t> of aspects of services where appropriate</a:t>
                      </a:r>
                      <a:br>
                        <a:rPr lang="en-GB" sz="800" b="0" i="0" u="none" strike="noStrike">
                          <a:effectLst/>
                          <a:latin typeface="+mn-lt"/>
                        </a:rPr>
                      </a:br>
                      <a:r>
                        <a:rPr lang="en-GB" sz="800" b="0" i="0" u="none" strike="noStrike">
                          <a:effectLst/>
                          <a:latin typeface="+mn-lt"/>
                        </a:rPr>
                        <a:t>2) Measures put in place to deal with quality issues, increased support within Council in particular around IT </a:t>
                      </a:r>
                      <a:br>
                        <a:rPr lang="en-GB" sz="800" b="0" i="0" u="none" strike="noStrike">
                          <a:effectLst/>
                          <a:latin typeface="+mn-lt"/>
                        </a:rPr>
                      </a:br>
                      <a:r>
                        <a:rPr lang="en-GB" sz="800" b="0" i="0" u="none" strike="noStrike">
                          <a:effectLst/>
                          <a:latin typeface="+mn-lt"/>
                        </a:rPr>
                        <a:t>3) Regular meetings of s151 and MOs across the Partnership to ensure unified approach</a:t>
                      </a:r>
                      <a:br>
                        <a:rPr lang="en-GB" sz="800" b="0" i="0" u="none" strike="noStrike">
                          <a:effectLst/>
                          <a:latin typeface="+mn-lt"/>
                        </a:rPr>
                      </a:br>
                      <a:r>
                        <a:rPr lang="en-GB" sz="800" b="0" i="0" u="none" strike="noStrike">
                          <a:effectLst/>
                          <a:latin typeface="+mn-lt"/>
                        </a:rPr>
                        <a:t>4) Dispute log maintained and legal advice sort where necessary</a:t>
                      </a:r>
                      <a:br>
                        <a:rPr lang="en-GB" sz="800" b="0" i="0" u="none" strike="noStrike">
                          <a:effectLst/>
                          <a:latin typeface="+mn-lt"/>
                        </a:rPr>
                      </a:br>
                      <a:r>
                        <a:rPr lang="en-GB" sz="800" b="0" i="0" u="none" strike="noStrike">
                          <a:effectLst/>
                          <a:latin typeface="+mn-lt"/>
                        </a:rPr>
                        <a:t>5) Review of services within contracts and potential options - process agreed with Capita </a:t>
                      </a:r>
                    </a:p>
                  </a:txBody>
                  <a:tcPr marL="0" marR="0" marT="0" marB="0" anchor="ctr"/>
                </a:tc>
                <a:tc>
                  <a:txBody>
                    <a:bodyPr/>
                    <a:lstStyle/>
                    <a:p>
                      <a:pPr algn="ctr" fontAlgn="ctr"/>
                      <a:r>
                        <a:rPr lang="en-GB" sz="800" b="0" i="0" u="none" strike="noStrike">
                          <a:effectLst/>
                          <a:latin typeface="+mn-lt"/>
                        </a:rPr>
                        <a:t>Agreed way forward with Capita reflecting the requirements of Council and minimal business disruption</a:t>
                      </a:r>
                    </a:p>
                  </a:txBody>
                  <a:tcPr marL="0" marR="0" marT="0" marB="0" anchor="ctr"/>
                </a:tc>
                <a:tc>
                  <a:txBody>
                    <a:bodyPr/>
                    <a:lstStyle/>
                    <a:p>
                      <a:pPr algn="ctr" fontAlgn="ctr"/>
                      <a:r>
                        <a:rPr lang="en-GB" sz="800" b="0" i="0" u="none" strike="noStrike">
                          <a:effectLst/>
                          <a:latin typeface="+mn-lt"/>
                        </a:rPr>
                        <a:t>4</a:t>
                      </a:r>
                    </a:p>
                  </a:txBody>
                  <a:tcPr marL="0" marR="0" marT="0" marB="0" anchor="ctr"/>
                </a:tc>
                <a:tc>
                  <a:txBody>
                    <a:bodyPr/>
                    <a:lstStyle/>
                    <a:p>
                      <a:pPr algn="ctr" fontAlgn="ctr"/>
                      <a:r>
                        <a:rPr lang="en-GB" sz="800" b="0" i="0" u="none" strike="noStrike">
                          <a:effectLst/>
                          <a:latin typeface="+mn-lt"/>
                        </a:rPr>
                        <a:t>4</a:t>
                      </a:r>
                    </a:p>
                  </a:txBody>
                  <a:tcPr marL="0" marR="0" marT="0" marB="0" anchor="ctr"/>
                </a:tc>
                <a:tc>
                  <a:txBody>
                    <a:bodyPr/>
                    <a:lstStyle/>
                    <a:p>
                      <a:pPr algn="ctr" fontAlgn="ctr"/>
                      <a:r>
                        <a:rPr lang="en-GB" sz="800" b="1" i="0" u="none" strike="noStrike">
                          <a:effectLst/>
                          <a:latin typeface="+mn-lt"/>
                        </a:rPr>
                        <a:t>16</a:t>
                      </a:r>
                    </a:p>
                  </a:txBody>
                  <a:tcPr marL="0" marR="0" marT="0" marB="0" anchor="ctr">
                    <a:solidFill>
                      <a:srgbClr val="FF0000"/>
                    </a:solidFill>
                  </a:tcPr>
                </a:tc>
                <a:extLst>
                  <a:ext uri="{0D108BD9-81ED-4DB2-BD59-A6C34878D82A}">
                    <a16:rowId xmlns:a16="http://schemas.microsoft.com/office/drawing/2014/main" val="569369143"/>
                  </a:ext>
                </a:extLst>
              </a:tr>
            </a:tbl>
          </a:graphicData>
        </a:graphic>
      </p:graphicFrame>
    </p:spTree>
    <p:extLst>
      <p:ext uri="{BB962C8B-B14F-4D97-AF65-F5344CB8AC3E}">
        <p14:creationId xmlns:p14="http://schemas.microsoft.com/office/powerpoint/2010/main" val="1138775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144432" y="-112381"/>
            <a:ext cx="5764723" cy="1724553"/>
          </a:xfrm>
        </p:spPr>
        <p:txBody>
          <a:bodyPr>
            <a:normAutofit/>
          </a:bodyPr>
          <a:lstStyle/>
          <a:p>
            <a:r>
              <a:rPr lang="en-GB" sz="4800" dirty="0"/>
              <a:t>Corporate Services performance</a:t>
            </a:r>
          </a:p>
        </p:txBody>
      </p:sp>
      <p:sp>
        <p:nvSpPr>
          <p:cNvPr id="6" name="Text Placeholder 5">
            <a:extLst>
              <a:ext uri="{FF2B5EF4-FFF2-40B4-BE49-F238E27FC236}">
                <a16:creationId xmlns:a16="http://schemas.microsoft.com/office/drawing/2014/main" id="{BF5D828B-5AA5-42BB-BB99-3CFE7C4FE7D6}"/>
              </a:ext>
            </a:extLst>
          </p:cNvPr>
          <p:cNvSpPr>
            <a:spLocks noGrp="1"/>
          </p:cNvSpPr>
          <p:nvPr>
            <p:ph type="body" idx="1"/>
          </p:nvPr>
        </p:nvSpPr>
        <p:spPr>
          <a:xfrm>
            <a:off x="177683" y="4403232"/>
            <a:ext cx="4809954" cy="1212547"/>
          </a:xfrm>
        </p:spPr>
        <p:txBody>
          <a:bodyPr vert="horz" lIns="91440" tIns="45720" rIns="91440" bIns="45720" rtlCol="0" anchor="t">
            <a:normAutofit/>
          </a:bodyPr>
          <a:lstStyle/>
          <a:p>
            <a:r>
              <a:rPr lang="en-GB" sz="2800" dirty="0">
                <a:solidFill>
                  <a:schemeClr val="tx1"/>
                </a:solidFill>
                <a:cs typeface="Calibri"/>
              </a:rPr>
              <a:t>Corporate Action Plan objectives</a:t>
            </a:r>
          </a:p>
          <a:p>
            <a:endParaRPr lang="en-GB" dirty="0">
              <a:cs typeface="Calibri"/>
            </a:endParaRPr>
          </a:p>
          <a:p>
            <a:endParaRPr lang="en-GB" dirty="0">
              <a:cs typeface="Calibri"/>
            </a:endParaRPr>
          </a:p>
        </p:txBody>
      </p:sp>
      <p:sp>
        <p:nvSpPr>
          <p:cNvPr id="4" name="TextBox 3">
            <a:extLst>
              <a:ext uri="{FF2B5EF4-FFF2-40B4-BE49-F238E27FC236}">
                <a16:creationId xmlns:a16="http://schemas.microsoft.com/office/drawing/2014/main" id="{9D90BC29-E0CC-4001-9353-BD0BF2B9A913}"/>
              </a:ext>
            </a:extLst>
          </p:cNvPr>
          <p:cNvSpPr txBox="1"/>
          <p:nvPr/>
        </p:nvSpPr>
        <p:spPr>
          <a:xfrm>
            <a:off x="177682" y="1660221"/>
            <a:ext cx="4539343" cy="2031325"/>
          </a:xfrm>
          <a:prstGeom prst="rect">
            <a:avLst/>
          </a:prstGeom>
          <a:noFill/>
        </p:spPr>
        <p:txBody>
          <a:bodyPr wrap="square" lIns="91440" tIns="45720" rIns="91440" bIns="45720" rtlCol="0" anchor="t">
            <a:spAutoFit/>
          </a:bodyPr>
          <a:lstStyle/>
          <a:p>
            <a:r>
              <a:rPr lang="en-GB" i="1" dirty="0"/>
              <a:t>Commercial Development</a:t>
            </a:r>
          </a:p>
          <a:p>
            <a:r>
              <a:rPr lang="en-GB" i="1" dirty="0"/>
              <a:t>Customer Services</a:t>
            </a:r>
          </a:p>
          <a:p>
            <a:r>
              <a:rPr lang="en-GB" i="1" dirty="0"/>
              <a:t>Finance</a:t>
            </a:r>
          </a:p>
          <a:p>
            <a:r>
              <a:rPr lang="en-GB" i="1" dirty="0"/>
              <a:t>Legal</a:t>
            </a:r>
          </a:p>
          <a:p>
            <a:r>
              <a:rPr lang="en-GB" i="1" dirty="0"/>
              <a:t>Organisational Development</a:t>
            </a:r>
          </a:p>
          <a:p>
            <a:r>
              <a:rPr lang="en-GB" i="1" dirty="0"/>
              <a:t>Programmes, Redesign &amp; Quality</a:t>
            </a:r>
          </a:p>
          <a:p>
            <a:r>
              <a:rPr lang="en-GB" i="1" dirty="0"/>
              <a:t>Strategic Commissioning</a:t>
            </a:r>
          </a:p>
        </p:txBody>
      </p:sp>
      <p:graphicFrame>
        <p:nvGraphicFramePr>
          <p:cNvPr id="5" name="Table 14">
            <a:extLst>
              <a:ext uri="{FF2B5EF4-FFF2-40B4-BE49-F238E27FC236}">
                <a16:creationId xmlns:a16="http://schemas.microsoft.com/office/drawing/2014/main" id="{4FF9FAC9-C983-4121-A97F-AD13A2401ADB}"/>
              </a:ext>
            </a:extLst>
          </p:cNvPr>
          <p:cNvGraphicFramePr>
            <a:graphicFrameLocks noGrp="1"/>
          </p:cNvGraphicFramePr>
          <p:nvPr>
            <p:extLst>
              <p:ext uri="{D42A27DB-BD31-4B8C-83A1-F6EECF244321}">
                <p14:modId xmlns:p14="http://schemas.microsoft.com/office/powerpoint/2010/main" val="2403370073"/>
              </p:ext>
            </p:extLst>
          </p:nvPr>
        </p:nvGraphicFramePr>
        <p:xfrm>
          <a:off x="5004265" y="156559"/>
          <a:ext cx="7061619" cy="6569449"/>
        </p:xfrm>
        <a:graphic>
          <a:graphicData uri="http://schemas.openxmlformats.org/drawingml/2006/table">
            <a:tbl>
              <a:tblPr firstRow="1" bandRow="1">
                <a:tableStyleId>{9D7B26C5-4107-4FEC-AEDC-1716B250A1EF}</a:tableStyleId>
              </a:tblPr>
              <a:tblGrid>
                <a:gridCol w="4456427">
                  <a:extLst>
                    <a:ext uri="{9D8B030D-6E8A-4147-A177-3AD203B41FA5}">
                      <a16:colId xmlns:a16="http://schemas.microsoft.com/office/drawing/2014/main" val="1632953638"/>
                    </a:ext>
                  </a:extLst>
                </a:gridCol>
                <a:gridCol w="898064">
                  <a:extLst>
                    <a:ext uri="{9D8B030D-6E8A-4147-A177-3AD203B41FA5}">
                      <a16:colId xmlns:a16="http://schemas.microsoft.com/office/drawing/2014/main" val="3276194889"/>
                    </a:ext>
                  </a:extLst>
                </a:gridCol>
                <a:gridCol w="847229">
                  <a:extLst>
                    <a:ext uri="{9D8B030D-6E8A-4147-A177-3AD203B41FA5}">
                      <a16:colId xmlns:a16="http://schemas.microsoft.com/office/drawing/2014/main" val="3436727633"/>
                    </a:ext>
                  </a:extLst>
                </a:gridCol>
                <a:gridCol w="859899">
                  <a:extLst>
                    <a:ext uri="{9D8B030D-6E8A-4147-A177-3AD203B41FA5}">
                      <a16:colId xmlns:a16="http://schemas.microsoft.com/office/drawing/2014/main" val="1133573210"/>
                    </a:ext>
                  </a:extLst>
                </a:gridCol>
              </a:tblGrid>
              <a:tr h="322554">
                <a:tc>
                  <a:txBody>
                    <a:bodyPr/>
                    <a:lstStyle/>
                    <a:p>
                      <a:r>
                        <a:rPr lang="en-GB" sz="1600" dirty="0"/>
                        <a:t>Key performance indicators</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600" dirty="0"/>
                        <a:t>Target</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600" dirty="0"/>
                        <a:t>Q1</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600" dirty="0">
                          <a:solidFill>
                            <a:schemeClr val="tx1"/>
                          </a:solidFill>
                        </a:rPr>
                        <a:t>Q2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704123125"/>
                  </a:ext>
                </a:extLst>
              </a:tr>
              <a:tr h="293231">
                <a:tc>
                  <a:txBody>
                    <a:bodyPr/>
                    <a:lstStyle/>
                    <a:p>
                      <a:pPr algn="l" fontAlgn="ctr"/>
                      <a:r>
                        <a:rPr lang="en-GB" sz="1000" u="none" strike="noStrike" dirty="0">
                          <a:effectLst/>
                        </a:rPr>
                        <a:t>Calls answered and completed by CSC - one and done (%)</a:t>
                      </a:r>
                      <a:endParaRPr lang="en-GB" sz="1000" b="0" i="0" u="none" strike="noStrike" dirty="0">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a:effectLst/>
                        </a:rPr>
                        <a:t>above 95%</a:t>
                      </a:r>
                      <a:endParaRPr lang="en-GB" sz="1000" b="0" i="0" u="none" strike="noStrike">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accent6"/>
                          </a:solidFill>
                        </a:rPr>
                        <a:t>99%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accent6"/>
                          </a:solidFill>
                        </a:rPr>
                        <a:t>100%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6505141"/>
                  </a:ext>
                </a:extLst>
              </a:tr>
              <a:tr h="293231">
                <a:tc>
                  <a:txBody>
                    <a:bodyPr/>
                    <a:lstStyle/>
                    <a:p>
                      <a:pPr algn="l" fontAlgn="ctr"/>
                      <a:r>
                        <a:rPr lang="en-GB" sz="1000" b="0" i="0" u="none" strike="noStrike" dirty="0">
                          <a:solidFill>
                            <a:schemeClr val="tx1"/>
                          </a:solidFill>
                          <a:effectLst/>
                          <a:latin typeface="Calibri"/>
                        </a:rPr>
                        <a:t>Calls answered within 20 seconds in the CSC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a:rPr>
                        <a:t>above 75%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accent4"/>
                          </a:solidFill>
                        </a:rPr>
                        <a:t>61%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accent6"/>
                          </a:solidFill>
                        </a:rPr>
                        <a:t>76%</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724392"/>
                  </a:ext>
                </a:extLst>
              </a:tr>
              <a:tr h="322554">
                <a:tc>
                  <a:txBody>
                    <a:bodyPr/>
                    <a:lstStyle/>
                    <a:p>
                      <a:pPr algn="l" fontAlgn="ctr"/>
                      <a:r>
                        <a:rPr lang="en-GB" sz="1000" u="none" strike="noStrike" dirty="0">
                          <a:effectLst/>
                        </a:rPr>
                        <a:t>Number of complaints received - Regeneration &amp; Place</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N/A</a:t>
                      </a:r>
                      <a:endParaRPr lang="en-GB" sz="1000" b="0" i="0" u="none" strike="noStrike" dirty="0">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tx1"/>
                          </a:solidFill>
                        </a:rPr>
                        <a:t>3</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800" b="1" dirty="0">
                          <a:solidFill>
                            <a:srgbClr val="FF0000"/>
                          </a:solidFill>
                        </a:rPr>
                        <a:t>Not reported by service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0147201"/>
                  </a:ext>
                </a:extLst>
              </a:tr>
              <a:tr h="322554">
                <a:tc>
                  <a:txBody>
                    <a:bodyPr/>
                    <a:lstStyle/>
                    <a:p>
                      <a:pPr algn="l" fontAlgn="ctr"/>
                      <a:r>
                        <a:rPr lang="en-GB" sz="1000" u="none" strike="noStrike" dirty="0">
                          <a:effectLst/>
                        </a:rPr>
                        <a:t>Complaints completed within 10 days (%) - Regeneration &amp; Place</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above 85%</a:t>
                      </a:r>
                      <a:endParaRPr lang="en-GB" sz="1000" b="0" i="0" u="none" strike="noStrike" dirty="0">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accent6"/>
                          </a:solidFill>
                        </a:rPr>
                        <a:t>100%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solidFill>
                            <a:srgbClr val="FF0000"/>
                          </a:solidFill>
                        </a:rPr>
                        <a:t>Not reported by service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4252126"/>
                  </a:ext>
                </a:extLst>
              </a:tr>
              <a:tr h="322554">
                <a:tc>
                  <a:txBody>
                    <a:bodyPr/>
                    <a:lstStyle/>
                    <a:p>
                      <a:pPr algn="l" fontAlgn="ctr"/>
                      <a:r>
                        <a:rPr lang="en-GB" sz="1000" u="none" strike="noStrike" dirty="0">
                          <a:effectLst/>
                        </a:rPr>
                        <a:t>Number of complaints received - Corporate Services</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N/A</a:t>
                      </a:r>
                      <a:endParaRPr lang="en-GB" sz="1000" b="0" i="0" u="none" strike="noStrike" dirty="0">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tx1"/>
                          </a:solidFill>
                        </a:rPr>
                        <a:t>38</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solidFill>
                            <a:srgbClr val="FF0000"/>
                          </a:solidFill>
                        </a:rPr>
                        <a:t>Not reported by service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857323"/>
                  </a:ext>
                </a:extLst>
              </a:tr>
              <a:tr h="322554">
                <a:tc>
                  <a:txBody>
                    <a:bodyPr/>
                    <a:lstStyle/>
                    <a:p>
                      <a:pPr algn="l" fontAlgn="ctr"/>
                      <a:r>
                        <a:rPr lang="en-GB" sz="1000" u="none" strike="noStrike" dirty="0">
                          <a:effectLst/>
                        </a:rPr>
                        <a:t>Complaints completed within 10 days (%) - Corporate Services</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above 85%</a:t>
                      </a:r>
                      <a:endParaRPr lang="en-GB" sz="1000" b="0" i="0" u="none" strike="noStrike" dirty="0">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FF0000"/>
                          </a:solidFill>
                        </a:rPr>
                        <a:t>76%</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solidFill>
                            <a:srgbClr val="FF0000"/>
                          </a:solidFill>
                        </a:rPr>
                        <a:t>Not reported by service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9508258"/>
                  </a:ext>
                </a:extLst>
              </a:tr>
              <a:tr h="308369">
                <a:tc>
                  <a:txBody>
                    <a:bodyPr/>
                    <a:lstStyle/>
                    <a:p>
                      <a:pPr algn="l" fontAlgn="ctr"/>
                      <a:r>
                        <a:rPr lang="en-GB" sz="1000" u="none" strike="noStrike" dirty="0">
                          <a:effectLst/>
                        </a:rPr>
                        <a:t>Council tax cash collection rate - cumulative (%)</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700" u="none" strike="noStrike" dirty="0">
                          <a:effectLst/>
                        </a:rPr>
                        <a:t>above 98.9% (year end cumulative)</a:t>
                      </a:r>
                      <a:endParaRPr lang="en-GB" sz="7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dirty="0">
                          <a:solidFill>
                            <a:schemeClr val="accent4"/>
                          </a:solidFill>
                          <a:effectLst/>
                          <a:latin typeface="Calibri"/>
                        </a:rPr>
                        <a:t>28.9%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4"/>
                          </a:solidFill>
                          <a:effectLst/>
                          <a:latin typeface="Calibri"/>
                        </a:rPr>
                        <a:t>47.2%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022579"/>
                  </a:ext>
                </a:extLst>
              </a:tr>
              <a:tr h="308369">
                <a:tc>
                  <a:txBody>
                    <a:bodyPr/>
                    <a:lstStyle/>
                    <a:p>
                      <a:pPr algn="l" fontAlgn="ctr"/>
                      <a:r>
                        <a:rPr lang="en-GB" sz="1000" u="none" strike="noStrike" dirty="0">
                          <a:effectLst/>
                        </a:rPr>
                        <a:t>Non domestic rates cash collection rate - cumulative (%)</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700" u="none" strike="noStrike" dirty="0">
                          <a:effectLst/>
                        </a:rPr>
                        <a:t>above 98.6% (year end cumulative)</a:t>
                      </a:r>
                      <a:endParaRPr lang="en-GB" sz="700" b="0" i="0" u="none" strike="noStrike" dirty="0">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dirty="0">
                          <a:solidFill>
                            <a:schemeClr val="accent4"/>
                          </a:solidFill>
                          <a:effectLst/>
                          <a:latin typeface="Calibri"/>
                        </a:rPr>
                        <a:t>22.9%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rgbClr val="FF0000"/>
                          </a:solidFill>
                          <a:effectLst/>
                          <a:latin typeface="Calibri"/>
                        </a:rPr>
                        <a:t>38.0%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5514069"/>
                  </a:ext>
                </a:extLst>
              </a:tr>
              <a:tr h="293231">
                <a:tc>
                  <a:txBody>
                    <a:bodyPr/>
                    <a:lstStyle/>
                    <a:p>
                      <a:pPr algn="l" fontAlgn="ctr"/>
                      <a:r>
                        <a:rPr lang="en-GB" sz="900" u="none" strike="noStrike" dirty="0">
                          <a:effectLst/>
                        </a:rPr>
                        <a:t>Average processing time - housing benefit and council tax benefit change events (days)</a:t>
                      </a:r>
                      <a:endParaRPr lang="en-GB" sz="900" b="0" i="0" u="none" strike="noStrike" dirty="0">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below 7</a:t>
                      </a:r>
                      <a:endParaRPr lang="en-GB" sz="1000" b="0" i="0" u="none" strike="noStrike" dirty="0">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dirty="0">
                          <a:solidFill>
                            <a:schemeClr val="accent6"/>
                          </a:solidFill>
                          <a:effectLst/>
                          <a:latin typeface="Calibri"/>
                        </a:rPr>
                        <a:t>5.3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a:rPr>
                        <a:t>4.8</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4311373"/>
                  </a:ext>
                </a:extLst>
              </a:tr>
              <a:tr h="293231">
                <a:tc>
                  <a:txBody>
                    <a:bodyPr/>
                    <a:lstStyle/>
                    <a:p>
                      <a:pPr algn="l" fontAlgn="ctr"/>
                      <a:r>
                        <a:rPr lang="en-GB" sz="900" u="none" strike="noStrike" dirty="0">
                          <a:effectLst/>
                        </a:rPr>
                        <a:t>Average processing time - housing benefit and council tax benefit - new claims (days)</a:t>
                      </a:r>
                      <a:endParaRPr lang="en-GB" sz="900" b="0" i="0" u="none" strike="noStrike" dirty="0">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below 17</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dirty="0">
                          <a:solidFill>
                            <a:schemeClr val="accent6"/>
                          </a:solidFill>
                          <a:effectLst/>
                          <a:latin typeface="Calibri"/>
                        </a:rPr>
                        <a:t>10.0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a:rPr>
                        <a:t>10.0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4364672"/>
                  </a:ext>
                </a:extLst>
              </a:tr>
              <a:tr h="293231">
                <a:tc>
                  <a:txBody>
                    <a:bodyPr/>
                    <a:lstStyle/>
                    <a:p>
                      <a:pPr algn="l" fontAlgn="ctr"/>
                      <a:r>
                        <a:rPr lang="en-GB" sz="1000" u="none" strike="noStrike" dirty="0">
                          <a:effectLst/>
                        </a:rPr>
                        <a:t>Freedom of Information - number of requests received</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N/A</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t>84</a:t>
                      </a:r>
                      <a:endParaRPr lang="en-GB" sz="14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tx1"/>
                          </a:solidFill>
                        </a:rPr>
                        <a:t>120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6993810"/>
                  </a:ext>
                </a:extLst>
              </a:tr>
              <a:tr h="293231">
                <a:tc>
                  <a:txBody>
                    <a:bodyPr/>
                    <a:lstStyle/>
                    <a:p>
                      <a:pPr algn="l" fontAlgn="ctr"/>
                      <a:r>
                        <a:rPr lang="en-GB" sz="1000" u="none" strike="noStrike" dirty="0">
                          <a:effectLst/>
                        </a:rPr>
                        <a:t>Freedom of Information - requests completed within 20 day statutory deadline (%)</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above 95%</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accent6"/>
                          </a:solidFill>
                        </a:rPr>
                        <a:t>98.8%</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accent6"/>
                          </a:solidFill>
                        </a:rPr>
                        <a:t>97.5%</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478671"/>
                  </a:ext>
                </a:extLst>
              </a:tr>
              <a:tr h="293231">
                <a:tc>
                  <a:txBody>
                    <a:bodyPr/>
                    <a:lstStyle/>
                    <a:p>
                      <a:pPr algn="l" fontAlgn="ctr"/>
                      <a:r>
                        <a:rPr lang="en-GB" sz="1000" u="none" strike="noStrike" dirty="0">
                          <a:effectLst/>
                        </a:rPr>
                        <a:t>Environmental Information Regulations - number of requests received</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N/A</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tx1"/>
                          </a:solidFill>
                        </a:rPr>
                        <a:t>33</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tx1"/>
                          </a:solidFill>
                        </a:rPr>
                        <a:t>51</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9049621"/>
                  </a:ext>
                </a:extLst>
              </a:tr>
              <a:tr h="310342">
                <a:tc>
                  <a:txBody>
                    <a:bodyPr/>
                    <a:lstStyle/>
                    <a:p>
                      <a:pPr algn="l" fontAlgn="ctr"/>
                      <a:r>
                        <a:rPr lang="en-GB" sz="800" u="none" strike="noStrike" dirty="0">
                          <a:effectLst/>
                        </a:rPr>
                        <a:t>Environmental Information Regulations - requests completed within 20 day statutory deadline (%)</a:t>
                      </a:r>
                      <a:endParaRPr lang="en-GB" sz="8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above 95%</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accent4"/>
                          </a:solidFill>
                        </a:rPr>
                        <a:t>87.9%</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accent4"/>
                          </a:solidFill>
                        </a:rPr>
                        <a:t>94.1%</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2356016"/>
                  </a:ext>
                </a:extLst>
              </a:tr>
              <a:tr h="293231">
                <a:tc>
                  <a:txBody>
                    <a:bodyPr/>
                    <a:lstStyle/>
                    <a:p>
                      <a:pPr algn="l" fontAlgn="ctr"/>
                      <a:r>
                        <a:rPr lang="en-GB" sz="1000" u="none" strike="noStrike" dirty="0">
                          <a:effectLst/>
                        </a:rPr>
                        <a:t>Subject Access Requests - number of requests received</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N/A</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tx1"/>
                          </a:solidFill>
                        </a:rPr>
                        <a:t>2</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tx1"/>
                          </a:solidFill>
                        </a:rPr>
                        <a:t>2</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25290802"/>
                  </a:ext>
                </a:extLst>
              </a:tr>
              <a:tr h="293231">
                <a:tc>
                  <a:txBody>
                    <a:bodyPr/>
                    <a:lstStyle/>
                    <a:p>
                      <a:pPr algn="l" fontAlgn="ctr"/>
                      <a:r>
                        <a:rPr lang="en-GB" sz="900" u="none" strike="noStrike" dirty="0">
                          <a:effectLst/>
                        </a:rPr>
                        <a:t>Subject Access Requests - requests completed within statutory deadline of one month (%)</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above 95%</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accent6"/>
                          </a:solidFill>
                        </a:rPr>
                        <a:t>100%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accent6"/>
                          </a:solidFill>
                        </a:rPr>
                        <a:t>100%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9092972"/>
                  </a:ext>
                </a:extLst>
              </a:tr>
              <a:tr h="308369">
                <a:tc>
                  <a:txBody>
                    <a:bodyPr/>
                    <a:lstStyle/>
                    <a:p>
                      <a:pPr algn="l" fontAlgn="ctr"/>
                      <a:r>
                        <a:rPr lang="en-GB" sz="1000" b="0" i="0" u="none" strike="noStrike" dirty="0">
                          <a:solidFill>
                            <a:schemeClr val="tx1"/>
                          </a:solidFill>
                          <a:effectLst/>
                          <a:latin typeface="Calibri" panose="020F0502020204030204" pitchFamily="34" charset="0"/>
                        </a:rPr>
                        <a:t>Number of missed bins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700" b="0" i="0" u="none" strike="noStrike" dirty="0">
                          <a:solidFill>
                            <a:schemeClr val="tx1"/>
                          </a:solidFill>
                          <a:effectLst/>
                          <a:latin typeface="Calibri" panose="020F0502020204030204" pitchFamily="34" charset="0"/>
                        </a:rPr>
                        <a:t>less than 35 per 100,000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dirty="0">
                          <a:solidFill>
                            <a:srgbClr val="FF0000"/>
                          </a:solidFill>
                          <a:effectLst/>
                          <a:latin typeface="Calibri" panose="020F0502020204030204" pitchFamily="34" charset="0"/>
                        </a:rPr>
                        <a:t>167</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rgbClr val="FF0000"/>
                          </a:solidFill>
                          <a:effectLst/>
                          <a:latin typeface="Calibri" panose="020F0502020204030204" pitchFamily="34" charset="0"/>
                        </a:rPr>
                        <a:t>345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1891210"/>
                  </a:ext>
                </a:extLst>
              </a:tr>
              <a:tr h="293231">
                <a:tc>
                  <a:txBody>
                    <a:bodyPr/>
                    <a:lstStyle/>
                    <a:p>
                      <a:pPr algn="l" fontAlgn="ctr"/>
                      <a:r>
                        <a:rPr lang="en-GB" sz="1000" b="0" i="0" u="none" strike="noStrike">
                          <a:solidFill>
                            <a:schemeClr val="tx1"/>
                          </a:solidFill>
                          <a:effectLst/>
                          <a:latin typeface="Calibri" panose="020F0502020204030204" pitchFamily="34" charset="0"/>
                        </a:rPr>
                        <a:t>Percentage of household waste recycled and composted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above 30%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dirty="0">
                          <a:solidFill>
                            <a:schemeClr val="accent6"/>
                          </a:solidFill>
                          <a:effectLst/>
                          <a:latin typeface="Calibri" panose="020F0502020204030204" pitchFamily="34" charset="0"/>
                        </a:rPr>
                        <a:t>32%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panose="020F0502020204030204" pitchFamily="34" charset="0"/>
                        </a:rPr>
                        <a:t>37%</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401362"/>
                  </a:ext>
                </a:extLst>
              </a:tr>
              <a:tr h="293231">
                <a:tc>
                  <a:txBody>
                    <a:bodyPr/>
                    <a:lstStyle/>
                    <a:p>
                      <a:pPr algn="l" fontAlgn="ctr"/>
                      <a:r>
                        <a:rPr lang="en-GB" sz="1000" b="0" i="0" u="none" strike="noStrike" dirty="0">
                          <a:solidFill>
                            <a:schemeClr val="tx1"/>
                          </a:solidFill>
                          <a:effectLst/>
                          <a:latin typeface="Calibri" panose="020F0502020204030204" pitchFamily="34" charset="0"/>
                        </a:rPr>
                        <a:t>Contamination of recycling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less than 10%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dirty="0">
                          <a:solidFill>
                            <a:srgbClr val="FF0000"/>
                          </a:solidFill>
                          <a:effectLst/>
                          <a:latin typeface="Calibri" panose="020F0502020204030204" pitchFamily="34" charset="0"/>
                        </a:rPr>
                        <a:t>19.3%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rgbClr val="FF0000"/>
                          </a:solidFill>
                          <a:effectLst/>
                          <a:latin typeface="Calibri" panose="020F0502020204030204" pitchFamily="34" charset="0"/>
                        </a:rPr>
                        <a:t>21.2%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4214122"/>
                  </a:ext>
                </a:extLst>
              </a:tr>
              <a:tr h="293231">
                <a:tc>
                  <a:txBody>
                    <a:bodyPr/>
                    <a:lstStyle/>
                    <a:p>
                      <a:pPr algn="l" fontAlgn="ctr"/>
                      <a:r>
                        <a:rPr lang="en-GB" sz="1000" b="0" i="0" u="none" strike="noStrike">
                          <a:solidFill>
                            <a:schemeClr val="tx1"/>
                          </a:solidFill>
                          <a:effectLst/>
                          <a:latin typeface="Calibri" panose="020F0502020204030204" pitchFamily="34" charset="0"/>
                        </a:rPr>
                        <a:t>Number of fly tips reported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Less than 120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dirty="0">
                          <a:solidFill>
                            <a:srgbClr val="FFC000"/>
                          </a:solidFill>
                          <a:effectLst/>
                          <a:latin typeface="Calibri" panose="020F0502020204030204" pitchFamily="34" charset="0"/>
                        </a:rPr>
                        <a:t>199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rgbClr val="FF0000"/>
                          </a:solidFill>
                          <a:effectLst/>
                          <a:latin typeface="Calibri" panose="020F0502020204030204" pitchFamily="34" charset="0"/>
                        </a:rPr>
                        <a:t>352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323883"/>
                  </a:ext>
                </a:extLst>
              </a:tr>
            </a:tbl>
          </a:graphicData>
        </a:graphic>
      </p:graphicFrame>
      <p:sp>
        <p:nvSpPr>
          <p:cNvPr id="7" name="Text Placeholder 5">
            <a:extLst>
              <a:ext uri="{FF2B5EF4-FFF2-40B4-BE49-F238E27FC236}">
                <a16:creationId xmlns:a16="http://schemas.microsoft.com/office/drawing/2014/main" id="{DEBAFE11-478A-414D-9F0A-A2ECF7E22ED5}"/>
              </a:ext>
            </a:extLst>
          </p:cNvPr>
          <p:cNvSpPr txBox="1">
            <a:spLocks/>
          </p:cNvSpPr>
          <p:nvPr/>
        </p:nvSpPr>
        <p:spPr>
          <a:xfrm>
            <a:off x="144432" y="5377501"/>
            <a:ext cx="896125" cy="1212547"/>
          </a:xfrm>
          <a:prstGeom prst="rect">
            <a:avLst/>
          </a:prstGeom>
        </p:spPr>
        <p:txBody>
          <a:bodyPr vert="horz" lIns="91440" tIns="45720" rIns="91440" bIns="45720" rtlCol="0" anchor="t">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rgbClr val="FF0000"/>
                </a:solidFill>
                <a:cs typeface="Calibri"/>
              </a:rPr>
              <a:t>1</a:t>
            </a:r>
            <a:br>
              <a:rPr lang="en-GB" sz="5700" dirty="0">
                <a:solidFill>
                  <a:srgbClr val="FF0000"/>
                </a:solidFill>
                <a:cs typeface="Calibri"/>
              </a:rPr>
            </a:br>
            <a:r>
              <a:rPr lang="en-GB" sz="2600" dirty="0">
                <a:solidFill>
                  <a:srgbClr val="FF0000"/>
                </a:solidFill>
                <a:cs typeface="Calibri"/>
              </a:rPr>
              <a:t>Red</a:t>
            </a:r>
          </a:p>
          <a:p>
            <a:endParaRPr lang="en-GB" dirty="0">
              <a:cs typeface="Calibri"/>
            </a:endParaRPr>
          </a:p>
          <a:p>
            <a:endParaRPr lang="en-GB" dirty="0">
              <a:cs typeface="Calibri"/>
            </a:endParaRPr>
          </a:p>
        </p:txBody>
      </p:sp>
      <p:sp>
        <p:nvSpPr>
          <p:cNvPr id="8" name="Text Placeholder 5">
            <a:extLst>
              <a:ext uri="{FF2B5EF4-FFF2-40B4-BE49-F238E27FC236}">
                <a16:creationId xmlns:a16="http://schemas.microsoft.com/office/drawing/2014/main" id="{491379FF-C043-48BF-8F0F-6F9E7FA1C211}"/>
              </a:ext>
            </a:extLst>
          </p:cNvPr>
          <p:cNvSpPr txBox="1">
            <a:spLocks/>
          </p:cNvSpPr>
          <p:nvPr/>
        </p:nvSpPr>
        <p:spPr>
          <a:xfrm>
            <a:off x="1108256" y="5311001"/>
            <a:ext cx="1103729" cy="1212545"/>
          </a:xfrm>
          <a:prstGeom prst="rect">
            <a:avLst/>
          </a:prstGeom>
        </p:spPr>
        <p:txBody>
          <a:bodyPr vert="horz" lIns="91440" tIns="45720" rIns="91440" bIns="45720" rtlCol="0" anchor="t">
            <a:normAutofit fontScale="925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chemeClr val="accent4"/>
                </a:solidFill>
                <a:cs typeface="Calibri"/>
              </a:rPr>
              <a:t>6</a:t>
            </a:r>
            <a:br>
              <a:rPr lang="en-GB" sz="5700" dirty="0">
                <a:solidFill>
                  <a:schemeClr val="accent4"/>
                </a:solidFill>
                <a:cs typeface="Calibri"/>
              </a:rPr>
            </a:br>
            <a:r>
              <a:rPr lang="en-GB" sz="2800" dirty="0">
                <a:solidFill>
                  <a:schemeClr val="accent4"/>
                </a:solidFill>
                <a:cs typeface="Calibri"/>
              </a:rPr>
              <a:t>Amber</a:t>
            </a:r>
          </a:p>
          <a:p>
            <a:endParaRPr lang="en-GB" dirty="0">
              <a:cs typeface="Calibri"/>
            </a:endParaRPr>
          </a:p>
          <a:p>
            <a:endParaRPr lang="en-GB" dirty="0">
              <a:cs typeface="Calibri"/>
            </a:endParaRPr>
          </a:p>
        </p:txBody>
      </p:sp>
      <p:sp>
        <p:nvSpPr>
          <p:cNvPr id="9" name="Text Placeholder 5">
            <a:extLst>
              <a:ext uri="{FF2B5EF4-FFF2-40B4-BE49-F238E27FC236}">
                <a16:creationId xmlns:a16="http://schemas.microsoft.com/office/drawing/2014/main" id="{3C9DCBC8-4509-4E90-AD0D-DD8C8AD4EAAA}"/>
              </a:ext>
            </a:extLst>
          </p:cNvPr>
          <p:cNvSpPr txBox="1">
            <a:spLocks/>
          </p:cNvSpPr>
          <p:nvPr/>
        </p:nvSpPr>
        <p:spPr>
          <a:xfrm>
            <a:off x="2220254" y="5327626"/>
            <a:ext cx="1103729" cy="1212545"/>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300" dirty="0">
                <a:solidFill>
                  <a:schemeClr val="accent6"/>
                </a:solidFill>
                <a:cs typeface="Calibri"/>
              </a:rPr>
              <a:t>27</a:t>
            </a:r>
            <a:br>
              <a:rPr lang="en-GB" sz="5700" dirty="0">
                <a:solidFill>
                  <a:schemeClr val="accent6"/>
                </a:solidFill>
                <a:cs typeface="Calibri"/>
              </a:rPr>
            </a:br>
            <a:r>
              <a:rPr lang="en-GB" sz="2600" dirty="0">
                <a:solidFill>
                  <a:schemeClr val="accent6"/>
                </a:solidFill>
                <a:cs typeface="Calibri"/>
              </a:rPr>
              <a:t>Green</a:t>
            </a:r>
          </a:p>
          <a:p>
            <a:endParaRPr lang="en-GB" dirty="0">
              <a:cs typeface="Calibri"/>
            </a:endParaRPr>
          </a:p>
          <a:p>
            <a:endParaRPr lang="en-GB" dirty="0">
              <a:cs typeface="Calibri"/>
            </a:endParaRPr>
          </a:p>
        </p:txBody>
      </p:sp>
      <p:sp>
        <p:nvSpPr>
          <p:cNvPr id="10" name="Text Placeholder 5">
            <a:extLst>
              <a:ext uri="{FF2B5EF4-FFF2-40B4-BE49-F238E27FC236}">
                <a16:creationId xmlns:a16="http://schemas.microsoft.com/office/drawing/2014/main" id="{9847DE9F-767A-4BA3-8567-76ED8D498C33}"/>
              </a:ext>
            </a:extLst>
          </p:cNvPr>
          <p:cNvSpPr txBox="1">
            <a:spLocks/>
          </p:cNvSpPr>
          <p:nvPr/>
        </p:nvSpPr>
        <p:spPr>
          <a:xfrm>
            <a:off x="3081962" y="5231529"/>
            <a:ext cx="1922304" cy="1600202"/>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lnSpc>
                <a:spcPct val="100000"/>
              </a:lnSpc>
            </a:pPr>
            <a:r>
              <a:rPr lang="en-GB" sz="5300" dirty="0">
                <a:solidFill>
                  <a:schemeClr val="bg1">
                    <a:lumMod val="50000"/>
                  </a:schemeClr>
                </a:solidFill>
                <a:cs typeface="Calibri"/>
              </a:rPr>
              <a:t>2</a:t>
            </a:r>
            <a:br>
              <a:rPr lang="en-GB" sz="5300" dirty="0">
                <a:solidFill>
                  <a:schemeClr val="bg1">
                    <a:lumMod val="50000"/>
                  </a:schemeClr>
                </a:solidFill>
                <a:cs typeface="Calibri"/>
              </a:rPr>
            </a:br>
            <a:r>
              <a:rPr lang="en-GB" sz="2600" dirty="0">
                <a:solidFill>
                  <a:schemeClr val="bg1">
                    <a:lumMod val="50000"/>
                  </a:schemeClr>
                </a:solidFill>
                <a:cs typeface="Calibri"/>
              </a:rPr>
              <a:t>Complete</a:t>
            </a:r>
          </a:p>
          <a:p>
            <a:pPr>
              <a:lnSpc>
                <a:spcPct val="100000"/>
              </a:lnSpc>
            </a:pPr>
            <a:endParaRPr lang="en-GB" dirty="0">
              <a:cs typeface="Calibri"/>
            </a:endParaRPr>
          </a:p>
          <a:p>
            <a:pPr>
              <a:lnSpc>
                <a:spcPct val="100000"/>
              </a:lnSpc>
            </a:pPr>
            <a:endParaRPr lang="en-GB" dirty="0">
              <a:cs typeface="Calibri"/>
            </a:endParaRPr>
          </a:p>
        </p:txBody>
      </p:sp>
    </p:spTree>
    <p:extLst>
      <p:ext uri="{BB962C8B-B14F-4D97-AF65-F5344CB8AC3E}">
        <p14:creationId xmlns:p14="http://schemas.microsoft.com/office/powerpoint/2010/main" val="566493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114465" y="-200887"/>
            <a:ext cx="4795371" cy="1477328"/>
          </a:xfrm>
        </p:spPr>
        <p:txBody>
          <a:bodyPr>
            <a:normAutofit/>
          </a:bodyPr>
          <a:lstStyle/>
          <a:p>
            <a:r>
              <a:rPr lang="en-GB" sz="4000" dirty="0"/>
              <a:t>Regeneration &amp; Place performance</a:t>
            </a:r>
          </a:p>
        </p:txBody>
      </p:sp>
      <p:sp>
        <p:nvSpPr>
          <p:cNvPr id="6" name="Text Placeholder 5">
            <a:extLst>
              <a:ext uri="{FF2B5EF4-FFF2-40B4-BE49-F238E27FC236}">
                <a16:creationId xmlns:a16="http://schemas.microsoft.com/office/drawing/2014/main" id="{BF5D828B-5AA5-42BB-BB99-3CFE7C4FE7D6}"/>
              </a:ext>
            </a:extLst>
          </p:cNvPr>
          <p:cNvSpPr>
            <a:spLocks noGrp="1"/>
          </p:cNvSpPr>
          <p:nvPr>
            <p:ph type="body" idx="1"/>
          </p:nvPr>
        </p:nvSpPr>
        <p:spPr>
          <a:xfrm>
            <a:off x="227825" y="4690824"/>
            <a:ext cx="5378365" cy="926612"/>
          </a:xfrm>
        </p:spPr>
        <p:txBody>
          <a:bodyPr vert="horz" lIns="91440" tIns="45720" rIns="91440" bIns="45720" rtlCol="0" anchor="t">
            <a:normAutofit/>
          </a:bodyPr>
          <a:lstStyle/>
          <a:p>
            <a:r>
              <a:rPr lang="en-GB" sz="2800" dirty="0">
                <a:solidFill>
                  <a:schemeClr val="tx1"/>
                </a:solidFill>
                <a:cs typeface="Calibri"/>
              </a:rPr>
              <a:t>Co</a:t>
            </a:r>
            <a:r>
              <a:rPr lang="en-GB" sz="2600" dirty="0">
                <a:solidFill>
                  <a:schemeClr val="tx1"/>
                </a:solidFill>
                <a:cs typeface="Calibri"/>
              </a:rPr>
              <a:t>rporate Action Plan objectives</a:t>
            </a:r>
          </a:p>
          <a:p>
            <a:endParaRPr lang="en-GB" dirty="0">
              <a:cs typeface="Calibri"/>
            </a:endParaRPr>
          </a:p>
          <a:p>
            <a:endParaRPr lang="en-GB" dirty="0">
              <a:cs typeface="Calibri"/>
            </a:endParaRPr>
          </a:p>
        </p:txBody>
      </p:sp>
      <p:sp>
        <p:nvSpPr>
          <p:cNvPr id="4" name="TextBox 3">
            <a:extLst>
              <a:ext uri="{FF2B5EF4-FFF2-40B4-BE49-F238E27FC236}">
                <a16:creationId xmlns:a16="http://schemas.microsoft.com/office/drawing/2014/main" id="{9D90BC29-E0CC-4001-9353-BD0BF2B9A913}"/>
              </a:ext>
            </a:extLst>
          </p:cNvPr>
          <p:cNvSpPr txBox="1"/>
          <p:nvPr/>
        </p:nvSpPr>
        <p:spPr>
          <a:xfrm>
            <a:off x="136302" y="1321400"/>
            <a:ext cx="4539343" cy="1754326"/>
          </a:xfrm>
          <a:prstGeom prst="rect">
            <a:avLst/>
          </a:prstGeom>
          <a:noFill/>
        </p:spPr>
        <p:txBody>
          <a:bodyPr wrap="square" lIns="91440" tIns="45720" rIns="91440" bIns="45720" rtlCol="0" anchor="t">
            <a:spAutoFit/>
          </a:bodyPr>
          <a:lstStyle/>
          <a:p>
            <a:r>
              <a:rPr lang="en-GB" i="1" dirty="0"/>
              <a:t>Coastal Partnership</a:t>
            </a:r>
          </a:p>
          <a:p>
            <a:r>
              <a:rPr lang="en-GB" i="1" dirty="0"/>
              <a:t>Housing &amp; Communities</a:t>
            </a:r>
          </a:p>
          <a:p>
            <a:r>
              <a:rPr lang="en-GB" i="1" dirty="0"/>
              <a:t>Neighbourhood Support</a:t>
            </a:r>
          </a:p>
          <a:p>
            <a:r>
              <a:rPr lang="en-GB" i="1" dirty="0"/>
              <a:t>Planning</a:t>
            </a:r>
          </a:p>
          <a:p>
            <a:r>
              <a:rPr lang="en-GB" i="1" dirty="0"/>
              <a:t>Property</a:t>
            </a:r>
          </a:p>
          <a:p>
            <a:r>
              <a:rPr lang="en-GB" i="1" dirty="0"/>
              <a:t>Regeneration &amp; Economy</a:t>
            </a:r>
          </a:p>
        </p:txBody>
      </p:sp>
      <p:graphicFrame>
        <p:nvGraphicFramePr>
          <p:cNvPr id="5" name="Table 14">
            <a:extLst>
              <a:ext uri="{FF2B5EF4-FFF2-40B4-BE49-F238E27FC236}">
                <a16:creationId xmlns:a16="http://schemas.microsoft.com/office/drawing/2014/main" id="{4FF9FAC9-C983-4121-A97F-AD13A2401ADB}"/>
              </a:ext>
            </a:extLst>
          </p:cNvPr>
          <p:cNvGraphicFramePr>
            <a:graphicFrameLocks noGrp="1"/>
          </p:cNvGraphicFramePr>
          <p:nvPr>
            <p:extLst>
              <p:ext uri="{D42A27DB-BD31-4B8C-83A1-F6EECF244321}">
                <p14:modId xmlns:p14="http://schemas.microsoft.com/office/powerpoint/2010/main" val="3541272444"/>
              </p:ext>
            </p:extLst>
          </p:nvPr>
        </p:nvGraphicFramePr>
        <p:xfrm>
          <a:off x="4845548" y="101297"/>
          <a:ext cx="7210150" cy="6507480"/>
        </p:xfrm>
        <a:graphic>
          <a:graphicData uri="http://schemas.openxmlformats.org/drawingml/2006/table">
            <a:tbl>
              <a:tblPr firstRow="1" bandRow="1">
                <a:tableStyleId>{9D7B26C5-4107-4FEC-AEDC-1716B250A1EF}</a:tableStyleId>
              </a:tblPr>
              <a:tblGrid>
                <a:gridCol w="3367427">
                  <a:extLst>
                    <a:ext uri="{9D8B030D-6E8A-4147-A177-3AD203B41FA5}">
                      <a16:colId xmlns:a16="http://schemas.microsoft.com/office/drawing/2014/main" val="1632953638"/>
                    </a:ext>
                  </a:extLst>
                </a:gridCol>
                <a:gridCol w="1180407">
                  <a:extLst>
                    <a:ext uri="{9D8B030D-6E8A-4147-A177-3AD203B41FA5}">
                      <a16:colId xmlns:a16="http://schemas.microsoft.com/office/drawing/2014/main" val="3276194889"/>
                    </a:ext>
                  </a:extLst>
                </a:gridCol>
                <a:gridCol w="1363287">
                  <a:extLst>
                    <a:ext uri="{9D8B030D-6E8A-4147-A177-3AD203B41FA5}">
                      <a16:colId xmlns:a16="http://schemas.microsoft.com/office/drawing/2014/main" val="3436727633"/>
                    </a:ext>
                  </a:extLst>
                </a:gridCol>
                <a:gridCol w="1299029">
                  <a:extLst>
                    <a:ext uri="{9D8B030D-6E8A-4147-A177-3AD203B41FA5}">
                      <a16:colId xmlns:a16="http://schemas.microsoft.com/office/drawing/2014/main" val="427945581"/>
                    </a:ext>
                  </a:extLst>
                </a:gridCol>
              </a:tblGrid>
              <a:tr h="298525">
                <a:tc>
                  <a:txBody>
                    <a:bodyPr/>
                    <a:lstStyle/>
                    <a:p>
                      <a:r>
                        <a:rPr lang="en-GB" sz="1600" dirty="0"/>
                        <a:t>Key performance indicators</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600" dirty="0"/>
                        <a:t>Target</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600" dirty="0"/>
                        <a:t>Q1</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600" dirty="0">
                          <a:solidFill>
                            <a:schemeClr val="tx1"/>
                          </a:solidFill>
                        </a:rPr>
                        <a:t>Q2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704123125"/>
                  </a:ext>
                </a:extLst>
              </a:tr>
              <a:tr h="461357">
                <a:tc>
                  <a:txBody>
                    <a:bodyPr/>
                    <a:lstStyle/>
                    <a:p>
                      <a:pPr algn="l" fontAlgn="ctr"/>
                      <a:r>
                        <a:rPr lang="en-GB" sz="1000" u="none" strike="noStrike" dirty="0">
                          <a:effectLst/>
                        </a:rPr>
                        <a:t>Affordable homes delivered</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a:effectLst/>
                        </a:rPr>
                        <a:t>above 130 (year end cumulative)</a:t>
                      </a:r>
                      <a:endParaRPr lang="en-GB" sz="1000" b="0" i="0" u="none" strike="noStrike">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C000"/>
                          </a:solidFill>
                        </a:rPr>
                        <a:t>0 </a:t>
                      </a:r>
                      <a:r>
                        <a:rPr lang="en-GB" sz="1100" b="1" dirty="0">
                          <a:solidFill>
                            <a:srgbClr val="FFC000"/>
                          </a:solidFill>
                        </a:rPr>
                        <a:t>(but none expected)</a:t>
                      </a:r>
                      <a:endParaRPr lang="en-GB" sz="1400" b="1" dirty="0">
                        <a:solidFill>
                          <a:srgbClr val="FFC000"/>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0000"/>
                          </a:solidFill>
                        </a:rPr>
                        <a:t>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6505141"/>
                  </a:ext>
                </a:extLst>
              </a:tr>
              <a:tr h="352802">
                <a:tc>
                  <a:txBody>
                    <a:bodyPr/>
                    <a:lstStyle/>
                    <a:p>
                      <a:pPr algn="l" fontAlgn="ctr"/>
                      <a:r>
                        <a:rPr lang="en-GB" sz="1000" u="none" strike="noStrike" dirty="0">
                          <a:effectLst/>
                        </a:rPr>
                        <a:t>Number of homelessness acceptances</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below 65 (year end cumulative)</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accent6"/>
                          </a:solidFill>
                        </a:rPr>
                        <a:t>1</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a:solidFill>
                            <a:schemeClr val="accent6"/>
                          </a:solidFill>
                        </a:rPr>
                        <a:t>1</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724392"/>
                  </a:ext>
                </a:extLst>
              </a:tr>
              <a:tr h="407079">
                <a:tc>
                  <a:txBody>
                    <a:bodyPr/>
                    <a:lstStyle/>
                    <a:p>
                      <a:pPr algn="l" fontAlgn="ctr"/>
                      <a:r>
                        <a:rPr lang="en-GB" sz="1000" u="none" strike="noStrike" dirty="0">
                          <a:effectLst/>
                        </a:rPr>
                        <a:t>Number of homelessness interventions</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above 1050 (year end cumulative)</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800" b="0" i="0" kern="1200" dirty="0">
                          <a:solidFill>
                            <a:schemeClr val="accent6"/>
                          </a:solidFill>
                          <a:effectLst/>
                          <a:latin typeface="+mn-lt"/>
                          <a:ea typeface="+mn-ea"/>
                          <a:cs typeface="+mn-cs"/>
                        </a:rPr>
                        <a:t>Worked with 254 cases during Q1, 96 of these were successful DHP claims</a:t>
                      </a:r>
                      <a:endParaRPr lang="en-GB" sz="800" b="1" dirty="0">
                        <a:solidFill>
                          <a:schemeClr val="accent6"/>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50" b="1" dirty="0">
                          <a:solidFill>
                            <a:schemeClr val="accent6"/>
                          </a:solidFill>
                        </a:rPr>
                        <a:t>Team worked with 237 cases</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0147201"/>
                  </a:ext>
                </a:extLst>
              </a:tr>
              <a:tr h="407079">
                <a:tc>
                  <a:txBody>
                    <a:bodyPr/>
                    <a:lstStyle/>
                    <a:p>
                      <a:pPr algn="l" fontAlgn="ctr"/>
                      <a:r>
                        <a:rPr lang="en-GB" sz="1000" u="none" strike="noStrike" dirty="0">
                          <a:effectLst/>
                        </a:rPr>
                        <a:t>Number of households in B&amp;B</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below 65 (year end cumulative)</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800" b="1" dirty="0">
                          <a:solidFill>
                            <a:srgbClr val="FF0000"/>
                          </a:solidFill>
                        </a:rPr>
                        <a:t>67 households spent time in B&amp;B, 45 remaining at end of Q1</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C000"/>
                          </a:solidFill>
                        </a:rPr>
                        <a:t>45</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4252126"/>
                  </a:ext>
                </a:extLst>
              </a:tr>
              <a:tr h="271386">
                <a:tc>
                  <a:txBody>
                    <a:bodyPr/>
                    <a:lstStyle/>
                    <a:p>
                      <a:pPr algn="l" fontAlgn="ctr"/>
                      <a:r>
                        <a:rPr lang="en-GB" sz="1000" u="none" strike="noStrike" dirty="0">
                          <a:effectLst/>
                        </a:rPr>
                        <a:t>Number of weeks in B&amp;B</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a:effectLst/>
                        </a:rPr>
                        <a:t>TBC</a:t>
                      </a:r>
                      <a:endParaRPr lang="en-GB" sz="1000" b="0" i="0" u="none" strike="noStrike">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0000"/>
                          </a:solidFill>
                        </a:rPr>
                        <a:t>589</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C000"/>
                          </a:solidFill>
                        </a:rPr>
                        <a:t>157</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857323"/>
                  </a:ext>
                </a:extLst>
              </a:tr>
              <a:tr h="271386">
                <a:tc>
                  <a:txBody>
                    <a:bodyPr/>
                    <a:lstStyle/>
                    <a:p>
                      <a:pPr algn="l" fontAlgn="ctr"/>
                      <a:r>
                        <a:rPr lang="en-GB" sz="1000" u="none" strike="noStrike" dirty="0">
                          <a:effectLst/>
                        </a:rPr>
                        <a:t>Parking and traffic - income from pay and display machines (£)</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a:effectLst/>
                        </a:rPr>
                        <a:t>above £265,710</a:t>
                      </a:r>
                      <a:endParaRPr lang="en-GB" sz="1000" b="0" i="0" u="none" strike="noStrike">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accent4"/>
                          </a:solidFill>
                        </a:rPr>
                        <a:t>£259,561</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accent6"/>
                          </a:solidFill>
                        </a:rPr>
                        <a:t>£606,212</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9508258"/>
                  </a:ext>
                </a:extLst>
              </a:tr>
              <a:tr h="271386">
                <a:tc>
                  <a:txBody>
                    <a:bodyPr/>
                    <a:lstStyle/>
                    <a:p>
                      <a:pPr algn="l" fontAlgn="ctr"/>
                      <a:r>
                        <a:rPr lang="en-GB" sz="1000" u="none" strike="noStrike" dirty="0">
                          <a:effectLst/>
                        </a:rPr>
                        <a:t>Parking and traffic - income from Penalty Charge Notices (£)</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a:effectLst/>
                        </a:rPr>
                        <a:t>above £57,359</a:t>
                      </a:r>
                      <a:endParaRPr lang="en-GB" sz="1000" b="0" i="0" u="none" strike="noStrike">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FF0000"/>
                          </a:solidFill>
                        </a:rPr>
                        <a:t>£5,147</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accent4"/>
                          </a:solidFill>
                        </a:rPr>
                        <a:t>£38,822</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52623126"/>
                  </a:ext>
                </a:extLst>
              </a:tr>
              <a:tr h="217109">
                <a:tc>
                  <a:txBody>
                    <a:bodyPr/>
                    <a:lstStyle/>
                    <a:p>
                      <a:pPr algn="l" fontAlgn="ctr"/>
                      <a:r>
                        <a:rPr lang="en-GB" sz="1000" u="none" strike="noStrike" dirty="0">
                          <a:effectLst/>
                        </a:rPr>
                        <a:t>Parking and traffic - FPN collection rate (%)</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a:effectLst/>
                        </a:rPr>
                        <a:t>above 60%</a:t>
                      </a:r>
                      <a:endParaRPr lang="en-GB" sz="1000" b="0" i="0" u="none" strike="noStrike">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100" b="0" dirty="0">
                          <a:solidFill>
                            <a:srgbClr val="FF0000"/>
                          </a:solidFill>
                        </a:rPr>
                        <a:t>Not reported by service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dirty="0">
                          <a:solidFill>
                            <a:srgbClr val="FF0000"/>
                          </a:solidFill>
                        </a:rPr>
                        <a:t>Not reported by service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9543758"/>
                  </a:ext>
                </a:extLst>
              </a:tr>
              <a:tr h="271386">
                <a:tc>
                  <a:txBody>
                    <a:bodyPr/>
                    <a:lstStyle/>
                    <a:p>
                      <a:pPr algn="l" fontAlgn="ctr"/>
                      <a:r>
                        <a:rPr lang="en-GB" sz="1000" b="0" i="0" u="none" strike="noStrike" dirty="0">
                          <a:solidFill>
                            <a:schemeClr val="tx1"/>
                          </a:solidFill>
                          <a:effectLst/>
                          <a:latin typeface="Calibri" panose="020F0502020204030204" pitchFamily="34" charset="0"/>
                        </a:rPr>
                        <a:t>Public health funerals – number of burials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rPr>
                        <a:t>N/A (new KPI)</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10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5036609"/>
                  </a:ext>
                </a:extLst>
              </a:tr>
              <a:tr h="271386">
                <a:tc>
                  <a:txBody>
                    <a:bodyPr/>
                    <a:lstStyle/>
                    <a:p>
                      <a:pPr algn="l" fontAlgn="ctr"/>
                      <a:r>
                        <a:rPr lang="en-GB" sz="1000" b="0" i="0" u="none" strike="noStrike" dirty="0">
                          <a:solidFill>
                            <a:schemeClr val="tx1"/>
                          </a:solidFill>
                          <a:effectLst/>
                          <a:latin typeface="Calibri" panose="020F0502020204030204" pitchFamily="34" charset="0"/>
                        </a:rPr>
                        <a:t>Public health funerals – total costs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rPr>
                        <a:t>N/A (new KPI)</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£10,929</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40541895"/>
                  </a:ext>
                </a:extLst>
              </a:tr>
              <a:tr h="271386">
                <a:tc>
                  <a:txBody>
                    <a:bodyPr/>
                    <a:lstStyle/>
                    <a:p>
                      <a:pPr algn="l" fontAlgn="ctr"/>
                      <a:r>
                        <a:rPr lang="en-GB" sz="1000" b="0" i="0" u="none" strike="noStrike" dirty="0">
                          <a:solidFill>
                            <a:schemeClr val="tx1"/>
                          </a:solidFill>
                          <a:effectLst/>
                          <a:latin typeface="Calibri" panose="020F0502020204030204" pitchFamily="34" charset="0"/>
                        </a:rPr>
                        <a:t>Public health funerals – recovery of costs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TBC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rPr>
                        <a:t>N/A (new KPI)</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59%</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022579"/>
                  </a:ext>
                </a:extLst>
              </a:tr>
              <a:tr h="407079">
                <a:tc>
                  <a:txBody>
                    <a:bodyPr/>
                    <a:lstStyle/>
                    <a:p>
                      <a:pPr algn="l" fontAlgn="ctr"/>
                      <a:r>
                        <a:rPr lang="en-GB" sz="1000" b="0" i="0" u="none" strike="noStrike" dirty="0">
                          <a:solidFill>
                            <a:schemeClr val="tx1"/>
                          </a:solidFill>
                          <a:effectLst/>
                          <a:latin typeface="Calibri" panose="020F0502020204030204" pitchFamily="34" charset="0"/>
                        </a:rPr>
                        <a:t>Pest control – total income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TBC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rPr>
                        <a:t>N/A (new KPI)</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£5109</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chemeClr val="tx1"/>
                          </a:solidFill>
                        </a:rPr>
                        <a:t>cumulative</a:t>
                      </a:r>
                      <a:endParaRPr lang="en-GB" sz="140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5514069"/>
                  </a:ext>
                </a:extLst>
              </a:tr>
              <a:tr h="352802">
                <a:tc>
                  <a:txBody>
                    <a:bodyPr/>
                    <a:lstStyle/>
                    <a:p>
                      <a:pPr algn="l" fontAlgn="ctr"/>
                      <a:r>
                        <a:rPr lang="en-GB" sz="1000" b="0" i="0" u="none" strike="noStrike" dirty="0">
                          <a:solidFill>
                            <a:schemeClr val="tx1"/>
                          </a:solidFill>
                          <a:effectLst/>
                          <a:latin typeface="Calibri" panose="020F0502020204030204" pitchFamily="34" charset="0"/>
                        </a:rPr>
                        <a:t>Private sector housing – total number of DFG cases approved and completed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rPr>
                        <a:t>N/A (new KPI)</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20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4311373"/>
                  </a:ext>
                </a:extLst>
              </a:tr>
              <a:tr h="407079">
                <a:tc>
                  <a:txBody>
                    <a:bodyPr/>
                    <a:lstStyle/>
                    <a:p>
                      <a:pPr algn="l" fontAlgn="ctr"/>
                      <a:r>
                        <a:rPr lang="en-GB" sz="1000" b="0" i="0" u="none" strike="noStrike" dirty="0">
                          <a:solidFill>
                            <a:schemeClr val="tx1"/>
                          </a:solidFill>
                          <a:effectLst/>
                          <a:latin typeface="Calibri" panose="020F0502020204030204" pitchFamily="34" charset="0"/>
                        </a:rPr>
                        <a:t>Private sector housing – total DFG spend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rPr>
                        <a:t>N/A (new KPI)</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£259,256</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chemeClr val="tx1"/>
                          </a:solidFill>
                        </a:rPr>
                        <a:t>cumulative</a:t>
                      </a:r>
                      <a:endParaRPr lang="en-GB" sz="140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0082992"/>
                  </a:ext>
                </a:extLst>
              </a:tr>
              <a:tr h="379941">
                <a:tc>
                  <a:txBody>
                    <a:bodyPr/>
                    <a:lstStyle/>
                    <a:p>
                      <a:pPr algn="l" fontAlgn="ctr"/>
                      <a:r>
                        <a:rPr lang="en-GB" sz="1000" b="0" i="0" u="none" strike="noStrike" dirty="0">
                          <a:solidFill>
                            <a:schemeClr val="tx1"/>
                          </a:solidFill>
                          <a:effectLst/>
                          <a:latin typeface="Calibri" panose="020F0502020204030204" pitchFamily="34" charset="0"/>
                        </a:rPr>
                        <a:t>Rent arrears for all tenanted commercial property – average across quarter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Below 10% of gross annual income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rgbClr val="FF0000"/>
                          </a:solidFill>
                          <a:effectLst/>
                          <a:latin typeface="Calibri" panose="020F0502020204030204" pitchFamily="34" charset="0"/>
                        </a:rPr>
                        <a:t>Not reported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b="1" i="0" u="none" strike="noStrike" dirty="0">
                          <a:solidFill>
                            <a:schemeClr val="accent6"/>
                          </a:solidFill>
                          <a:effectLst/>
                          <a:latin typeface="Calibri" panose="020F0502020204030204" pitchFamily="34" charset="0"/>
                        </a:rPr>
                        <a:t>£248,000 </a:t>
                      </a:r>
                      <a:r>
                        <a:rPr lang="en-GB" sz="1100" b="0" i="0" u="none" strike="noStrike" dirty="0">
                          <a:solidFill>
                            <a:schemeClr val="accent6"/>
                          </a:solidFill>
                          <a:effectLst/>
                          <a:latin typeface="Calibri" panose="020F0502020204030204" pitchFamily="34" charset="0"/>
                        </a:rPr>
                        <a:t>including Meridian</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865971"/>
                  </a:ext>
                </a:extLst>
              </a:tr>
              <a:tr h="352802">
                <a:tc>
                  <a:txBody>
                    <a:bodyPr/>
                    <a:lstStyle/>
                    <a:p>
                      <a:pPr algn="l" fontAlgn="ctr"/>
                      <a:r>
                        <a:rPr lang="en-GB" sz="1000" b="0" i="0" u="none" strike="noStrike" dirty="0">
                          <a:solidFill>
                            <a:schemeClr val="tx1"/>
                          </a:solidFill>
                          <a:effectLst/>
                          <a:latin typeface="Calibri" panose="020F0502020204030204" pitchFamily="34" charset="0"/>
                        </a:rPr>
                        <a:t>Rent arrears over 90 days (aged debts) for all tenanted commercial property – at end of quarter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Below 5% of gross annual income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rgbClr val="FF0000"/>
                          </a:solidFill>
                          <a:effectLst/>
                          <a:latin typeface="Calibri" panose="020F0502020204030204" pitchFamily="34" charset="0"/>
                        </a:rPr>
                        <a:t>Not reported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1" i="0" u="none" strike="noStrike" dirty="0">
                          <a:solidFill>
                            <a:srgbClr val="FF0000"/>
                          </a:solidFill>
                          <a:effectLst/>
                          <a:latin typeface="Calibri" panose="020F0502020204030204" pitchFamily="34" charset="0"/>
                        </a:rPr>
                        <a:t>Not reported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7255427"/>
                  </a:ext>
                </a:extLst>
              </a:tr>
            </a:tbl>
          </a:graphicData>
        </a:graphic>
      </p:graphicFrame>
      <p:sp>
        <p:nvSpPr>
          <p:cNvPr id="7" name="Text Placeholder 5">
            <a:extLst>
              <a:ext uri="{FF2B5EF4-FFF2-40B4-BE49-F238E27FC236}">
                <a16:creationId xmlns:a16="http://schemas.microsoft.com/office/drawing/2014/main" id="{DEBAFE11-478A-414D-9F0A-A2ECF7E22ED5}"/>
              </a:ext>
            </a:extLst>
          </p:cNvPr>
          <p:cNvSpPr txBox="1">
            <a:spLocks/>
          </p:cNvSpPr>
          <p:nvPr/>
        </p:nvSpPr>
        <p:spPr>
          <a:xfrm>
            <a:off x="136302" y="5341024"/>
            <a:ext cx="896125" cy="1212547"/>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rgbClr val="FF0000"/>
                </a:solidFill>
                <a:cs typeface="Calibri"/>
              </a:rPr>
              <a:t>1</a:t>
            </a:r>
          </a:p>
          <a:p>
            <a:pPr algn="ctr"/>
            <a:r>
              <a:rPr lang="en-GB" sz="2800" dirty="0">
                <a:solidFill>
                  <a:srgbClr val="FF0000"/>
                </a:solidFill>
                <a:cs typeface="Calibri"/>
              </a:rPr>
              <a:t>Red</a:t>
            </a:r>
          </a:p>
          <a:p>
            <a:endParaRPr lang="en-GB" dirty="0">
              <a:cs typeface="Calibri"/>
            </a:endParaRPr>
          </a:p>
          <a:p>
            <a:endParaRPr lang="en-GB" dirty="0">
              <a:cs typeface="Calibri"/>
            </a:endParaRPr>
          </a:p>
        </p:txBody>
      </p:sp>
      <p:sp>
        <p:nvSpPr>
          <p:cNvPr id="8" name="Text Placeholder 5">
            <a:extLst>
              <a:ext uri="{FF2B5EF4-FFF2-40B4-BE49-F238E27FC236}">
                <a16:creationId xmlns:a16="http://schemas.microsoft.com/office/drawing/2014/main" id="{491379FF-C043-48BF-8F0F-6F9E7FA1C211}"/>
              </a:ext>
            </a:extLst>
          </p:cNvPr>
          <p:cNvSpPr txBox="1">
            <a:spLocks/>
          </p:cNvSpPr>
          <p:nvPr/>
        </p:nvSpPr>
        <p:spPr>
          <a:xfrm>
            <a:off x="1055498" y="5341024"/>
            <a:ext cx="1103729" cy="1212545"/>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chemeClr val="accent4"/>
                </a:solidFill>
                <a:cs typeface="Calibri"/>
              </a:rPr>
              <a:t>11</a:t>
            </a:r>
          </a:p>
          <a:p>
            <a:pPr algn="ctr"/>
            <a:r>
              <a:rPr lang="en-GB" sz="2800" dirty="0">
                <a:solidFill>
                  <a:schemeClr val="accent4"/>
                </a:solidFill>
                <a:cs typeface="Calibri"/>
              </a:rPr>
              <a:t>Amber</a:t>
            </a:r>
          </a:p>
          <a:p>
            <a:endParaRPr lang="en-GB" dirty="0">
              <a:cs typeface="Calibri"/>
            </a:endParaRPr>
          </a:p>
          <a:p>
            <a:endParaRPr lang="en-GB" dirty="0">
              <a:cs typeface="Calibri"/>
            </a:endParaRPr>
          </a:p>
        </p:txBody>
      </p:sp>
      <p:sp>
        <p:nvSpPr>
          <p:cNvPr id="9" name="Text Placeholder 5">
            <a:extLst>
              <a:ext uri="{FF2B5EF4-FFF2-40B4-BE49-F238E27FC236}">
                <a16:creationId xmlns:a16="http://schemas.microsoft.com/office/drawing/2014/main" id="{3C9DCBC8-4509-4E90-AD0D-DD8C8AD4EAAA}"/>
              </a:ext>
            </a:extLst>
          </p:cNvPr>
          <p:cNvSpPr txBox="1">
            <a:spLocks/>
          </p:cNvSpPr>
          <p:nvPr/>
        </p:nvSpPr>
        <p:spPr>
          <a:xfrm>
            <a:off x="2156118" y="5341024"/>
            <a:ext cx="1103729" cy="1212545"/>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chemeClr val="accent6"/>
                </a:solidFill>
                <a:cs typeface="Calibri"/>
              </a:rPr>
              <a:t>15</a:t>
            </a:r>
          </a:p>
          <a:p>
            <a:pPr algn="ctr"/>
            <a:r>
              <a:rPr lang="en-GB" sz="2800" dirty="0">
                <a:solidFill>
                  <a:schemeClr val="accent6"/>
                </a:solidFill>
                <a:cs typeface="Calibri"/>
              </a:rPr>
              <a:t>Green</a:t>
            </a:r>
          </a:p>
          <a:p>
            <a:endParaRPr lang="en-GB" dirty="0">
              <a:cs typeface="Calibri"/>
            </a:endParaRPr>
          </a:p>
          <a:p>
            <a:endParaRPr lang="en-GB" dirty="0">
              <a:cs typeface="Calibri"/>
            </a:endParaRPr>
          </a:p>
        </p:txBody>
      </p:sp>
      <p:sp>
        <p:nvSpPr>
          <p:cNvPr id="10" name="Text Placeholder 5">
            <a:extLst>
              <a:ext uri="{FF2B5EF4-FFF2-40B4-BE49-F238E27FC236}">
                <a16:creationId xmlns:a16="http://schemas.microsoft.com/office/drawing/2014/main" id="{9847DE9F-767A-4BA3-8567-76ED8D498C33}"/>
              </a:ext>
            </a:extLst>
          </p:cNvPr>
          <p:cNvSpPr txBox="1">
            <a:spLocks/>
          </p:cNvSpPr>
          <p:nvPr/>
        </p:nvSpPr>
        <p:spPr>
          <a:xfrm>
            <a:off x="2938782" y="5239439"/>
            <a:ext cx="1929476" cy="1600202"/>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300" dirty="0">
                <a:solidFill>
                  <a:schemeClr val="bg1">
                    <a:lumMod val="50000"/>
                  </a:schemeClr>
                </a:solidFill>
                <a:cs typeface="Calibri"/>
              </a:rPr>
              <a:t>0</a:t>
            </a:r>
          </a:p>
          <a:p>
            <a:pPr algn="ctr"/>
            <a:r>
              <a:rPr lang="en-GB" dirty="0">
                <a:solidFill>
                  <a:schemeClr val="bg1">
                    <a:lumMod val="50000"/>
                  </a:schemeClr>
                </a:solidFill>
                <a:cs typeface="Calibri"/>
              </a:rPr>
              <a:t>Complete</a:t>
            </a:r>
          </a:p>
          <a:p>
            <a:endParaRPr lang="en-GB" dirty="0">
              <a:cs typeface="Calibri"/>
            </a:endParaRPr>
          </a:p>
          <a:p>
            <a:endParaRPr lang="en-GB" dirty="0">
              <a:cs typeface="Calibri"/>
            </a:endParaRPr>
          </a:p>
        </p:txBody>
      </p:sp>
    </p:spTree>
    <p:extLst>
      <p:ext uri="{BB962C8B-B14F-4D97-AF65-F5344CB8AC3E}">
        <p14:creationId xmlns:p14="http://schemas.microsoft.com/office/powerpoint/2010/main" val="1065365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73B8A5D-A12F-48A0-A8F1-C28CABE6B48A}"/>
              </a:ext>
            </a:extLst>
          </p:cNvPr>
          <p:cNvSpPr>
            <a:spLocks noGrp="1"/>
          </p:cNvSpPr>
          <p:nvPr>
            <p:ph type="title"/>
          </p:nvPr>
        </p:nvSpPr>
        <p:spPr>
          <a:xfrm rot="16200000">
            <a:off x="-3913981" y="1464048"/>
            <a:ext cx="9169993" cy="1109275"/>
          </a:xfrm>
        </p:spPr>
        <p:txBody>
          <a:bodyPr>
            <a:normAutofit/>
          </a:bodyPr>
          <a:lstStyle/>
          <a:p>
            <a:r>
              <a:rPr lang="en-GB" sz="3200" dirty="0"/>
              <a:t>Regeneration &amp; Place </a:t>
            </a:r>
            <a:br>
              <a:rPr lang="en-GB" sz="3200" dirty="0"/>
            </a:br>
            <a:r>
              <a:rPr lang="en-GB" sz="3200" dirty="0"/>
              <a:t>performance (continued)</a:t>
            </a:r>
          </a:p>
        </p:txBody>
      </p:sp>
      <p:graphicFrame>
        <p:nvGraphicFramePr>
          <p:cNvPr id="5" name="Table 4">
            <a:extLst>
              <a:ext uri="{FF2B5EF4-FFF2-40B4-BE49-F238E27FC236}">
                <a16:creationId xmlns:a16="http://schemas.microsoft.com/office/drawing/2014/main" id="{BD3975B2-4E75-4D2C-AF3C-EFD8226EB9FE}"/>
              </a:ext>
            </a:extLst>
          </p:cNvPr>
          <p:cNvGraphicFramePr>
            <a:graphicFrameLocks noGrp="1"/>
          </p:cNvGraphicFramePr>
          <p:nvPr>
            <p:extLst>
              <p:ext uri="{D42A27DB-BD31-4B8C-83A1-F6EECF244321}">
                <p14:modId xmlns:p14="http://schemas.microsoft.com/office/powerpoint/2010/main" val="2175546154"/>
              </p:ext>
            </p:extLst>
          </p:nvPr>
        </p:nvGraphicFramePr>
        <p:xfrm>
          <a:off x="1385290" y="200977"/>
          <a:ext cx="10490662" cy="6456045"/>
        </p:xfrm>
        <a:graphic>
          <a:graphicData uri="http://schemas.openxmlformats.org/drawingml/2006/table">
            <a:tbl>
              <a:tblPr firstRow="1" bandRow="1">
                <a:tableStyleId>{9D7B26C5-4107-4FEC-AEDC-1716B250A1EF}</a:tableStyleId>
              </a:tblPr>
              <a:tblGrid>
                <a:gridCol w="5766262">
                  <a:extLst>
                    <a:ext uri="{9D8B030D-6E8A-4147-A177-3AD203B41FA5}">
                      <a16:colId xmlns:a16="http://schemas.microsoft.com/office/drawing/2014/main" val="1852465924"/>
                    </a:ext>
                  </a:extLst>
                </a:gridCol>
                <a:gridCol w="2171407">
                  <a:extLst>
                    <a:ext uri="{9D8B030D-6E8A-4147-A177-3AD203B41FA5}">
                      <a16:colId xmlns:a16="http://schemas.microsoft.com/office/drawing/2014/main" val="1203092966"/>
                    </a:ext>
                  </a:extLst>
                </a:gridCol>
                <a:gridCol w="1351584">
                  <a:extLst>
                    <a:ext uri="{9D8B030D-6E8A-4147-A177-3AD203B41FA5}">
                      <a16:colId xmlns:a16="http://schemas.microsoft.com/office/drawing/2014/main" val="4018689409"/>
                    </a:ext>
                  </a:extLst>
                </a:gridCol>
                <a:gridCol w="1201409">
                  <a:extLst>
                    <a:ext uri="{9D8B030D-6E8A-4147-A177-3AD203B41FA5}">
                      <a16:colId xmlns:a16="http://schemas.microsoft.com/office/drawing/2014/main" val="358897230"/>
                    </a:ext>
                  </a:extLst>
                </a:gridCol>
              </a:tblGrid>
              <a:tr h="226163">
                <a:tc>
                  <a:txBody>
                    <a:bodyPr/>
                    <a:lstStyle/>
                    <a:p>
                      <a:pPr algn="l" fontAlgn="ctr"/>
                      <a:r>
                        <a:rPr lang="en-GB" sz="1600" b="1" i="0" u="none" strike="noStrike" dirty="0">
                          <a:solidFill>
                            <a:schemeClr val="tx1"/>
                          </a:solidFill>
                          <a:effectLst/>
                          <a:latin typeface="Calibri" panose="020F0502020204030204" pitchFamily="34" charset="0"/>
                        </a:rPr>
                        <a:t>Key performance indicators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en-GB" sz="1600" b="1" i="0" u="none" strike="noStrike" dirty="0">
                          <a:solidFill>
                            <a:schemeClr val="tx1"/>
                          </a:solidFill>
                          <a:effectLst/>
                          <a:latin typeface="Calibri" panose="020F0502020204030204" pitchFamily="34" charset="0"/>
                        </a:rPr>
                        <a:t>Target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en-GB" sz="1600" b="1" i="0" u="none" strike="noStrike" dirty="0">
                          <a:solidFill>
                            <a:schemeClr val="tx1"/>
                          </a:solidFill>
                          <a:effectLst/>
                          <a:latin typeface="Calibri" panose="020F0502020204030204" pitchFamily="34" charset="0"/>
                        </a:rPr>
                        <a:t>Q1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en-GB" sz="1600" b="1" i="0" u="none" strike="noStrike" dirty="0">
                          <a:solidFill>
                            <a:schemeClr val="tx1"/>
                          </a:solidFill>
                          <a:effectLst/>
                          <a:latin typeface="Calibri" panose="020F0502020204030204" pitchFamily="34" charset="0"/>
                        </a:rPr>
                        <a:t>Q2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51680091"/>
                  </a:ext>
                </a:extLst>
              </a:tr>
              <a:tr h="218994">
                <a:tc>
                  <a:txBody>
                    <a:bodyPr/>
                    <a:lstStyle/>
                    <a:p>
                      <a:pPr algn="l" fontAlgn="ctr"/>
                      <a:r>
                        <a:rPr lang="en-GB" sz="1000" b="0" i="0" u="none" strike="noStrike" dirty="0">
                          <a:solidFill>
                            <a:schemeClr val="tx1"/>
                          </a:solidFill>
                          <a:effectLst/>
                          <a:latin typeface="Calibri" panose="020F0502020204030204" pitchFamily="34" charset="0"/>
                        </a:rPr>
                        <a:t>Number of non-compliances found under the LABC Quality Management Scheme registered under ISO 9001:2015 (internal review)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N/A (new KPI)</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4"/>
                          </a:solidFill>
                          <a:effectLst/>
                          <a:latin typeface="Calibri" panose="020F0502020204030204" pitchFamily="34" charset="0"/>
                        </a:rPr>
                        <a:t>2</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4488532"/>
                  </a:ext>
                </a:extLst>
              </a:tr>
              <a:tr h="218994">
                <a:tc>
                  <a:txBody>
                    <a:bodyPr/>
                    <a:lstStyle/>
                    <a:p>
                      <a:pPr algn="l" fontAlgn="ctr"/>
                      <a:r>
                        <a:rPr lang="en-GB" sz="1000" b="0" i="0" u="none" strike="noStrike" dirty="0">
                          <a:solidFill>
                            <a:schemeClr val="tx1"/>
                          </a:solidFill>
                          <a:effectLst/>
                          <a:latin typeface="Calibri" panose="020F0502020204030204" pitchFamily="34" charset="0"/>
                        </a:rPr>
                        <a:t>Number of previous non-compliances under the LABC Quality Management Scheme reviewed and resolved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900" b="0" i="0" u="none" strike="noStrike" dirty="0">
                          <a:solidFill>
                            <a:schemeClr val="tx1"/>
                          </a:solidFill>
                          <a:effectLst/>
                          <a:latin typeface="Calibri" panose="020F0502020204030204" pitchFamily="34" charset="0"/>
                        </a:rPr>
                        <a:t>Number of non-compliances found in previous quarter</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N/A (new KPI)</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3730789"/>
                  </a:ext>
                </a:extLst>
              </a:tr>
              <a:tr h="218994">
                <a:tc>
                  <a:txBody>
                    <a:bodyPr/>
                    <a:lstStyle/>
                    <a:p>
                      <a:pPr algn="l" fontAlgn="ctr"/>
                      <a:r>
                        <a:rPr lang="en-GB" sz="1000" b="0" i="0" u="none" strike="noStrike" dirty="0">
                          <a:solidFill>
                            <a:schemeClr val="tx1"/>
                          </a:solidFill>
                          <a:effectLst/>
                          <a:latin typeface="Calibri" panose="020F0502020204030204" pitchFamily="34" charset="0"/>
                        </a:rPr>
                        <a:t>Number of claims submitted against the Council for Building Control negligence / non-compliance that the Council was unsuccessful in defending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N/A (new KPI)</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0164039"/>
                  </a:ext>
                </a:extLst>
              </a:tr>
              <a:tr h="218994">
                <a:tc>
                  <a:txBody>
                    <a:bodyPr/>
                    <a:lstStyle/>
                    <a:p>
                      <a:pPr algn="l" fontAlgn="ctr"/>
                      <a:r>
                        <a:rPr lang="en-GB" sz="1000" b="0" i="0" u="none" strike="noStrike" dirty="0">
                          <a:solidFill>
                            <a:schemeClr val="tx1"/>
                          </a:solidFill>
                          <a:effectLst/>
                          <a:latin typeface="Calibri" panose="020F0502020204030204" pitchFamily="34" charset="0"/>
                        </a:rPr>
                        <a:t>Number of Building Regulations projects commenced under the Council’s control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N/A</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N/A (new KPI)</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tx1"/>
                          </a:solidFill>
                          <a:effectLst/>
                          <a:latin typeface="Calibri" panose="020F0502020204030204" pitchFamily="34" charset="0"/>
                        </a:rPr>
                        <a:t>157</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668977"/>
                  </a:ext>
                </a:extLst>
              </a:tr>
              <a:tr h="218994">
                <a:tc>
                  <a:txBody>
                    <a:bodyPr/>
                    <a:lstStyle/>
                    <a:p>
                      <a:pPr algn="l" fontAlgn="ctr"/>
                      <a:r>
                        <a:rPr lang="en-GB" sz="1000" b="0" i="0" u="none" strike="noStrike" dirty="0">
                          <a:solidFill>
                            <a:schemeClr val="tx1"/>
                          </a:solidFill>
                          <a:effectLst/>
                          <a:latin typeface="Calibri" panose="020F0502020204030204" pitchFamily="34" charset="0"/>
                        </a:rPr>
                        <a:t>Number of Building Regulations projects completed under the Council’s control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N/A (new KPI)</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tx1"/>
                          </a:solidFill>
                          <a:effectLst/>
                          <a:latin typeface="Calibri" panose="020F0502020204030204" pitchFamily="34" charset="0"/>
                        </a:rPr>
                        <a:t>108</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5181172"/>
                  </a:ext>
                </a:extLst>
              </a:tr>
              <a:tr h="218994">
                <a:tc>
                  <a:txBody>
                    <a:bodyPr/>
                    <a:lstStyle/>
                    <a:p>
                      <a:pPr algn="l" fontAlgn="ctr"/>
                      <a:r>
                        <a:rPr lang="en-GB" sz="1000" b="0" i="0" u="none" strike="noStrike" dirty="0">
                          <a:solidFill>
                            <a:schemeClr val="tx1"/>
                          </a:solidFill>
                          <a:effectLst/>
                          <a:latin typeface="Calibri" panose="020F0502020204030204" pitchFamily="34" charset="0"/>
                        </a:rPr>
                        <a:t>Dangerous structures receiving an initial risk assessment within 24 hours of report being received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100%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 (new KPI)</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panose="020F0502020204030204" pitchFamily="34" charset="0"/>
                        </a:rPr>
                        <a:t>100%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81335399"/>
                  </a:ext>
                </a:extLst>
              </a:tr>
              <a:tr h="218994">
                <a:tc>
                  <a:txBody>
                    <a:bodyPr/>
                    <a:lstStyle/>
                    <a:p>
                      <a:pPr algn="l" fontAlgn="ctr"/>
                      <a:r>
                        <a:rPr lang="en-GB" sz="1000" b="0" i="0" u="none" strike="noStrike" dirty="0">
                          <a:solidFill>
                            <a:schemeClr val="tx1"/>
                          </a:solidFill>
                          <a:effectLst/>
                          <a:latin typeface="Calibri" panose="020F0502020204030204" pitchFamily="34" charset="0"/>
                        </a:rPr>
                        <a:t>Full Plans applications decided within statutory time limit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100%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 (new KPI)</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8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75028761"/>
                  </a:ext>
                </a:extLst>
              </a:tr>
              <a:tr h="218994">
                <a:tc>
                  <a:txBody>
                    <a:bodyPr/>
                    <a:lstStyle/>
                    <a:p>
                      <a:pPr algn="l" fontAlgn="ctr"/>
                      <a:r>
                        <a:rPr lang="en-GB" sz="1000" b="0" i="0" u="none" strike="noStrike" dirty="0">
                          <a:solidFill>
                            <a:schemeClr val="tx1"/>
                          </a:solidFill>
                          <a:effectLst/>
                          <a:latin typeface="Calibri" panose="020F0502020204030204" pitchFamily="34" charset="0"/>
                        </a:rPr>
                        <a:t>Full Plans applications checked within 15 days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above 90%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8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8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33162739"/>
                  </a:ext>
                </a:extLst>
              </a:tr>
              <a:tr h="218994">
                <a:tc>
                  <a:txBody>
                    <a:bodyPr/>
                    <a:lstStyle/>
                    <a:p>
                      <a:pPr algn="l" fontAlgn="ctr"/>
                      <a:r>
                        <a:rPr lang="en-GB" sz="1000" b="0" i="0" u="none" strike="noStrike" dirty="0">
                          <a:solidFill>
                            <a:schemeClr val="tx1"/>
                          </a:solidFill>
                          <a:effectLst/>
                          <a:latin typeface="Calibri" panose="020F0502020204030204" pitchFamily="34" charset="0"/>
                        </a:rPr>
                        <a:t>Major planning applications - number decided</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N/A</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a:solidFill>
                            <a:schemeClr val="tx1"/>
                          </a:solidFill>
                          <a:effectLst/>
                          <a:latin typeface="Calibri" panose="020F0502020204030204" pitchFamily="34" charset="0"/>
                        </a:rPr>
                        <a:t>4</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tx1"/>
                          </a:solidFill>
                          <a:effectLst/>
                          <a:latin typeface="Calibri" panose="020F0502020204030204" pitchFamily="34" charset="0"/>
                        </a:rPr>
                        <a:t>4</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8979823"/>
                  </a:ext>
                </a:extLst>
              </a:tr>
              <a:tr h="218994">
                <a:tc>
                  <a:txBody>
                    <a:bodyPr/>
                    <a:lstStyle/>
                    <a:p>
                      <a:pPr algn="l" fontAlgn="ctr"/>
                      <a:r>
                        <a:rPr lang="en-GB" sz="1000" b="0" i="0" u="none" strike="noStrike" dirty="0">
                          <a:solidFill>
                            <a:schemeClr val="tx1"/>
                          </a:solidFill>
                          <a:effectLst/>
                          <a:latin typeface="Calibri" panose="020F0502020204030204" pitchFamily="34" charset="0"/>
                        </a:rPr>
                        <a:t>Major planning applications - % decided within 13 weeks or agreed time extension</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above 70%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a:solidFill>
                            <a:schemeClr val="accent6"/>
                          </a:solidFill>
                          <a:effectLst/>
                          <a:latin typeface="Calibri" panose="020F0502020204030204" pitchFamily="34" charset="0"/>
                        </a:rPr>
                        <a:t>100%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panose="020F0502020204030204" pitchFamily="34" charset="0"/>
                        </a:rPr>
                        <a:t>100%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9530649"/>
                  </a:ext>
                </a:extLst>
              </a:tr>
              <a:tr h="218994">
                <a:tc>
                  <a:txBody>
                    <a:bodyPr/>
                    <a:lstStyle/>
                    <a:p>
                      <a:pPr algn="l" fontAlgn="ctr"/>
                      <a:r>
                        <a:rPr lang="en-GB" sz="1000" b="0" i="0" u="none" strike="noStrike" dirty="0">
                          <a:solidFill>
                            <a:schemeClr val="tx1"/>
                          </a:solidFill>
                          <a:effectLst/>
                          <a:latin typeface="Calibri" panose="020F0502020204030204" pitchFamily="34" charset="0"/>
                        </a:rPr>
                        <a:t>Minor planning applications - number decided</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a:solidFill>
                            <a:schemeClr val="tx1"/>
                          </a:solidFill>
                          <a:effectLst/>
                          <a:latin typeface="Calibri" panose="020F0502020204030204" pitchFamily="34" charset="0"/>
                        </a:rPr>
                        <a:t>22</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tx1"/>
                          </a:solidFill>
                          <a:effectLst/>
                          <a:latin typeface="Calibri" panose="020F0502020204030204" pitchFamily="34" charset="0"/>
                        </a:rPr>
                        <a:t>20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056615"/>
                  </a:ext>
                </a:extLst>
              </a:tr>
              <a:tr h="218994">
                <a:tc>
                  <a:txBody>
                    <a:bodyPr/>
                    <a:lstStyle/>
                    <a:p>
                      <a:pPr algn="l" fontAlgn="ctr"/>
                      <a:r>
                        <a:rPr lang="en-GB" sz="1000" b="0" i="0" u="none" strike="noStrike" dirty="0">
                          <a:solidFill>
                            <a:schemeClr val="tx1"/>
                          </a:solidFill>
                          <a:effectLst/>
                          <a:latin typeface="Calibri" panose="020F0502020204030204" pitchFamily="34" charset="0"/>
                        </a:rPr>
                        <a:t>Minor planning applications - % decided within 8 weeks or agreed extension</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above 65%</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a:solidFill>
                            <a:schemeClr val="accent6"/>
                          </a:solidFill>
                          <a:effectLst/>
                          <a:latin typeface="Calibri" panose="020F0502020204030204" pitchFamily="34" charset="0"/>
                        </a:rPr>
                        <a:t>82%</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panose="020F0502020204030204" pitchFamily="34" charset="0"/>
                        </a:rPr>
                        <a:t>85%</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9003673"/>
                  </a:ext>
                </a:extLst>
              </a:tr>
              <a:tr h="218994">
                <a:tc>
                  <a:txBody>
                    <a:bodyPr/>
                    <a:lstStyle/>
                    <a:p>
                      <a:pPr algn="l" fontAlgn="ctr"/>
                      <a:r>
                        <a:rPr lang="en-GB" sz="1000" b="0" i="0" u="none" strike="noStrike" dirty="0">
                          <a:solidFill>
                            <a:schemeClr val="tx1"/>
                          </a:solidFill>
                          <a:effectLst/>
                          <a:latin typeface="Calibri" panose="020F0502020204030204" pitchFamily="34" charset="0"/>
                        </a:rPr>
                        <a:t>Other planning applications - number decided</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a:solidFill>
                            <a:schemeClr val="tx1"/>
                          </a:solidFill>
                          <a:effectLst/>
                          <a:latin typeface="Calibri" panose="020F0502020204030204" pitchFamily="34" charset="0"/>
                        </a:rPr>
                        <a:t>109</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tx1"/>
                          </a:solidFill>
                          <a:effectLst/>
                          <a:latin typeface="Calibri" panose="020F0502020204030204" pitchFamily="34" charset="0"/>
                        </a:rPr>
                        <a:t>126</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5625685"/>
                  </a:ext>
                </a:extLst>
              </a:tr>
              <a:tr h="218994">
                <a:tc>
                  <a:txBody>
                    <a:bodyPr/>
                    <a:lstStyle/>
                    <a:p>
                      <a:pPr algn="l" fontAlgn="ctr"/>
                      <a:r>
                        <a:rPr lang="en-GB" sz="1000" b="0" i="0" u="none" strike="noStrike" dirty="0">
                          <a:solidFill>
                            <a:schemeClr val="tx1"/>
                          </a:solidFill>
                          <a:effectLst/>
                          <a:latin typeface="Calibri" panose="020F0502020204030204" pitchFamily="34" charset="0"/>
                        </a:rPr>
                        <a:t>Other planning applications - % decided within 8 weeks or agreed extension</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a:solidFill>
                            <a:schemeClr val="tx1"/>
                          </a:solidFill>
                          <a:effectLst/>
                          <a:latin typeface="Calibri" panose="020F0502020204030204" pitchFamily="34" charset="0"/>
                        </a:rPr>
                        <a:t>above 80%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a:solidFill>
                            <a:schemeClr val="accent6"/>
                          </a:solidFill>
                          <a:effectLst/>
                          <a:latin typeface="Calibri" panose="020F0502020204030204" pitchFamily="34" charset="0"/>
                        </a:rPr>
                        <a:t>92%</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panose="020F0502020204030204" pitchFamily="34" charset="0"/>
                        </a:rPr>
                        <a:t>94%</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9067096"/>
                  </a:ext>
                </a:extLst>
              </a:tr>
              <a:tr h="218994">
                <a:tc>
                  <a:txBody>
                    <a:bodyPr/>
                    <a:lstStyle/>
                    <a:p>
                      <a:pPr algn="l" fontAlgn="ctr"/>
                      <a:r>
                        <a:rPr lang="en-GB" sz="1000" b="0" i="0" u="none" strike="noStrike" dirty="0">
                          <a:solidFill>
                            <a:schemeClr val="tx1"/>
                          </a:solidFill>
                          <a:effectLst/>
                          <a:latin typeface="Calibri" panose="020F0502020204030204" pitchFamily="34" charset="0"/>
                        </a:rPr>
                        <a:t>All applications - % decided within 26 weeks</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above 98%</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a:solidFill>
                            <a:schemeClr val="accent6"/>
                          </a:solidFill>
                          <a:effectLst/>
                          <a:latin typeface="Calibri" panose="020F0502020204030204" pitchFamily="34" charset="0"/>
                        </a:rPr>
                        <a:t>99%</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panose="020F0502020204030204" pitchFamily="34" charset="0"/>
                        </a:rPr>
                        <a:t>99%</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9860773"/>
                  </a:ext>
                </a:extLst>
              </a:tr>
              <a:tr h="218994">
                <a:tc>
                  <a:txBody>
                    <a:bodyPr/>
                    <a:lstStyle/>
                    <a:p>
                      <a:pPr algn="l" fontAlgn="ctr"/>
                      <a:r>
                        <a:rPr lang="en-GB" sz="1000" b="0" i="0" u="none" strike="noStrike" dirty="0">
                          <a:solidFill>
                            <a:schemeClr val="tx1"/>
                          </a:solidFill>
                          <a:effectLst/>
                          <a:latin typeface="Calibri" panose="020F0502020204030204" pitchFamily="34" charset="0"/>
                        </a:rPr>
                        <a:t>Discharge of condition applications - % decided within 8 weeks</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above 80%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dirty="0">
                          <a:solidFill>
                            <a:srgbClr val="FF0000"/>
                          </a:solidFill>
                          <a:effectLst/>
                          <a:latin typeface="Calibri" panose="020F0502020204030204" pitchFamily="34" charset="0"/>
                        </a:rPr>
                        <a:t>26%</a:t>
                      </a:r>
                    </a:p>
                    <a:p>
                      <a:pPr algn="l" fontAlgn="ctr"/>
                      <a:r>
                        <a:rPr lang="en-GB" sz="900" b="0" i="0" u="none" strike="noStrike" dirty="0">
                          <a:solidFill>
                            <a:srgbClr val="FF0000"/>
                          </a:solidFill>
                          <a:effectLst/>
                          <a:latin typeface="Calibri" panose="020F0502020204030204" pitchFamily="34" charset="0"/>
                        </a:rPr>
                        <a:t>Conditions Officer post currently vacant</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4"/>
                          </a:solidFill>
                          <a:effectLst/>
                          <a:latin typeface="Calibri" panose="020F0502020204030204" pitchFamily="34" charset="0"/>
                        </a:rPr>
                        <a:t>72%</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9096985"/>
                  </a:ext>
                </a:extLst>
              </a:tr>
              <a:tr h="218994">
                <a:tc>
                  <a:txBody>
                    <a:bodyPr/>
                    <a:lstStyle/>
                    <a:p>
                      <a:pPr algn="l" fontAlgn="ctr"/>
                      <a:r>
                        <a:rPr lang="en-GB" sz="1000" b="0" i="0" u="none" strike="noStrike">
                          <a:solidFill>
                            <a:schemeClr val="tx1"/>
                          </a:solidFill>
                          <a:effectLst/>
                          <a:latin typeface="Calibri" panose="020F0502020204030204" pitchFamily="34" charset="0"/>
                        </a:rPr>
                        <a:t>Major planning applications - % of decisions allowed on appeal</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below 20%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a:solidFill>
                            <a:schemeClr val="accent6"/>
                          </a:solidFill>
                          <a:effectLst/>
                          <a:latin typeface="Calibri" panose="020F0502020204030204" pitchFamily="34" charset="0"/>
                        </a:rPr>
                        <a:t>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5926397"/>
                  </a:ext>
                </a:extLst>
              </a:tr>
              <a:tr h="218994">
                <a:tc>
                  <a:txBody>
                    <a:bodyPr/>
                    <a:lstStyle/>
                    <a:p>
                      <a:pPr algn="l" fontAlgn="ctr"/>
                      <a:r>
                        <a:rPr lang="en-GB" sz="1000" b="0" i="0" u="none" strike="noStrike">
                          <a:solidFill>
                            <a:schemeClr val="tx1"/>
                          </a:solidFill>
                          <a:effectLst/>
                          <a:latin typeface="Calibri" panose="020F0502020204030204" pitchFamily="34" charset="0"/>
                        </a:rPr>
                        <a:t>Minor and other planning applications - % of decisions allowed on appeal</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below 30%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a:solidFill>
                            <a:schemeClr val="accent6"/>
                          </a:solidFill>
                          <a:effectLst/>
                          <a:latin typeface="Calibri" panose="020F0502020204030204" pitchFamily="34" charset="0"/>
                        </a:rPr>
                        <a:t>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5930159"/>
                  </a:ext>
                </a:extLst>
              </a:tr>
              <a:tr h="218994">
                <a:tc>
                  <a:txBody>
                    <a:bodyPr/>
                    <a:lstStyle/>
                    <a:p>
                      <a:pPr algn="l" fontAlgn="ctr"/>
                      <a:r>
                        <a:rPr lang="en-GB" sz="1000" b="0" i="0" u="none" strike="noStrike">
                          <a:solidFill>
                            <a:schemeClr val="tx1"/>
                          </a:solidFill>
                          <a:effectLst/>
                          <a:latin typeface="Calibri" panose="020F0502020204030204" pitchFamily="34" charset="0"/>
                        </a:rPr>
                        <a:t>S106 agreements - monitoring fees collected (£)</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above £33,000 (year end cumulative)</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b="0" i="0" u="none" strike="noStrike" dirty="0">
                          <a:solidFill>
                            <a:srgbClr val="FF0000"/>
                          </a:solidFill>
                          <a:effectLst/>
                          <a:latin typeface="Calibri" panose="020F0502020204030204" pitchFamily="34" charset="0"/>
                        </a:rPr>
                        <a:t>Not reported by service</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b="1" i="0" u="none" strike="noStrike" dirty="0">
                          <a:solidFill>
                            <a:srgbClr val="FF0000"/>
                          </a:solidFill>
                          <a:effectLst/>
                          <a:latin typeface="Calibri" panose="020F0502020204030204" pitchFamily="34" charset="0"/>
                        </a:rPr>
                        <a:t>Not reported by service</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2122089"/>
                  </a:ext>
                </a:extLst>
              </a:tr>
            </a:tbl>
          </a:graphicData>
        </a:graphic>
      </p:graphicFrame>
    </p:spTree>
    <p:extLst>
      <p:ext uri="{BB962C8B-B14F-4D97-AF65-F5344CB8AC3E}">
        <p14:creationId xmlns:p14="http://schemas.microsoft.com/office/powerpoint/2010/main" val="2481999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5B790-704F-45A9-8EC5-E5CEB2AC3E31}"/>
              </a:ext>
            </a:extLst>
          </p:cNvPr>
          <p:cNvSpPr>
            <a:spLocks noGrp="1"/>
          </p:cNvSpPr>
          <p:nvPr>
            <p:ph type="title"/>
          </p:nvPr>
        </p:nvSpPr>
        <p:spPr/>
        <p:txBody>
          <a:bodyPr>
            <a:normAutofit/>
          </a:bodyPr>
          <a:lstStyle/>
          <a:p>
            <a:pPr algn="ctr"/>
            <a:r>
              <a:rPr lang="en-GB" sz="4800"/>
              <a:t>Headline achievements in Q2</a:t>
            </a:r>
          </a:p>
        </p:txBody>
      </p:sp>
      <p:sp>
        <p:nvSpPr>
          <p:cNvPr id="3" name="Content Placeholder 2">
            <a:extLst>
              <a:ext uri="{FF2B5EF4-FFF2-40B4-BE49-F238E27FC236}">
                <a16:creationId xmlns:a16="http://schemas.microsoft.com/office/drawing/2014/main" id="{B4662C0D-444E-4529-B31F-08DCFF9CB5A0}"/>
              </a:ext>
            </a:extLst>
          </p:cNvPr>
          <p:cNvSpPr>
            <a:spLocks noGrp="1"/>
          </p:cNvSpPr>
          <p:nvPr>
            <p:ph idx="1"/>
          </p:nvPr>
        </p:nvSpPr>
        <p:spPr>
          <a:xfrm>
            <a:off x="838200" y="1690688"/>
            <a:ext cx="10515600" cy="4642379"/>
          </a:xfrm>
        </p:spPr>
        <p:txBody>
          <a:bodyPr vert="horz" lIns="91440" tIns="45720" rIns="91440" bIns="45720" rtlCol="0" anchor="t">
            <a:normAutofit fontScale="77500" lnSpcReduction="20000"/>
          </a:bodyPr>
          <a:lstStyle/>
          <a:p>
            <a:r>
              <a:rPr lang="en-GB" dirty="0"/>
              <a:t>The Council has continued to </a:t>
            </a:r>
            <a:r>
              <a:rPr lang="en-GB" dirty="0">
                <a:solidFill>
                  <a:schemeClr val="accent6"/>
                </a:solidFill>
              </a:rPr>
              <a:t>support local people </a:t>
            </a:r>
            <a:r>
              <a:rPr lang="en-GB" dirty="0"/>
              <a:t>throughout the coronavirus pandemic and has set up a recovery programme to consider how we will help </a:t>
            </a:r>
            <a:r>
              <a:rPr lang="en-GB" dirty="0">
                <a:solidFill>
                  <a:schemeClr val="accent6"/>
                </a:solidFill>
              </a:rPr>
              <a:t>restore the health of communities and businesses</a:t>
            </a:r>
            <a:r>
              <a:rPr lang="en-GB" dirty="0"/>
              <a:t>, with the first Cabinet Liaison Panel meeting taking place in September</a:t>
            </a:r>
          </a:p>
          <a:p>
            <a:r>
              <a:rPr lang="en-GB" dirty="0"/>
              <a:t>We have also embarked on the ‘Shaping our Future’ </a:t>
            </a:r>
            <a:r>
              <a:rPr lang="en-GB" dirty="0">
                <a:solidFill>
                  <a:srgbClr val="92D050"/>
                </a:solidFill>
              </a:rPr>
              <a:t>transformation programme</a:t>
            </a:r>
            <a:r>
              <a:rPr lang="en-GB" dirty="0"/>
              <a:t> which will enable us to achieve the objectives contained in the new strategy in a financially and environmentally sustainable way</a:t>
            </a:r>
          </a:p>
          <a:p>
            <a:r>
              <a:rPr lang="en-GB" dirty="0"/>
              <a:t>In July we held the first hybrid Annual Council meeting and Mayor Making ceremony, at which Cllr Prad Bains became the youngest ever Havant Mayor</a:t>
            </a:r>
          </a:p>
          <a:p>
            <a:r>
              <a:rPr lang="en-GB" dirty="0"/>
              <a:t>Our </a:t>
            </a:r>
            <a:r>
              <a:rPr lang="en-GB" dirty="0">
                <a:solidFill>
                  <a:srgbClr val="92D050"/>
                </a:solidFill>
              </a:rPr>
              <a:t>innovative approach </a:t>
            </a:r>
            <a:r>
              <a:rPr lang="en-GB" dirty="0"/>
              <a:t>to solving the nutrient neutrality problem was celebrated by the Environment Minister, who visited the recently purchased land at </a:t>
            </a:r>
            <a:r>
              <a:rPr lang="en-GB" dirty="0" err="1"/>
              <a:t>Warblington</a:t>
            </a:r>
            <a:r>
              <a:rPr lang="en-GB" dirty="0"/>
              <a:t> Farm in September. A </a:t>
            </a:r>
            <a:r>
              <a:rPr lang="en-GB" dirty="0">
                <a:solidFill>
                  <a:srgbClr val="92D050"/>
                </a:solidFill>
              </a:rPr>
              <a:t>nature reserve </a:t>
            </a:r>
            <a:r>
              <a:rPr lang="en-GB" dirty="0"/>
              <a:t>will be created which will be maintained by developer contributions, providing an amenity for local residents at no extra cost to the Council as well as allowing for sustainable development in the area</a:t>
            </a:r>
          </a:p>
          <a:p>
            <a:r>
              <a:rPr lang="en-GB" dirty="0"/>
              <a:t>Our </a:t>
            </a:r>
            <a:r>
              <a:rPr lang="en-GB" dirty="0">
                <a:solidFill>
                  <a:srgbClr val="92D050"/>
                </a:solidFill>
              </a:rPr>
              <a:t>Local Plan </a:t>
            </a:r>
            <a:r>
              <a:rPr lang="en-GB" dirty="0"/>
              <a:t>moved forward with approved changes to the pre-submission Local Plan and approval to move forward to consultation.</a:t>
            </a:r>
          </a:p>
        </p:txBody>
      </p:sp>
    </p:spTree>
    <p:extLst>
      <p:ext uri="{BB962C8B-B14F-4D97-AF65-F5344CB8AC3E}">
        <p14:creationId xmlns:p14="http://schemas.microsoft.com/office/powerpoint/2010/main" val="33430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EE008-D461-4A3A-898C-5B0ECEDE63F5}"/>
              </a:ext>
            </a:extLst>
          </p:cNvPr>
          <p:cNvSpPr>
            <a:spLocks noGrp="1"/>
          </p:cNvSpPr>
          <p:nvPr>
            <p:ph type="title"/>
          </p:nvPr>
        </p:nvSpPr>
        <p:spPr>
          <a:xfrm>
            <a:off x="838200" y="382400"/>
            <a:ext cx="10515600" cy="1325563"/>
          </a:xfrm>
        </p:spPr>
        <p:txBody>
          <a:bodyPr>
            <a:normAutofit/>
          </a:bodyPr>
          <a:lstStyle/>
          <a:p>
            <a:pPr algn="ctr"/>
            <a:r>
              <a:rPr lang="en-GB" sz="5400"/>
              <a:t>People – key statistics for Q2</a:t>
            </a:r>
          </a:p>
        </p:txBody>
      </p:sp>
      <p:sp>
        <p:nvSpPr>
          <p:cNvPr id="3" name="Content Placeholder 2">
            <a:extLst>
              <a:ext uri="{FF2B5EF4-FFF2-40B4-BE49-F238E27FC236}">
                <a16:creationId xmlns:a16="http://schemas.microsoft.com/office/drawing/2014/main" id="{DAE993C0-95A1-4B6E-BFEC-29689279BCE2}"/>
              </a:ext>
            </a:extLst>
          </p:cNvPr>
          <p:cNvSpPr>
            <a:spLocks noGrp="1"/>
          </p:cNvSpPr>
          <p:nvPr>
            <p:ph idx="1"/>
          </p:nvPr>
        </p:nvSpPr>
        <p:spPr>
          <a:xfrm>
            <a:off x="3567123" y="2567590"/>
            <a:ext cx="2182585" cy="1256957"/>
          </a:xfrm>
        </p:spPr>
        <p:txBody>
          <a:bodyPr>
            <a:normAutofit lnSpcReduction="10000"/>
          </a:bodyPr>
          <a:lstStyle/>
          <a:p>
            <a:pPr marL="0" indent="0" algn="ctr">
              <a:buNone/>
            </a:pPr>
            <a:endParaRPr lang="en-GB"/>
          </a:p>
          <a:p>
            <a:pPr marL="0" indent="0" algn="ctr">
              <a:buNone/>
            </a:pPr>
            <a:r>
              <a:rPr lang="en-GB" sz="2400"/>
              <a:t>Number of new starters</a:t>
            </a:r>
          </a:p>
        </p:txBody>
      </p:sp>
      <p:sp>
        <p:nvSpPr>
          <p:cNvPr id="5" name="Content Placeholder 2">
            <a:extLst>
              <a:ext uri="{FF2B5EF4-FFF2-40B4-BE49-F238E27FC236}">
                <a16:creationId xmlns:a16="http://schemas.microsoft.com/office/drawing/2014/main" id="{5937567A-0083-4A3A-9BAB-F58849B531C8}"/>
              </a:ext>
            </a:extLst>
          </p:cNvPr>
          <p:cNvSpPr txBox="1">
            <a:spLocks/>
          </p:cNvSpPr>
          <p:nvPr/>
        </p:nvSpPr>
        <p:spPr>
          <a:xfrm>
            <a:off x="905107" y="3063939"/>
            <a:ext cx="1899201" cy="93844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a:t>Total FTE at end of quarter</a:t>
            </a:r>
          </a:p>
        </p:txBody>
      </p:sp>
      <p:sp>
        <p:nvSpPr>
          <p:cNvPr id="6" name="Content Placeholder 2">
            <a:extLst>
              <a:ext uri="{FF2B5EF4-FFF2-40B4-BE49-F238E27FC236}">
                <a16:creationId xmlns:a16="http://schemas.microsoft.com/office/drawing/2014/main" id="{44147360-7089-4C48-AF29-0E4E82C9D855}"/>
              </a:ext>
            </a:extLst>
          </p:cNvPr>
          <p:cNvSpPr txBox="1">
            <a:spLocks/>
          </p:cNvSpPr>
          <p:nvPr/>
        </p:nvSpPr>
        <p:spPr>
          <a:xfrm>
            <a:off x="2109014" y="4883267"/>
            <a:ext cx="2902736" cy="306210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400"/>
              <a:t>Average number of sick days per FTE</a:t>
            </a:r>
          </a:p>
          <a:p>
            <a:pPr marL="0" indent="0" algn="ctr">
              <a:buNone/>
            </a:pPr>
            <a:r>
              <a:rPr lang="en-GB" sz="1200">
                <a:ea typeface="+mn-lt"/>
                <a:cs typeface="+mn-lt"/>
              </a:rPr>
              <a:t>Public sector average: 2.2 days</a:t>
            </a:r>
            <a:br>
              <a:rPr lang="en-GB" sz="1200">
                <a:ea typeface="+mn-lt"/>
                <a:cs typeface="+mn-lt"/>
              </a:rPr>
            </a:br>
            <a:r>
              <a:rPr lang="en-GB" sz="1200">
                <a:ea typeface="+mn-lt"/>
                <a:cs typeface="+mn-lt"/>
              </a:rPr>
              <a:t>Private sector average: 1.8 days</a:t>
            </a:r>
            <a:endParaRPr lang="en-GB" sz="1200">
              <a:cs typeface="Calibri"/>
            </a:endParaRPr>
          </a:p>
          <a:p>
            <a:pPr marL="0" indent="0" algn="ctr">
              <a:buNone/>
            </a:pPr>
            <a:endParaRPr lang="en-GB" sz="2400">
              <a:cs typeface="Calibri"/>
            </a:endParaRPr>
          </a:p>
        </p:txBody>
      </p:sp>
      <p:sp>
        <p:nvSpPr>
          <p:cNvPr id="9" name="Content Placeholder 2">
            <a:extLst>
              <a:ext uri="{FF2B5EF4-FFF2-40B4-BE49-F238E27FC236}">
                <a16:creationId xmlns:a16="http://schemas.microsoft.com/office/drawing/2014/main" id="{7105E619-B6AE-4729-A1BD-416EE57AD119}"/>
              </a:ext>
            </a:extLst>
          </p:cNvPr>
          <p:cNvSpPr txBox="1">
            <a:spLocks/>
          </p:cNvSpPr>
          <p:nvPr/>
        </p:nvSpPr>
        <p:spPr>
          <a:xfrm>
            <a:off x="6387469" y="2990882"/>
            <a:ext cx="2016576"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a:t>Number of leavers</a:t>
            </a:r>
          </a:p>
        </p:txBody>
      </p:sp>
      <p:sp>
        <p:nvSpPr>
          <p:cNvPr id="10" name="Content Placeholder 2">
            <a:extLst>
              <a:ext uri="{FF2B5EF4-FFF2-40B4-BE49-F238E27FC236}">
                <a16:creationId xmlns:a16="http://schemas.microsoft.com/office/drawing/2014/main" id="{B048FCCB-9494-44C0-BCAE-5B112B4E0F91}"/>
              </a:ext>
            </a:extLst>
          </p:cNvPr>
          <p:cNvSpPr txBox="1">
            <a:spLocks/>
          </p:cNvSpPr>
          <p:nvPr/>
        </p:nvSpPr>
        <p:spPr>
          <a:xfrm>
            <a:off x="9331222" y="2991312"/>
            <a:ext cx="1703605"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a:t>Turnover rate</a:t>
            </a:r>
          </a:p>
        </p:txBody>
      </p:sp>
      <p:pic>
        <p:nvPicPr>
          <p:cNvPr id="13" name="Graphic 12" descr="Handshake">
            <a:extLst>
              <a:ext uri="{FF2B5EF4-FFF2-40B4-BE49-F238E27FC236}">
                <a16:creationId xmlns:a16="http://schemas.microsoft.com/office/drawing/2014/main" id="{1E2478C7-736D-4925-8482-AB13249A55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58889" y="2249283"/>
            <a:ext cx="914400" cy="914400"/>
          </a:xfrm>
          <a:prstGeom prst="rect">
            <a:avLst/>
          </a:prstGeom>
        </p:spPr>
      </p:pic>
      <p:pic>
        <p:nvPicPr>
          <p:cNvPr id="15" name="Graphic 14" descr="Questions">
            <a:extLst>
              <a:ext uri="{FF2B5EF4-FFF2-40B4-BE49-F238E27FC236}">
                <a16:creationId xmlns:a16="http://schemas.microsoft.com/office/drawing/2014/main" id="{45DB5EF4-F538-4224-A194-A4FA2EA6C56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20888" y="2222141"/>
            <a:ext cx="768741" cy="768741"/>
          </a:xfrm>
          <a:prstGeom prst="rect">
            <a:avLst/>
          </a:prstGeom>
        </p:spPr>
      </p:pic>
      <p:pic>
        <p:nvPicPr>
          <p:cNvPr id="17" name="Graphic 16" descr="Stethoscope">
            <a:extLst>
              <a:ext uri="{FF2B5EF4-FFF2-40B4-BE49-F238E27FC236}">
                <a16:creationId xmlns:a16="http://schemas.microsoft.com/office/drawing/2014/main" id="{3F13871E-C7A9-4145-BB64-9866F5ACB00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5496253" y="4755633"/>
            <a:ext cx="1180372" cy="1180372"/>
          </a:xfrm>
          <a:prstGeom prst="rect">
            <a:avLst/>
          </a:prstGeom>
        </p:spPr>
      </p:pic>
      <p:pic>
        <p:nvPicPr>
          <p:cNvPr id="19" name="Graphic 18" descr="Employee badge">
            <a:extLst>
              <a:ext uri="{FF2B5EF4-FFF2-40B4-BE49-F238E27FC236}">
                <a16:creationId xmlns:a16="http://schemas.microsoft.com/office/drawing/2014/main" id="{DFAFF069-E47D-436C-B5AD-BB94B0B3B3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62731" y="2149594"/>
            <a:ext cx="914400" cy="914400"/>
          </a:xfrm>
          <a:prstGeom prst="rect">
            <a:avLst/>
          </a:prstGeom>
        </p:spPr>
      </p:pic>
      <p:pic>
        <p:nvPicPr>
          <p:cNvPr id="21" name="Graphic 20" descr="Monthly calendar">
            <a:extLst>
              <a:ext uri="{FF2B5EF4-FFF2-40B4-BE49-F238E27FC236}">
                <a16:creationId xmlns:a16="http://schemas.microsoft.com/office/drawing/2014/main" id="{9F2CC7A7-5048-4C0A-828B-8B3327AB03B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604112" y="4053528"/>
            <a:ext cx="914400" cy="914400"/>
          </a:xfrm>
          <a:prstGeom prst="rect">
            <a:avLst/>
          </a:prstGeom>
        </p:spPr>
      </p:pic>
      <p:sp>
        <p:nvSpPr>
          <p:cNvPr id="22" name="Content Placeholder 2">
            <a:extLst>
              <a:ext uri="{FF2B5EF4-FFF2-40B4-BE49-F238E27FC236}">
                <a16:creationId xmlns:a16="http://schemas.microsoft.com/office/drawing/2014/main" id="{AA8FF3AF-6341-4A0E-ABB4-849C84411D4D}"/>
              </a:ext>
            </a:extLst>
          </p:cNvPr>
          <p:cNvSpPr txBox="1">
            <a:spLocks/>
          </p:cNvSpPr>
          <p:nvPr/>
        </p:nvSpPr>
        <p:spPr>
          <a:xfrm>
            <a:off x="2925511" y="4279913"/>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solidFill>
                  <a:schemeClr val="accent6"/>
                </a:solidFill>
              </a:rPr>
              <a:t>0.91</a:t>
            </a:r>
          </a:p>
        </p:txBody>
      </p:sp>
      <p:sp>
        <p:nvSpPr>
          <p:cNvPr id="23" name="Content Placeholder 2">
            <a:extLst>
              <a:ext uri="{FF2B5EF4-FFF2-40B4-BE49-F238E27FC236}">
                <a16:creationId xmlns:a16="http://schemas.microsoft.com/office/drawing/2014/main" id="{7DBB01D4-15C5-4558-A471-CDD308A03820}"/>
              </a:ext>
            </a:extLst>
          </p:cNvPr>
          <p:cNvSpPr txBox="1">
            <a:spLocks/>
          </p:cNvSpPr>
          <p:nvPr/>
        </p:nvSpPr>
        <p:spPr>
          <a:xfrm>
            <a:off x="1304552" y="2391068"/>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t>234</a:t>
            </a:r>
          </a:p>
        </p:txBody>
      </p:sp>
      <p:pic>
        <p:nvPicPr>
          <p:cNvPr id="24" name="Grafik 41" descr="Users">
            <a:extLst>
              <a:ext uri="{FF2B5EF4-FFF2-40B4-BE49-F238E27FC236}">
                <a16:creationId xmlns:a16="http://schemas.microsoft.com/office/drawing/2014/main" id="{58290931-489B-446A-87C1-3BAA08EABF7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283161" y="2228804"/>
            <a:ext cx="914400" cy="914400"/>
          </a:xfrm>
          <a:prstGeom prst="rect">
            <a:avLst/>
          </a:prstGeom>
        </p:spPr>
      </p:pic>
      <p:sp>
        <p:nvSpPr>
          <p:cNvPr id="25" name="Content Placeholder 2">
            <a:extLst>
              <a:ext uri="{FF2B5EF4-FFF2-40B4-BE49-F238E27FC236}">
                <a16:creationId xmlns:a16="http://schemas.microsoft.com/office/drawing/2014/main" id="{FC11E5CD-9BAF-4C69-B5F8-3273CCAE7304}"/>
              </a:ext>
            </a:extLst>
          </p:cNvPr>
          <p:cNvSpPr txBox="1">
            <a:spLocks/>
          </p:cNvSpPr>
          <p:nvPr/>
        </p:nvSpPr>
        <p:spPr>
          <a:xfrm>
            <a:off x="4097541" y="2443608"/>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t>6</a:t>
            </a:r>
          </a:p>
        </p:txBody>
      </p:sp>
      <p:sp>
        <p:nvSpPr>
          <p:cNvPr id="26" name="Content Placeholder 2">
            <a:extLst>
              <a:ext uri="{FF2B5EF4-FFF2-40B4-BE49-F238E27FC236}">
                <a16:creationId xmlns:a16="http://schemas.microsoft.com/office/drawing/2014/main" id="{8ECA92C0-757E-4428-8EDF-E13D326DE028}"/>
              </a:ext>
            </a:extLst>
          </p:cNvPr>
          <p:cNvSpPr txBox="1">
            <a:spLocks/>
          </p:cNvSpPr>
          <p:nvPr/>
        </p:nvSpPr>
        <p:spPr>
          <a:xfrm>
            <a:off x="6714382" y="2443608"/>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t>8</a:t>
            </a:r>
          </a:p>
        </p:txBody>
      </p:sp>
      <p:sp>
        <p:nvSpPr>
          <p:cNvPr id="27" name="Content Placeholder 2">
            <a:extLst>
              <a:ext uri="{FF2B5EF4-FFF2-40B4-BE49-F238E27FC236}">
                <a16:creationId xmlns:a16="http://schemas.microsoft.com/office/drawing/2014/main" id="{C1EB168F-2BD8-4955-9ADC-81CD437B618D}"/>
              </a:ext>
            </a:extLst>
          </p:cNvPr>
          <p:cNvSpPr txBox="1">
            <a:spLocks/>
          </p:cNvSpPr>
          <p:nvPr/>
        </p:nvSpPr>
        <p:spPr>
          <a:xfrm>
            <a:off x="9696993" y="2470458"/>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t>3.4%</a:t>
            </a:r>
          </a:p>
        </p:txBody>
      </p:sp>
      <p:sp>
        <p:nvSpPr>
          <p:cNvPr id="28" name="Content Placeholder 2">
            <a:extLst>
              <a:ext uri="{FF2B5EF4-FFF2-40B4-BE49-F238E27FC236}">
                <a16:creationId xmlns:a16="http://schemas.microsoft.com/office/drawing/2014/main" id="{E512E722-8BA8-4332-9551-ED5115A3B201}"/>
              </a:ext>
            </a:extLst>
          </p:cNvPr>
          <p:cNvSpPr txBox="1">
            <a:spLocks/>
          </p:cNvSpPr>
          <p:nvPr/>
        </p:nvSpPr>
        <p:spPr>
          <a:xfrm>
            <a:off x="5843890" y="4273801"/>
            <a:ext cx="5190937" cy="30908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400"/>
              <a:t>3 most common reasons for short-term sick leave</a:t>
            </a:r>
          </a:p>
          <a:p>
            <a:pPr algn="ctr"/>
            <a:r>
              <a:rPr lang="en-GB" sz="1600"/>
              <a:t>Anxiety/stress/depression (13.5 sick days)</a:t>
            </a:r>
          </a:p>
          <a:p>
            <a:pPr algn="ctr"/>
            <a:r>
              <a:rPr lang="en-GB" sz="1600"/>
              <a:t>Headache/migraine (5 sick days)</a:t>
            </a:r>
          </a:p>
          <a:p>
            <a:pPr algn="ctr"/>
            <a:r>
              <a:rPr lang="en-GB" sz="1600"/>
              <a:t>Cold/cough/flu (3.5 sick days)</a:t>
            </a:r>
          </a:p>
          <a:p>
            <a:pPr algn="ctr"/>
            <a:endParaRPr lang="en-GB" sz="1800"/>
          </a:p>
        </p:txBody>
      </p:sp>
    </p:spTree>
    <p:extLst>
      <p:ext uri="{BB962C8B-B14F-4D97-AF65-F5344CB8AC3E}">
        <p14:creationId xmlns:p14="http://schemas.microsoft.com/office/powerpoint/2010/main" val="1107546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2F9A-1215-4F90-A4F0-AD9FF2A79E30}"/>
              </a:ext>
            </a:extLst>
          </p:cNvPr>
          <p:cNvSpPr>
            <a:spLocks noGrp="1"/>
          </p:cNvSpPr>
          <p:nvPr>
            <p:ph type="title"/>
          </p:nvPr>
        </p:nvSpPr>
        <p:spPr/>
        <p:txBody>
          <a:bodyPr/>
          <a:lstStyle/>
          <a:p>
            <a:pPr algn="ctr"/>
            <a:r>
              <a:rPr lang="en-GB"/>
              <a:t>Finance – revenue budget outturn in Q2</a:t>
            </a:r>
          </a:p>
        </p:txBody>
      </p:sp>
      <p:graphicFrame>
        <p:nvGraphicFramePr>
          <p:cNvPr id="4" name="Content Placeholder 3">
            <a:extLst>
              <a:ext uri="{FF2B5EF4-FFF2-40B4-BE49-F238E27FC236}">
                <a16:creationId xmlns:a16="http://schemas.microsoft.com/office/drawing/2014/main" id="{E798217F-1EAB-4C29-8131-2381FBDB4E8E}"/>
              </a:ext>
            </a:extLst>
          </p:cNvPr>
          <p:cNvGraphicFramePr>
            <a:graphicFrameLocks noGrp="1"/>
          </p:cNvGraphicFramePr>
          <p:nvPr>
            <p:ph idx="1"/>
            <p:extLst>
              <p:ext uri="{D42A27DB-BD31-4B8C-83A1-F6EECF244321}">
                <p14:modId xmlns:p14="http://schemas.microsoft.com/office/powerpoint/2010/main" val="1672917030"/>
              </p:ext>
            </p:extLst>
          </p:nvPr>
        </p:nvGraphicFramePr>
        <p:xfrm>
          <a:off x="1479550" y="1690688"/>
          <a:ext cx="9232900" cy="4104424"/>
        </p:xfrm>
        <a:graphic>
          <a:graphicData uri="http://schemas.openxmlformats.org/drawingml/2006/table">
            <a:tbl>
              <a:tblPr>
                <a:tableStyleId>{3B4B98B0-60AC-42C2-AFA5-B58CD77FA1E5}</a:tableStyleId>
              </a:tblPr>
              <a:tblGrid>
                <a:gridCol w="4330812">
                  <a:extLst>
                    <a:ext uri="{9D8B030D-6E8A-4147-A177-3AD203B41FA5}">
                      <a16:colId xmlns:a16="http://schemas.microsoft.com/office/drawing/2014/main" val="1330644287"/>
                    </a:ext>
                  </a:extLst>
                </a:gridCol>
                <a:gridCol w="1746470">
                  <a:extLst>
                    <a:ext uri="{9D8B030D-6E8A-4147-A177-3AD203B41FA5}">
                      <a16:colId xmlns:a16="http://schemas.microsoft.com/office/drawing/2014/main" val="2974833510"/>
                    </a:ext>
                  </a:extLst>
                </a:gridCol>
                <a:gridCol w="1719268">
                  <a:extLst>
                    <a:ext uri="{9D8B030D-6E8A-4147-A177-3AD203B41FA5}">
                      <a16:colId xmlns:a16="http://schemas.microsoft.com/office/drawing/2014/main" val="717492594"/>
                    </a:ext>
                  </a:extLst>
                </a:gridCol>
                <a:gridCol w="1436350">
                  <a:extLst>
                    <a:ext uri="{9D8B030D-6E8A-4147-A177-3AD203B41FA5}">
                      <a16:colId xmlns:a16="http://schemas.microsoft.com/office/drawing/2014/main" val="681710993"/>
                    </a:ext>
                  </a:extLst>
                </a:gridCol>
              </a:tblGrid>
              <a:tr h="804239">
                <a:tc>
                  <a:txBody>
                    <a:bodyPr/>
                    <a:lstStyle/>
                    <a:p>
                      <a:pPr algn="ctr" fontAlgn="b"/>
                      <a:r>
                        <a:rPr lang="en-GB" sz="2000" u="none" strike="noStrike" dirty="0">
                          <a:solidFill>
                            <a:schemeClr val="tx1"/>
                          </a:solidFill>
                          <a:effectLst/>
                        </a:rPr>
                        <a:t> </a:t>
                      </a:r>
                      <a:endParaRPr lang="en-GB" sz="2000" b="1" i="0" u="none" strike="noStrike" dirty="0">
                        <a:solidFill>
                          <a:schemeClr val="tx1"/>
                        </a:solidFill>
                        <a:effectLst/>
                        <a:latin typeface="Arial" panose="020B0604020202020204" pitchFamily="34" charset="0"/>
                      </a:endParaRPr>
                    </a:p>
                  </a:txBody>
                  <a:tcPr marL="9525" marR="9525" marT="9525" marB="0" anchor="b"/>
                </a:tc>
                <a:tc>
                  <a:txBody>
                    <a:bodyPr/>
                    <a:lstStyle/>
                    <a:p>
                      <a:pPr algn="ctr" fontAlgn="b"/>
                      <a:r>
                        <a:rPr lang="en-GB" sz="2000" b="1" u="none" strike="noStrike">
                          <a:solidFill>
                            <a:schemeClr val="tx1"/>
                          </a:solidFill>
                          <a:effectLst/>
                        </a:rPr>
                        <a:t>Revised Budget</a:t>
                      </a:r>
                      <a:endParaRPr lang="en-GB" sz="2000" b="1" i="0" u="none" strike="noStrike">
                        <a:solidFill>
                          <a:schemeClr val="tx1"/>
                        </a:solidFill>
                        <a:effectLst/>
                        <a:latin typeface="Arial" panose="020B0604020202020204" pitchFamily="34" charset="0"/>
                      </a:endParaRPr>
                    </a:p>
                  </a:txBody>
                  <a:tcPr marL="9525" marR="9525" marT="9525" marB="0" anchor="b"/>
                </a:tc>
                <a:tc>
                  <a:txBody>
                    <a:bodyPr/>
                    <a:lstStyle/>
                    <a:p>
                      <a:pPr algn="ctr" fontAlgn="b"/>
                      <a:r>
                        <a:rPr lang="en-GB" sz="2000" b="1" u="none" strike="noStrike">
                          <a:solidFill>
                            <a:schemeClr val="tx1"/>
                          </a:solidFill>
                          <a:effectLst/>
                        </a:rPr>
                        <a:t>Estimated Outturn</a:t>
                      </a:r>
                      <a:endParaRPr lang="en-GB" sz="2000" b="1" i="0" u="none" strike="noStrike">
                        <a:solidFill>
                          <a:schemeClr val="tx1"/>
                        </a:solidFill>
                        <a:effectLst/>
                        <a:latin typeface="Arial" panose="020B0604020202020204" pitchFamily="34" charset="0"/>
                      </a:endParaRPr>
                    </a:p>
                  </a:txBody>
                  <a:tcPr marL="9525" marR="9525" marT="9525" marB="0" anchor="b"/>
                </a:tc>
                <a:tc>
                  <a:txBody>
                    <a:bodyPr/>
                    <a:lstStyle/>
                    <a:p>
                      <a:pPr algn="ctr" fontAlgn="b"/>
                      <a:r>
                        <a:rPr lang="en-GB" sz="2000" b="1" u="none" strike="noStrike">
                          <a:solidFill>
                            <a:schemeClr val="tx1"/>
                          </a:solidFill>
                          <a:effectLst/>
                        </a:rPr>
                        <a:t>Variation</a:t>
                      </a:r>
                      <a:endParaRPr lang="en-GB" sz="2000" b="1" i="0" u="none" strike="noStrike">
                        <a:solidFill>
                          <a:schemeClr val="tx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79909100"/>
                  </a:ext>
                </a:extLst>
              </a:tr>
              <a:tr h="402120">
                <a:tc>
                  <a:txBody>
                    <a:bodyPr/>
                    <a:lstStyle/>
                    <a:p>
                      <a:pPr algn="r" fontAlgn="b"/>
                      <a:r>
                        <a:rPr lang="en-GB" sz="2000" u="none" strike="noStrike" dirty="0">
                          <a:solidFill>
                            <a:schemeClr val="tx1"/>
                          </a:solidFill>
                          <a:effectLst/>
                        </a:rPr>
                        <a:t> </a:t>
                      </a:r>
                      <a:endParaRPr lang="en-GB" sz="20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000" b="1" u="none" strike="noStrike">
                          <a:solidFill>
                            <a:schemeClr val="tx1"/>
                          </a:solidFill>
                          <a:effectLst/>
                        </a:rPr>
                        <a:t>£'000</a:t>
                      </a:r>
                      <a:endParaRPr lang="en-GB" sz="20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r>
                        <a:rPr lang="en-GB" sz="2000" b="1" u="none" strike="noStrike">
                          <a:solidFill>
                            <a:schemeClr val="tx1"/>
                          </a:solidFill>
                          <a:effectLst/>
                        </a:rPr>
                        <a:t>£'000</a:t>
                      </a:r>
                      <a:endParaRPr lang="en-GB" sz="20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r>
                        <a:rPr lang="en-GB" sz="2000" b="1" u="none" strike="noStrike">
                          <a:solidFill>
                            <a:schemeClr val="tx1"/>
                          </a:solidFill>
                          <a:effectLst/>
                        </a:rPr>
                        <a:t>£'000</a:t>
                      </a:r>
                      <a:endParaRPr lang="en-GB" sz="2000" b="1" i="0" u="none" strike="noStrike">
                        <a:solidFill>
                          <a:schemeClr val="tx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139043174"/>
                  </a:ext>
                </a:extLst>
              </a:tr>
              <a:tr h="402120">
                <a:tc>
                  <a:txBody>
                    <a:bodyPr/>
                    <a:lstStyle/>
                    <a:p>
                      <a:pPr algn="r" fontAlgn="b"/>
                      <a:endParaRPr lang="en-GB" sz="20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chemeClr val="tx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591326913"/>
                  </a:ext>
                </a:extLst>
              </a:tr>
              <a:tr h="402120">
                <a:tc>
                  <a:txBody>
                    <a:bodyPr/>
                    <a:lstStyle/>
                    <a:p>
                      <a:pPr algn="l" fontAlgn="b"/>
                      <a:endParaRPr lang="en-GB" sz="20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chemeClr val="tx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889005381"/>
                  </a:ext>
                </a:extLst>
              </a:tr>
              <a:tr h="402120">
                <a:tc>
                  <a:txBody>
                    <a:bodyPr/>
                    <a:lstStyle/>
                    <a:p>
                      <a:pPr algn="l" fontAlgn="b"/>
                      <a:r>
                        <a:rPr lang="en-GB" sz="2000" b="1" u="none" strike="noStrike" dirty="0">
                          <a:solidFill>
                            <a:schemeClr val="tx1"/>
                          </a:solidFill>
                          <a:effectLst/>
                        </a:rPr>
                        <a:t>Net Cost of Services</a:t>
                      </a:r>
                      <a:endParaRPr lang="en-GB" sz="20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a:solidFill>
                            <a:schemeClr val="tx1"/>
                          </a:solidFill>
                          <a:effectLst/>
                        </a:rPr>
                        <a:t>14.591</a:t>
                      </a:r>
                      <a:endParaRPr lang="en-GB" sz="28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a:solidFill>
                            <a:schemeClr val="tx1"/>
                          </a:solidFill>
                          <a:effectLst/>
                        </a:rPr>
                        <a:t>14.805</a:t>
                      </a:r>
                    </a:p>
                  </a:txBody>
                  <a:tcPr marL="9525" marR="9525" marT="9525" marB="0" anchor="b"/>
                </a:tc>
                <a:tc>
                  <a:txBody>
                    <a:bodyPr/>
                    <a:lstStyle/>
                    <a:p>
                      <a:pPr algn="r" fontAlgn="b"/>
                      <a:r>
                        <a:rPr lang="en-GB" sz="2800" u="none" strike="noStrike">
                          <a:solidFill>
                            <a:schemeClr val="tx1"/>
                          </a:solidFill>
                          <a:effectLst/>
                        </a:rPr>
                        <a:t>0.214</a:t>
                      </a:r>
                    </a:p>
                  </a:txBody>
                  <a:tcPr marL="9525" marR="9525" marT="9525" marB="0" anchor="b"/>
                </a:tc>
                <a:extLst>
                  <a:ext uri="{0D108BD9-81ED-4DB2-BD59-A6C34878D82A}">
                    <a16:rowId xmlns:a16="http://schemas.microsoft.com/office/drawing/2014/main" val="2974692914"/>
                  </a:ext>
                </a:extLst>
              </a:tr>
              <a:tr h="785090">
                <a:tc>
                  <a:txBody>
                    <a:bodyPr/>
                    <a:lstStyle/>
                    <a:p>
                      <a:pPr algn="l" fontAlgn="b"/>
                      <a:r>
                        <a:rPr lang="en-GB" sz="2000" b="1" u="none" strike="noStrike" dirty="0">
                          <a:solidFill>
                            <a:schemeClr val="tx1"/>
                          </a:solidFill>
                          <a:effectLst/>
                        </a:rPr>
                        <a:t>Business Rates, Council Tax and Grants</a:t>
                      </a:r>
                      <a:endParaRPr lang="en-GB" sz="20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tx1"/>
                          </a:solidFill>
                          <a:effectLst/>
                        </a:rPr>
                        <a:t>(14.591)</a:t>
                      </a:r>
                      <a:endParaRPr lang="en-GB" sz="28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a:solidFill>
                            <a:schemeClr val="tx1"/>
                          </a:solidFill>
                          <a:effectLst/>
                        </a:rPr>
                        <a:t>(16.149)</a:t>
                      </a:r>
                      <a:endParaRPr lang="en-GB" sz="28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a:solidFill>
                            <a:schemeClr val="tx1"/>
                          </a:solidFill>
                          <a:effectLst/>
                        </a:rPr>
                        <a:t>(1.558)</a:t>
                      </a:r>
                      <a:endParaRPr lang="en-GB" sz="2800" b="1" i="0" u="none" strike="noStrike">
                        <a:solidFill>
                          <a:schemeClr val="tx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290767799"/>
                  </a:ext>
                </a:extLst>
              </a:tr>
              <a:tr h="402120">
                <a:tc>
                  <a:txBody>
                    <a:bodyPr/>
                    <a:lstStyle/>
                    <a:p>
                      <a:pPr algn="l" fontAlgn="b"/>
                      <a:endParaRPr lang="en-GB" sz="2000" b="1" i="0" u="none" strike="noStrike">
                        <a:solidFill>
                          <a:schemeClr val="tx1"/>
                        </a:solidFill>
                        <a:effectLst/>
                        <a:latin typeface="Arial" panose="020B0604020202020204" pitchFamily="34" charset="0"/>
                      </a:endParaRPr>
                    </a:p>
                  </a:txBody>
                  <a:tcPr marL="9525" marR="9525" marT="9525" marB="0" anchor="b"/>
                </a:tc>
                <a:tc>
                  <a:txBody>
                    <a:bodyPr/>
                    <a:lstStyle/>
                    <a:p>
                      <a:pPr algn="l" fontAlgn="b"/>
                      <a:r>
                        <a:rPr lang="en-GB" sz="2800" u="none" strike="noStrike" dirty="0">
                          <a:solidFill>
                            <a:schemeClr val="tx1"/>
                          </a:solidFill>
                          <a:effectLst/>
                        </a:rPr>
                        <a:t> </a:t>
                      </a:r>
                      <a:endParaRPr lang="en-GB" sz="2800" b="1"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n-GB" sz="2800" u="none" strike="noStrike">
                          <a:solidFill>
                            <a:schemeClr val="tx1"/>
                          </a:solidFill>
                          <a:effectLst/>
                        </a:rPr>
                        <a:t> </a:t>
                      </a:r>
                      <a:endParaRPr lang="en-GB" sz="2800" b="1" i="0" u="none" strike="noStrike">
                        <a:solidFill>
                          <a:schemeClr val="tx1"/>
                        </a:solidFill>
                        <a:effectLst/>
                        <a:latin typeface="Arial" panose="020B0604020202020204" pitchFamily="34" charset="0"/>
                      </a:endParaRPr>
                    </a:p>
                  </a:txBody>
                  <a:tcPr marL="9525" marR="9525" marT="9525" marB="0" anchor="b"/>
                </a:tc>
                <a:tc>
                  <a:txBody>
                    <a:bodyPr/>
                    <a:lstStyle/>
                    <a:p>
                      <a:pPr algn="l" fontAlgn="b"/>
                      <a:r>
                        <a:rPr lang="en-GB" sz="2800" u="none" strike="noStrike">
                          <a:solidFill>
                            <a:schemeClr val="tx1"/>
                          </a:solidFill>
                          <a:effectLst/>
                        </a:rPr>
                        <a:t> </a:t>
                      </a:r>
                      <a:endParaRPr lang="en-GB" sz="2800" b="1" i="0" u="none" strike="noStrike">
                        <a:solidFill>
                          <a:schemeClr val="tx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040338794"/>
                  </a:ext>
                </a:extLst>
              </a:tr>
              <a:tr h="402120">
                <a:tc>
                  <a:txBody>
                    <a:bodyPr/>
                    <a:lstStyle/>
                    <a:p>
                      <a:pPr algn="l" fontAlgn="b"/>
                      <a:r>
                        <a:rPr lang="en-GB" sz="2000" b="1" u="none" strike="noStrike">
                          <a:solidFill>
                            <a:schemeClr val="tx1"/>
                          </a:solidFill>
                          <a:effectLst/>
                        </a:rPr>
                        <a:t>Net (Surplus) / Deficit</a:t>
                      </a:r>
                      <a:endParaRPr lang="en-GB" sz="20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tx1"/>
                          </a:solidFill>
                          <a:effectLst/>
                        </a:rPr>
                        <a:t>0</a:t>
                      </a:r>
                      <a:endParaRPr lang="en-GB" sz="28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tx1"/>
                          </a:solidFill>
                          <a:effectLst/>
                        </a:rPr>
                        <a:t>(1.344)</a:t>
                      </a:r>
                      <a:endParaRPr lang="en-GB" sz="28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tx1"/>
                          </a:solidFill>
                          <a:effectLst/>
                        </a:rPr>
                        <a:t>(1.344)</a:t>
                      </a:r>
                      <a:endParaRPr lang="en-GB" sz="2800" b="1" i="0" u="none" strike="noStrike" dirty="0">
                        <a:solidFill>
                          <a:schemeClr val="tx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45241103"/>
                  </a:ext>
                </a:extLst>
              </a:tr>
            </a:tbl>
          </a:graphicData>
        </a:graphic>
      </p:graphicFrame>
    </p:spTree>
    <p:extLst>
      <p:ext uri="{BB962C8B-B14F-4D97-AF65-F5344CB8AC3E}">
        <p14:creationId xmlns:p14="http://schemas.microsoft.com/office/powerpoint/2010/main" val="3288684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2F9A-1215-4F90-A4F0-AD9FF2A79E30}"/>
              </a:ext>
            </a:extLst>
          </p:cNvPr>
          <p:cNvSpPr>
            <a:spLocks noGrp="1"/>
          </p:cNvSpPr>
          <p:nvPr>
            <p:ph type="title"/>
          </p:nvPr>
        </p:nvSpPr>
        <p:spPr>
          <a:xfrm>
            <a:off x="838198" y="0"/>
            <a:ext cx="10515600" cy="1325563"/>
          </a:xfrm>
        </p:spPr>
        <p:txBody>
          <a:bodyPr/>
          <a:lstStyle/>
          <a:p>
            <a:pPr algn="ctr"/>
            <a:r>
              <a:rPr lang="en-GB"/>
              <a:t>Finance – capital programme outturn in Q2</a:t>
            </a:r>
          </a:p>
        </p:txBody>
      </p:sp>
      <p:graphicFrame>
        <p:nvGraphicFramePr>
          <p:cNvPr id="4" name="Content Placeholder 3">
            <a:extLst>
              <a:ext uri="{FF2B5EF4-FFF2-40B4-BE49-F238E27FC236}">
                <a16:creationId xmlns:a16="http://schemas.microsoft.com/office/drawing/2014/main" id="{3766475C-6C9F-41F7-A870-A9E2C2D96B2C}"/>
              </a:ext>
            </a:extLst>
          </p:cNvPr>
          <p:cNvGraphicFramePr>
            <a:graphicFrameLocks noGrp="1"/>
          </p:cNvGraphicFramePr>
          <p:nvPr>
            <p:ph idx="1"/>
            <p:extLst>
              <p:ext uri="{D42A27DB-BD31-4B8C-83A1-F6EECF244321}">
                <p14:modId xmlns:p14="http://schemas.microsoft.com/office/powerpoint/2010/main" val="4046274561"/>
              </p:ext>
            </p:extLst>
          </p:nvPr>
        </p:nvGraphicFramePr>
        <p:xfrm>
          <a:off x="1507956" y="1025649"/>
          <a:ext cx="9176085" cy="5366223"/>
        </p:xfrm>
        <a:graphic>
          <a:graphicData uri="http://schemas.openxmlformats.org/drawingml/2006/table">
            <a:tbl>
              <a:tblPr>
                <a:tableStyleId>{3B4B98B0-60AC-42C2-AFA5-B58CD77FA1E5}</a:tableStyleId>
              </a:tblPr>
              <a:tblGrid>
                <a:gridCol w="4255533">
                  <a:extLst>
                    <a:ext uri="{9D8B030D-6E8A-4147-A177-3AD203B41FA5}">
                      <a16:colId xmlns:a16="http://schemas.microsoft.com/office/drawing/2014/main" val="2426383204"/>
                    </a:ext>
                  </a:extLst>
                </a:gridCol>
                <a:gridCol w="1753048">
                  <a:extLst>
                    <a:ext uri="{9D8B030D-6E8A-4147-A177-3AD203B41FA5}">
                      <a16:colId xmlns:a16="http://schemas.microsoft.com/office/drawing/2014/main" val="1194509682"/>
                    </a:ext>
                  </a:extLst>
                </a:gridCol>
                <a:gridCol w="1884136">
                  <a:extLst>
                    <a:ext uri="{9D8B030D-6E8A-4147-A177-3AD203B41FA5}">
                      <a16:colId xmlns:a16="http://schemas.microsoft.com/office/drawing/2014/main" val="679498215"/>
                    </a:ext>
                  </a:extLst>
                </a:gridCol>
                <a:gridCol w="1283368">
                  <a:extLst>
                    <a:ext uri="{9D8B030D-6E8A-4147-A177-3AD203B41FA5}">
                      <a16:colId xmlns:a16="http://schemas.microsoft.com/office/drawing/2014/main" val="1898789567"/>
                    </a:ext>
                  </a:extLst>
                </a:gridCol>
              </a:tblGrid>
              <a:tr h="514393">
                <a:tc>
                  <a:txBody>
                    <a:bodyPr/>
                    <a:lstStyle/>
                    <a:p>
                      <a:pPr algn="l" fontAlgn="b"/>
                      <a:r>
                        <a:rPr lang="en-GB" sz="1600" u="none" strike="noStrike" dirty="0">
                          <a:solidFill>
                            <a:schemeClr val="tx1"/>
                          </a:solidFill>
                          <a:effectLst/>
                        </a:rPr>
                        <a:t> </a:t>
                      </a:r>
                      <a:endParaRPr lang="en-GB" sz="1600" b="1"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tx1"/>
                          </a:solidFill>
                          <a:effectLst/>
                        </a:rPr>
                        <a:t>2020/21 Revised Budget Feb 20</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tx1"/>
                          </a:solidFill>
                          <a:effectLst/>
                        </a:rPr>
                        <a:t>2020/21 </a:t>
                      </a:r>
                      <a:br>
                        <a:rPr lang="en-GB" sz="1600" b="1" u="none" strike="noStrike">
                          <a:solidFill>
                            <a:schemeClr val="tx1"/>
                          </a:solidFill>
                          <a:effectLst/>
                        </a:rPr>
                      </a:br>
                      <a:r>
                        <a:rPr lang="en-GB" sz="1600" b="1" u="none" strike="noStrike">
                          <a:solidFill>
                            <a:schemeClr val="tx1"/>
                          </a:solidFill>
                          <a:effectLst/>
                        </a:rPr>
                        <a:t>Provisional Outturn</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tx1"/>
                          </a:solidFill>
                          <a:effectLst/>
                        </a:rPr>
                        <a:t>2020/21 Variance</a:t>
                      </a:r>
                      <a:endParaRPr lang="en-GB" sz="1600" b="1"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3159815165"/>
                  </a:ext>
                </a:extLst>
              </a:tr>
              <a:tr h="226213">
                <a:tc>
                  <a:txBody>
                    <a:bodyPr/>
                    <a:lstStyle/>
                    <a:p>
                      <a:pPr algn="l" fontAlgn="b"/>
                      <a:r>
                        <a:rPr lang="en-GB" sz="1600" u="none" strike="noStrike" dirty="0">
                          <a:solidFill>
                            <a:schemeClr val="tx1"/>
                          </a:solidFill>
                          <a:effectLst/>
                        </a:rPr>
                        <a:t> </a:t>
                      </a:r>
                      <a:endParaRPr lang="en-GB" sz="1600" b="1"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tx1"/>
                          </a:solidFill>
                          <a:effectLst/>
                        </a:rPr>
                        <a:t>£ (000)</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tx1"/>
                          </a:solidFill>
                          <a:effectLst/>
                        </a:rPr>
                        <a:t>£ (000)</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tx1"/>
                          </a:solidFill>
                          <a:effectLst/>
                        </a:rPr>
                        <a:t>£ (000)</a:t>
                      </a:r>
                      <a:endParaRPr lang="en-GB" sz="1600" b="1"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205806944"/>
                  </a:ext>
                </a:extLst>
              </a:tr>
              <a:tr h="226213">
                <a:tc>
                  <a:txBody>
                    <a:bodyPr/>
                    <a:lstStyle/>
                    <a:p>
                      <a:pPr algn="l" fontAlgn="b"/>
                      <a:r>
                        <a:rPr lang="en-GB" sz="1600" b="1" u="none" strike="noStrike" dirty="0">
                          <a:solidFill>
                            <a:schemeClr val="tx1"/>
                          </a:solidFill>
                          <a:effectLst/>
                        </a:rPr>
                        <a:t>Housing</a:t>
                      </a:r>
                      <a:endParaRPr lang="en-GB" sz="1600" b="1"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1.628 </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1.628</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0</a:t>
                      </a:r>
                      <a:endParaRPr lang="en-GB" sz="1800" b="0"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807550500"/>
                  </a:ext>
                </a:extLst>
              </a:tr>
              <a:tr h="226213">
                <a:tc>
                  <a:txBody>
                    <a:bodyPr/>
                    <a:lstStyle/>
                    <a:p>
                      <a:pPr algn="l" fontAlgn="b"/>
                      <a:r>
                        <a:rPr lang="en-GB" sz="1600" b="1" u="none" strike="noStrike" dirty="0">
                          <a:solidFill>
                            <a:schemeClr val="tx1"/>
                          </a:solidFill>
                          <a:effectLst/>
                        </a:rPr>
                        <a:t>Operational Land and Buildings</a:t>
                      </a:r>
                      <a:endParaRPr lang="en-GB" sz="1600" b="1"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5.230</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6.471</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1.241</a:t>
                      </a:r>
                      <a:endParaRPr lang="en-GB" sz="1800" b="0"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3137445094"/>
                  </a:ext>
                </a:extLst>
              </a:tr>
              <a:tr h="226213">
                <a:tc>
                  <a:txBody>
                    <a:bodyPr/>
                    <a:lstStyle/>
                    <a:p>
                      <a:pPr algn="l" fontAlgn="b"/>
                      <a:r>
                        <a:rPr lang="en-GB" sz="1600" b="1" u="none" strike="noStrike" dirty="0">
                          <a:solidFill>
                            <a:schemeClr val="tx1"/>
                          </a:solidFill>
                          <a:effectLst/>
                        </a:rPr>
                        <a:t>IT Equipment</a:t>
                      </a:r>
                      <a:endParaRPr lang="en-GB" sz="1600" b="1"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0.077</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0.057</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(0.020)</a:t>
                      </a:r>
                      <a:endParaRPr lang="en-GB" sz="1800" b="0"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823086073"/>
                  </a:ext>
                </a:extLst>
              </a:tr>
              <a:tr h="226213">
                <a:tc>
                  <a:txBody>
                    <a:bodyPr/>
                    <a:lstStyle/>
                    <a:p>
                      <a:pPr algn="l" fontAlgn="b"/>
                      <a:endParaRPr lang="en-GB" sz="1600" b="1"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l" fontAlgn="b"/>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endParaRPr lang="en-GB" sz="1800" b="0"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673716910"/>
                  </a:ext>
                </a:extLst>
              </a:tr>
              <a:tr h="226213">
                <a:tc>
                  <a:txBody>
                    <a:bodyPr/>
                    <a:lstStyle/>
                    <a:p>
                      <a:pPr algn="l" fontAlgn="b"/>
                      <a:r>
                        <a:rPr lang="en-GB" sz="1600" b="1" u="none" strike="noStrike" dirty="0">
                          <a:solidFill>
                            <a:schemeClr val="tx1"/>
                          </a:solidFill>
                          <a:effectLst/>
                        </a:rPr>
                        <a:t>Total Capital Programme</a:t>
                      </a:r>
                      <a:endParaRPr lang="en-GB" sz="1600" b="1"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6.935</a:t>
                      </a:r>
                      <a:endParaRPr lang="en-GB" sz="18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8.156</a:t>
                      </a:r>
                      <a:endParaRPr lang="en-GB" sz="18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1.221</a:t>
                      </a:r>
                      <a:endParaRPr lang="en-GB" sz="1800" b="1"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840454070"/>
                  </a:ext>
                </a:extLst>
              </a:tr>
              <a:tr h="226213">
                <a:tc>
                  <a:txBody>
                    <a:bodyPr/>
                    <a:lstStyle/>
                    <a:p>
                      <a:pPr algn="l" fontAlgn="b"/>
                      <a:endParaRPr lang="en-GB" sz="1600" b="1"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endParaRPr lang="en-GB" sz="1600" b="0" i="0" u="none" strike="noStrike">
                        <a:solidFill>
                          <a:schemeClr val="tx1"/>
                        </a:solidFill>
                        <a:effectLst/>
                        <a:latin typeface="Arial" panose="020B0604020202020204" pitchFamily="34" charset="0"/>
                      </a:endParaRPr>
                    </a:p>
                  </a:txBody>
                  <a:tcPr marL="8752" marR="8752" marT="8752" marB="0" anchor="b"/>
                </a:tc>
                <a:tc>
                  <a:txBody>
                    <a:bodyPr/>
                    <a:lstStyle/>
                    <a:p>
                      <a:pPr algn="l" fontAlgn="b"/>
                      <a:endParaRPr lang="en-GB" sz="16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endParaRPr lang="en-GB" sz="1600" b="0"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275111665"/>
                  </a:ext>
                </a:extLst>
              </a:tr>
              <a:tr h="509835">
                <a:tc>
                  <a:txBody>
                    <a:bodyPr/>
                    <a:lstStyle/>
                    <a:p>
                      <a:pPr algn="l" fontAlgn="b"/>
                      <a:r>
                        <a:rPr lang="en-GB" sz="1600" b="1" u="none" strike="noStrike" dirty="0">
                          <a:solidFill>
                            <a:schemeClr val="tx1"/>
                          </a:solidFill>
                          <a:effectLst/>
                        </a:rPr>
                        <a:t> </a:t>
                      </a:r>
                      <a:endParaRPr lang="en-GB" sz="1600" b="1"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tx1"/>
                          </a:solidFill>
                          <a:effectLst/>
                        </a:rPr>
                        <a:t>2020/21 Revised Budget Feb 20</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tx1"/>
                          </a:solidFill>
                          <a:effectLst/>
                        </a:rPr>
                        <a:t>2020/21 </a:t>
                      </a:r>
                      <a:br>
                        <a:rPr lang="en-GB" sz="1600" b="1" u="none" strike="noStrike">
                          <a:solidFill>
                            <a:schemeClr val="tx1"/>
                          </a:solidFill>
                          <a:effectLst/>
                        </a:rPr>
                      </a:br>
                      <a:r>
                        <a:rPr lang="en-GB" sz="1600" b="1" u="none" strike="noStrike">
                          <a:solidFill>
                            <a:schemeClr val="tx1"/>
                          </a:solidFill>
                          <a:effectLst/>
                        </a:rPr>
                        <a:t>Provisional Outturn</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tx1"/>
                          </a:solidFill>
                          <a:effectLst/>
                        </a:rPr>
                        <a:t>2020/21 Variance</a:t>
                      </a:r>
                      <a:endParaRPr lang="en-GB" sz="1600" b="1"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400221365"/>
                  </a:ext>
                </a:extLst>
              </a:tr>
              <a:tr h="226213">
                <a:tc>
                  <a:txBody>
                    <a:bodyPr/>
                    <a:lstStyle/>
                    <a:p>
                      <a:pPr algn="l" fontAlgn="b"/>
                      <a:r>
                        <a:rPr lang="en-GB" sz="1600" b="1" u="none" strike="noStrike">
                          <a:solidFill>
                            <a:schemeClr val="tx1"/>
                          </a:solidFill>
                          <a:effectLst/>
                        </a:rPr>
                        <a:t> </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tx1"/>
                          </a:solidFill>
                          <a:effectLst/>
                        </a:rPr>
                        <a:t>£ (000)</a:t>
                      </a:r>
                      <a:endParaRPr lang="en-GB" sz="1600" b="1"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tx1"/>
                          </a:solidFill>
                          <a:effectLst/>
                        </a:rPr>
                        <a:t>£ (000)</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tx1"/>
                          </a:solidFill>
                          <a:effectLst/>
                        </a:rPr>
                        <a:t>£ (000)</a:t>
                      </a:r>
                      <a:endParaRPr lang="en-GB" sz="1600" b="1"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2013448274"/>
                  </a:ext>
                </a:extLst>
              </a:tr>
              <a:tr h="226213">
                <a:tc>
                  <a:txBody>
                    <a:bodyPr/>
                    <a:lstStyle/>
                    <a:p>
                      <a:pPr algn="l" fontAlgn="b"/>
                      <a:r>
                        <a:rPr lang="en-GB" sz="1600" b="1" u="none" strike="noStrike">
                          <a:solidFill>
                            <a:schemeClr val="tx1"/>
                          </a:solidFill>
                          <a:effectLst/>
                        </a:rPr>
                        <a:t>Funded By:</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endParaRPr lang="en-GB" sz="1600" b="0" i="0" u="none" strike="noStrike" dirty="0">
                        <a:solidFill>
                          <a:schemeClr val="tx1"/>
                        </a:solidFill>
                        <a:effectLst/>
                        <a:latin typeface="Arial" panose="020B0604020202020204" pitchFamily="34" charset="0"/>
                      </a:endParaRPr>
                    </a:p>
                  </a:txBody>
                  <a:tcPr marL="8752" marR="8752" marT="8752" marB="0" anchor="b"/>
                </a:tc>
                <a:tc>
                  <a:txBody>
                    <a:bodyPr/>
                    <a:lstStyle/>
                    <a:p>
                      <a:pPr algn="l" fontAlgn="b"/>
                      <a:endParaRPr lang="en-GB" sz="16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endParaRPr lang="en-GB" sz="1600" b="0"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073972238"/>
                  </a:ext>
                </a:extLst>
              </a:tr>
              <a:tr h="444589">
                <a:tc>
                  <a:txBody>
                    <a:bodyPr/>
                    <a:lstStyle/>
                    <a:p>
                      <a:pPr algn="l" fontAlgn="b"/>
                      <a:r>
                        <a:rPr lang="en-GB" sz="1600" b="1" u="none" strike="noStrike">
                          <a:solidFill>
                            <a:schemeClr val="tx1"/>
                          </a:solidFill>
                          <a:effectLst/>
                        </a:rPr>
                        <a:t>REFCUS (Revenue funded as Capital under Statute)</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dirty="0">
                          <a:solidFill>
                            <a:schemeClr val="tx1"/>
                          </a:solidFill>
                          <a:effectLst/>
                        </a:rPr>
                        <a:t>1.628</a:t>
                      </a:r>
                      <a:endParaRPr lang="en-GB" sz="1800" b="0"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1.628</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0</a:t>
                      </a:r>
                      <a:endParaRPr lang="en-GB" sz="1800" b="0"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4088884772"/>
                  </a:ext>
                </a:extLst>
              </a:tr>
              <a:tr h="226213">
                <a:tc>
                  <a:txBody>
                    <a:bodyPr/>
                    <a:lstStyle/>
                    <a:p>
                      <a:pPr algn="l" fontAlgn="b"/>
                      <a:r>
                        <a:rPr lang="en-GB" sz="1600" b="1" u="none" strike="noStrike">
                          <a:solidFill>
                            <a:schemeClr val="tx1"/>
                          </a:solidFill>
                          <a:effectLst/>
                        </a:rPr>
                        <a:t>External Grants &amp; Contributions</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dirty="0">
                          <a:solidFill>
                            <a:schemeClr val="tx1"/>
                          </a:solidFill>
                          <a:effectLst/>
                        </a:rPr>
                        <a:t>5.045</a:t>
                      </a:r>
                      <a:endParaRPr lang="en-GB" sz="1800" b="0"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6.266</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1.221</a:t>
                      </a:r>
                      <a:endParaRPr lang="en-GB" sz="1800" b="0"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816004177"/>
                  </a:ext>
                </a:extLst>
              </a:tr>
              <a:tr h="226213">
                <a:tc>
                  <a:txBody>
                    <a:bodyPr/>
                    <a:lstStyle/>
                    <a:p>
                      <a:pPr algn="l" fontAlgn="b"/>
                      <a:r>
                        <a:rPr lang="en-GB" sz="1600" b="1" u="none" strike="noStrike">
                          <a:solidFill>
                            <a:schemeClr val="tx1"/>
                          </a:solidFill>
                          <a:effectLst/>
                        </a:rPr>
                        <a:t>Use of Specific Reserves</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0.127</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dirty="0">
                          <a:solidFill>
                            <a:schemeClr val="tx1"/>
                          </a:solidFill>
                          <a:effectLst/>
                        </a:rPr>
                        <a:t>0.127</a:t>
                      </a:r>
                      <a:endParaRPr lang="en-GB" sz="1800" b="0"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0</a:t>
                      </a:r>
                      <a:endParaRPr lang="en-GB" sz="1800" b="0"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297849496"/>
                  </a:ext>
                </a:extLst>
              </a:tr>
              <a:tr h="226213">
                <a:tc>
                  <a:txBody>
                    <a:bodyPr/>
                    <a:lstStyle/>
                    <a:p>
                      <a:pPr algn="l" fontAlgn="b"/>
                      <a:r>
                        <a:rPr lang="en-GB" sz="1600" b="1" u="none" strike="noStrike">
                          <a:solidFill>
                            <a:schemeClr val="tx1"/>
                          </a:solidFill>
                          <a:effectLst/>
                        </a:rPr>
                        <a:t>Use of Capital Receipts</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0.135</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dirty="0">
                          <a:solidFill>
                            <a:schemeClr val="tx1"/>
                          </a:solidFill>
                          <a:effectLst/>
                        </a:rPr>
                        <a:t>0.135</a:t>
                      </a:r>
                      <a:endParaRPr lang="en-GB" sz="1800" b="0"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0</a:t>
                      </a:r>
                      <a:endParaRPr lang="en-GB" sz="1800" b="0"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50888075"/>
                  </a:ext>
                </a:extLst>
              </a:tr>
              <a:tr h="226213">
                <a:tc>
                  <a:txBody>
                    <a:bodyPr/>
                    <a:lstStyle/>
                    <a:p>
                      <a:pPr algn="l" fontAlgn="b"/>
                      <a:r>
                        <a:rPr lang="en-GB" sz="1600" b="1" u="none" strike="noStrike">
                          <a:solidFill>
                            <a:schemeClr val="tx1"/>
                          </a:solidFill>
                          <a:effectLst/>
                        </a:rPr>
                        <a:t>Borrowing Requirement</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0</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dirty="0">
                          <a:solidFill>
                            <a:schemeClr val="tx1"/>
                          </a:solidFill>
                          <a:effectLst/>
                        </a:rPr>
                        <a:t>0</a:t>
                      </a:r>
                      <a:endParaRPr lang="en-GB" sz="1800" b="0" i="0" u="none" strike="noStrike" dirty="0">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0</a:t>
                      </a:r>
                      <a:endParaRPr lang="en-GB" sz="1800" b="0" i="0" u="none" strike="noStrike">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3821940713"/>
                  </a:ext>
                </a:extLst>
              </a:tr>
              <a:tr h="287547">
                <a:tc>
                  <a:txBody>
                    <a:bodyPr/>
                    <a:lstStyle/>
                    <a:p>
                      <a:pPr algn="l" fontAlgn="b"/>
                      <a:r>
                        <a:rPr lang="en-GB" sz="1600" b="1" u="none" strike="noStrike">
                          <a:solidFill>
                            <a:schemeClr val="tx1"/>
                          </a:solidFill>
                          <a:effectLst/>
                        </a:rPr>
                        <a:t>Total Funding</a:t>
                      </a:r>
                      <a:endParaRPr lang="en-GB" sz="1600" b="1"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800" u="none" strike="noStrike">
                          <a:solidFill>
                            <a:schemeClr val="tx1"/>
                          </a:solidFill>
                          <a:effectLst/>
                        </a:rPr>
                        <a:t>6.935</a:t>
                      </a:r>
                      <a:endParaRPr lang="en-GB" sz="1800" b="0" i="0" u="none" strike="noStrike">
                        <a:solidFill>
                          <a:schemeClr val="tx1"/>
                        </a:solidFill>
                        <a:effectLst/>
                        <a:latin typeface="Arial" panose="020B0604020202020204" pitchFamily="34" charset="0"/>
                      </a:endParaRPr>
                    </a:p>
                  </a:txBody>
                  <a:tcPr marL="8752" marR="8752" marT="8752" marB="0" anchor="b"/>
                </a:tc>
                <a:tc>
                  <a:txBody>
                    <a:bodyPr/>
                    <a:lstStyle/>
                    <a:p>
                      <a:pPr algn="r" fontAlgn="b"/>
                      <a:r>
                        <a:rPr lang="en-GB" sz="1600" b="0" i="0" u="none" strike="noStrike" dirty="0">
                          <a:solidFill>
                            <a:schemeClr val="tx1"/>
                          </a:solidFill>
                          <a:effectLst/>
                          <a:latin typeface="Arial"/>
                        </a:rPr>
                        <a:t>8.156</a:t>
                      </a:r>
                      <a:endParaRPr lang="en-US" dirty="0">
                        <a:solidFill>
                          <a:schemeClr val="tx1"/>
                        </a:solidFill>
                      </a:endParaRPr>
                    </a:p>
                  </a:txBody>
                  <a:tcPr marL="8752" marR="8752" marT="8752" marB="0" anchor="b"/>
                </a:tc>
                <a:tc>
                  <a:txBody>
                    <a:bodyPr/>
                    <a:lstStyle/>
                    <a:p>
                      <a:pPr algn="r" fontAlgn="b"/>
                      <a:r>
                        <a:rPr lang="en-GB" sz="1800" u="none" strike="noStrike" dirty="0">
                          <a:solidFill>
                            <a:schemeClr val="tx1"/>
                          </a:solidFill>
                          <a:effectLst/>
                        </a:rPr>
                        <a:t>1.221</a:t>
                      </a:r>
                      <a:endParaRPr lang="en-GB" sz="1800" b="0" i="0" u="none" strike="noStrike" dirty="0">
                        <a:solidFill>
                          <a:schemeClr val="tx1"/>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590751541"/>
                  </a:ext>
                </a:extLst>
              </a:tr>
            </a:tbl>
          </a:graphicData>
        </a:graphic>
      </p:graphicFrame>
    </p:spTree>
    <p:extLst>
      <p:ext uri="{BB962C8B-B14F-4D97-AF65-F5344CB8AC3E}">
        <p14:creationId xmlns:p14="http://schemas.microsoft.com/office/powerpoint/2010/main" val="117570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7F4AB12-09E0-4BEF-964C-AA4B7DDD64A7}"/>
              </a:ext>
            </a:extLst>
          </p:cNvPr>
          <p:cNvGraphicFramePr>
            <a:graphicFrameLocks noGrp="1"/>
          </p:cNvGraphicFramePr>
          <p:nvPr>
            <p:extLst>
              <p:ext uri="{D42A27DB-BD31-4B8C-83A1-F6EECF244321}">
                <p14:modId xmlns:p14="http://schemas.microsoft.com/office/powerpoint/2010/main" val="3567393014"/>
              </p:ext>
            </p:extLst>
          </p:nvPr>
        </p:nvGraphicFramePr>
        <p:xfrm>
          <a:off x="438149" y="964088"/>
          <a:ext cx="11372851" cy="5691840"/>
        </p:xfrm>
        <a:graphic>
          <a:graphicData uri="http://schemas.openxmlformats.org/drawingml/2006/table">
            <a:tbl>
              <a:tblPr firstRow="1" bandRow="1">
                <a:tableStyleId>{7E9639D4-E3E2-4D34-9284-5A2195B3D0D7}</a:tableStyleId>
              </a:tblPr>
              <a:tblGrid>
                <a:gridCol w="3254856">
                  <a:extLst>
                    <a:ext uri="{9D8B030D-6E8A-4147-A177-3AD203B41FA5}">
                      <a16:colId xmlns:a16="http://schemas.microsoft.com/office/drawing/2014/main" val="2930998973"/>
                    </a:ext>
                  </a:extLst>
                </a:gridCol>
                <a:gridCol w="3331442">
                  <a:extLst>
                    <a:ext uri="{9D8B030D-6E8A-4147-A177-3AD203B41FA5}">
                      <a16:colId xmlns:a16="http://schemas.microsoft.com/office/drawing/2014/main" val="1865619056"/>
                    </a:ext>
                  </a:extLst>
                </a:gridCol>
                <a:gridCol w="4786553">
                  <a:extLst>
                    <a:ext uri="{9D8B030D-6E8A-4147-A177-3AD203B41FA5}">
                      <a16:colId xmlns:a16="http://schemas.microsoft.com/office/drawing/2014/main" val="1573248259"/>
                    </a:ext>
                  </a:extLst>
                </a:gridCol>
              </a:tblGrid>
              <a:tr h="465415">
                <a:tc>
                  <a:txBody>
                    <a:bodyPr/>
                    <a:lstStyle/>
                    <a:p>
                      <a:r>
                        <a:rPr lang="en-GB" sz="2400"/>
                        <a:t>Project</a:t>
                      </a:r>
                    </a:p>
                  </a:txBody>
                  <a:tcPr>
                    <a:solidFill>
                      <a:schemeClr val="tx1">
                        <a:lumMod val="65000"/>
                      </a:schemeClr>
                    </a:solidFill>
                  </a:tcPr>
                </a:tc>
                <a:tc>
                  <a:txBody>
                    <a:bodyPr/>
                    <a:lstStyle/>
                    <a:p>
                      <a:r>
                        <a:rPr lang="en-GB" sz="2400"/>
                        <a:t>Purpose</a:t>
                      </a:r>
                    </a:p>
                  </a:txBody>
                  <a:tcPr>
                    <a:solidFill>
                      <a:schemeClr val="tx1">
                        <a:lumMod val="65000"/>
                      </a:schemeClr>
                    </a:solidFill>
                  </a:tcPr>
                </a:tc>
                <a:tc>
                  <a:txBody>
                    <a:bodyPr/>
                    <a:lstStyle/>
                    <a:p>
                      <a:r>
                        <a:rPr lang="en-GB" sz="2400"/>
                        <a:t>Q2 update</a:t>
                      </a:r>
                    </a:p>
                  </a:txBody>
                  <a:tcPr>
                    <a:solidFill>
                      <a:schemeClr val="tx1">
                        <a:lumMod val="65000"/>
                      </a:schemeClr>
                    </a:solidFill>
                  </a:tcPr>
                </a:tc>
                <a:extLst>
                  <a:ext uri="{0D108BD9-81ED-4DB2-BD59-A6C34878D82A}">
                    <a16:rowId xmlns:a16="http://schemas.microsoft.com/office/drawing/2014/main" val="4225345630"/>
                  </a:ext>
                </a:extLst>
              </a:tr>
              <a:tr h="651580">
                <a:tc>
                  <a:txBody>
                    <a:bodyPr/>
                    <a:lstStyle/>
                    <a:p>
                      <a:pPr algn="l"/>
                      <a:r>
                        <a:rPr lang="en-GB" sz="1800" b="0"/>
                        <a:t>Future Exchequer and Procurement service</a:t>
                      </a:r>
                    </a:p>
                  </a:txBody>
                  <a:tcPr/>
                </a:tc>
                <a:tc>
                  <a:txBody>
                    <a:bodyPr/>
                    <a:lstStyle/>
                    <a:p>
                      <a:r>
                        <a:rPr lang="en-GB" sz="1400"/>
                        <a:t>Negotiations to remove from contract to ensure improvements in service</a:t>
                      </a:r>
                    </a:p>
                  </a:txBody>
                  <a:tcPr/>
                </a:tc>
                <a:tc>
                  <a:txBody>
                    <a:bodyPr/>
                    <a:lstStyle/>
                    <a:p>
                      <a:r>
                        <a:rPr lang="en-GB" sz="1400"/>
                        <a:t>Negotiations continued during quarter and decision to be made in Quarter 3 with services likely to return in-house with project in place to </a:t>
                      </a:r>
                      <a:r>
                        <a:rPr lang="en-GB" sz="1400" err="1"/>
                        <a:t>mobilse</a:t>
                      </a:r>
                      <a:r>
                        <a:rPr lang="en-GB" sz="1400"/>
                        <a:t> return of services</a:t>
                      </a:r>
                    </a:p>
                  </a:txBody>
                  <a:tcPr/>
                </a:tc>
                <a:extLst>
                  <a:ext uri="{0D108BD9-81ED-4DB2-BD59-A6C34878D82A}">
                    <a16:rowId xmlns:a16="http://schemas.microsoft.com/office/drawing/2014/main" val="3641784818"/>
                  </a:ext>
                </a:extLst>
              </a:tr>
              <a:tr h="606685">
                <a:tc>
                  <a:txBody>
                    <a:bodyPr/>
                    <a:lstStyle/>
                    <a:p>
                      <a:pPr algn="l"/>
                      <a:r>
                        <a:rPr lang="en-GB" sz="1800" b="0"/>
                        <a:t>Payroll system project</a:t>
                      </a:r>
                    </a:p>
                  </a:txBody>
                  <a:tcPr/>
                </a:tc>
                <a:tc>
                  <a:txBody>
                    <a:bodyPr/>
                    <a:lstStyle/>
                    <a:p>
                      <a:r>
                        <a:rPr lang="en-GB" sz="1400"/>
                        <a:t>Procurement and delivery of payroll service and migration of software solution</a:t>
                      </a:r>
                    </a:p>
                  </a:txBody>
                  <a:tcPr/>
                </a:tc>
                <a:tc>
                  <a:txBody>
                    <a:bodyPr/>
                    <a:lstStyle/>
                    <a:p>
                      <a:r>
                        <a:rPr lang="en-GB" sz="1400"/>
                        <a:t>Reviewing options with respect to future payroll provision – likely to be extended with current provider</a:t>
                      </a:r>
                    </a:p>
                  </a:txBody>
                  <a:tcPr/>
                </a:tc>
                <a:extLst>
                  <a:ext uri="{0D108BD9-81ED-4DB2-BD59-A6C34878D82A}">
                    <a16:rowId xmlns:a16="http://schemas.microsoft.com/office/drawing/2014/main" val="3966715146"/>
                  </a:ext>
                </a:extLst>
              </a:tr>
              <a:tr h="651580">
                <a:tc>
                  <a:txBody>
                    <a:bodyPr/>
                    <a:lstStyle/>
                    <a:p>
                      <a:pPr algn="l"/>
                      <a:r>
                        <a:rPr lang="en-GB" sz="1800" b="0"/>
                        <a:t>Building Control – </a:t>
                      </a:r>
                      <a:r>
                        <a:rPr lang="en-GB" sz="1800" b="0" err="1"/>
                        <a:t>Tascomi</a:t>
                      </a:r>
                      <a:r>
                        <a:rPr lang="en-GB" sz="1800" b="0"/>
                        <a:t>  implementation</a:t>
                      </a:r>
                    </a:p>
                  </a:txBody>
                  <a:tcPr/>
                </a:tc>
                <a:tc>
                  <a:txBody>
                    <a:bodyPr/>
                    <a:lstStyle/>
                    <a:p>
                      <a:r>
                        <a:rPr lang="en-GB" sz="1400"/>
                        <a:t>Final outstanding milestones to deliver the </a:t>
                      </a:r>
                      <a:r>
                        <a:rPr lang="en-GB" sz="1400" err="1"/>
                        <a:t>Tascomi</a:t>
                      </a:r>
                      <a:r>
                        <a:rPr lang="en-GB" sz="1400"/>
                        <a:t> system</a:t>
                      </a:r>
                    </a:p>
                  </a:txBody>
                  <a:tcPr/>
                </a:tc>
                <a:tc>
                  <a:txBody>
                    <a:bodyPr/>
                    <a:lstStyle/>
                    <a:p>
                      <a:r>
                        <a:rPr lang="en-GB" sz="1400"/>
                        <a:t>Final data to be transfer to new system – delays due to focus on Covid-19 pandemic</a:t>
                      </a:r>
                    </a:p>
                  </a:txBody>
                  <a:tcPr/>
                </a:tc>
                <a:extLst>
                  <a:ext uri="{0D108BD9-81ED-4DB2-BD59-A6C34878D82A}">
                    <a16:rowId xmlns:a16="http://schemas.microsoft.com/office/drawing/2014/main" val="3469339298"/>
                  </a:ext>
                </a:extLst>
              </a:tr>
              <a:tr h="651580">
                <a:tc>
                  <a:txBody>
                    <a:bodyPr/>
                    <a:lstStyle/>
                    <a:p>
                      <a:pPr algn="l"/>
                      <a:r>
                        <a:rPr lang="en-GB" sz="1800" b="0"/>
                        <a:t>Building Control – service review</a:t>
                      </a:r>
                    </a:p>
                  </a:txBody>
                  <a:tcPr/>
                </a:tc>
                <a:tc>
                  <a:txBody>
                    <a:bodyPr/>
                    <a:lstStyle/>
                    <a:p>
                      <a:r>
                        <a:rPr lang="en-GB" sz="1400"/>
                        <a:t>Ensuring service is effective and fit for purpose</a:t>
                      </a:r>
                    </a:p>
                  </a:txBody>
                  <a:tcPr/>
                </a:tc>
                <a:tc>
                  <a:txBody>
                    <a:bodyPr/>
                    <a:lstStyle/>
                    <a:p>
                      <a:r>
                        <a:rPr lang="en-GB" sz="1400"/>
                        <a:t>Service review is progressing with proposals for any recruitment against new team structure to come forward to Executive Board</a:t>
                      </a:r>
                    </a:p>
                  </a:txBody>
                  <a:tcPr/>
                </a:tc>
                <a:extLst>
                  <a:ext uri="{0D108BD9-81ED-4DB2-BD59-A6C34878D82A}">
                    <a16:rowId xmlns:a16="http://schemas.microsoft.com/office/drawing/2014/main" val="579577661"/>
                  </a:ext>
                </a:extLst>
              </a:tr>
              <a:tr h="744663">
                <a:tc>
                  <a:txBody>
                    <a:bodyPr/>
                    <a:lstStyle/>
                    <a:p>
                      <a:pPr algn="l"/>
                      <a:r>
                        <a:rPr lang="en-GB" sz="1800" b="0"/>
                        <a:t>Interim workstyle solutions</a:t>
                      </a:r>
                    </a:p>
                  </a:txBody>
                  <a:tcPr/>
                </a:tc>
                <a:tc>
                  <a:txBody>
                    <a:bodyPr/>
                    <a:lstStyle/>
                    <a:p>
                      <a:r>
                        <a:rPr lang="en-GB" sz="1400"/>
                        <a:t>Co-ordinating next steps for new ways of working for reception and back office at Plaza and Penns Place</a:t>
                      </a:r>
                    </a:p>
                  </a:txBody>
                  <a:tcPr/>
                </a:tc>
                <a:tc>
                  <a:txBody>
                    <a:bodyPr/>
                    <a:lstStyle/>
                    <a:p>
                      <a:r>
                        <a:rPr lang="en-GB" sz="1400"/>
                        <a:t>Options reviewed by Executive Board during quarter and proposals will be taken forward in Quarter 3</a:t>
                      </a:r>
                    </a:p>
                  </a:txBody>
                  <a:tcPr/>
                </a:tc>
                <a:extLst>
                  <a:ext uri="{0D108BD9-81ED-4DB2-BD59-A6C34878D82A}">
                    <a16:rowId xmlns:a16="http://schemas.microsoft.com/office/drawing/2014/main" val="1349119417"/>
                  </a:ext>
                </a:extLst>
              </a:tr>
              <a:tr h="581407">
                <a:tc>
                  <a:txBody>
                    <a:bodyPr/>
                    <a:lstStyle/>
                    <a:p>
                      <a:pPr algn="l"/>
                      <a:r>
                        <a:rPr lang="en-GB" sz="1800" b="0"/>
                        <a:t>Finance service improvement</a:t>
                      </a:r>
                    </a:p>
                  </a:txBody>
                  <a:tcPr/>
                </a:tc>
                <a:tc>
                  <a:txBody>
                    <a:bodyPr/>
                    <a:lstStyle/>
                    <a:p>
                      <a:r>
                        <a:rPr lang="en-GB" sz="1400"/>
                        <a:t>Ensuring improvements following service returning to inhouse provision</a:t>
                      </a:r>
                    </a:p>
                  </a:txBody>
                  <a:tcPr/>
                </a:tc>
                <a:tc>
                  <a:txBody>
                    <a:bodyPr/>
                    <a:lstStyle/>
                    <a:p>
                      <a:r>
                        <a:rPr lang="en-GB" sz="1400"/>
                        <a:t>New Head of Finance joined during the quarter and currently reviewing service delivery and proposed new structure</a:t>
                      </a:r>
                    </a:p>
                  </a:txBody>
                  <a:tcPr/>
                </a:tc>
                <a:extLst>
                  <a:ext uri="{0D108BD9-81ED-4DB2-BD59-A6C34878D82A}">
                    <a16:rowId xmlns:a16="http://schemas.microsoft.com/office/drawing/2014/main" val="402831318"/>
                  </a:ext>
                </a:extLst>
              </a:tr>
              <a:tr h="527470">
                <a:tc>
                  <a:txBody>
                    <a:bodyPr/>
                    <a:lstStyle/>
                    <a:p>
                      <a:pPr algn="l"/>
                      <a:r>
                        <a:rPr lang="en-GB" sz="1800" b="0"/>
                        <a:t>Digital committee meetings</a:t>
                      </a:r>
                    </a:p>
                  </a:txBody>
                  <a:tcPr/>
                </a:tc>
                <a:tc>
                  <a:txBody>
                    <a:bodyPr/>
                    <a:lstStyle/>
                    <a:p>
                      <a:r>
                        <a:rPr lang="en-GB" sz="1400"/>
                        <a:t>Enabling digital committees as part of response to Covid 19</a:t>
                      </a:r>
                    </a:p>
                  </a:txBody>
                  <a:tcPr/>
                </a:tc>
                <a:tc>
                  <a:txBody>
                    <a:bodyPr/>
                    <a:lstStyle/>
                    <a:p>
                      <a:r>
                        <a:rPr lang="en-GB" sz="1400"/>
                        <a:t>Hybrid meetings are now in place for all democratic meetings</a:t>
                      </a:r>
                    </a:p>
                  </a:txBody>
                  <a:tcPr/>
                </a:tc>
                <a:extLst>
                  <a:ext uri="{0D108BD9-81ED-4DB2-BD59-A6C34878D82A}">
                    <a16:rowId xmlns:a16="http://schemas.microsoft.com/office/drawing/2014/main" val="3503095924"/>
                  </a:ext>
                </a:extLst>
              </a:tr>
              <a:tr h="651580">
                <a:tc>
                  <a:txBody>
                    <a:bodyPr/>
                    <a:lstStyle/>
                    <a:p>
                      <a:pPr algn="l"/>
                      <a:r>
                        <a:rPr lang="en-GB" sz="1800" b="0"/>
                        <a:t>Waste collection implications of Environment Bill</a:t>
                      </a:r>
                    </a:p>
                  </a:txBody>
                  <a:tcPr/>
                </a:tc>
                <a:tc>
                  <a:txBody>
                    <a:bodyPr/>
                    <a:lstStyle/>
                    <a:p>
                      <a:r>
                        <a:rPr lang="en-GB" sz="1400"/>
                        <a:t>Negotiating with HCC on efficiency savings implications</a:t>
                      </a:r>
                    </a:p>
                  </a:txBody>
                  <a:tcPr/>
                </a:tc>
                <a:tc>
                  <a:txBody>
                    <a:bodyPr/>
                    <a:lstStyle/>
                    <a:p>
                      <a:r>
                        <a:rPr lang="en-GB" sz="1400"/>
                        <a:t>Updates provided to Executive Board and Cabinet Briefing during the quarter, further discussions with HCC ongoing</a:t>
                      </a:r>
                    </a:p>
                  </a:txBody>
                  <a:tcPr/>
                </a:tc>
                <a:extLst>
                  <a:ext uri="{0D108BD9-81ED-4DB2-BD59-A6C34878D82A}">
                    <a16:rowId xmlns:a16="http://schemas.microsoft.com/office/drawing/2014/main" val="3095988345"/>
                  </a:ext>
                </a:extLst>
              </a:tr>
            </a:tbl>
          </a:graphicData>
        </a:graphic>
      </p:graphicFrame>
      <p:sp>
        <p:nvSpPr>
          <p:cNvPr id="2" name="Title 1">
            <a:extLst>
              <a:ext uri="{FF2B5EF4-FFF2-40B4-BE49-F238E27FC236}">
                <a16:creationId xmlns:a16="http://schemas.microsoft.com/office/drawing/2014/main" id="{ED3D5BFF-5B80-4CD2-99B9-7396ABC44F50}"/>
              </a:ext>
            </a:extLst>
          </p:cNvPr>
          <p:cNvSpPr>
            <a:spLocks noGrp="1"/>
          </p:cNvSpPr>
          <p:nvPr>
            <p:ph type="title"/>
          </p:nvPr>
        </p:nvSpPr>
        <p:spPr>
          <a:xfrm>
            <a:off x="533400" y="101043"/>
            <a:ext cx="10515600" cy="1009651"/>
          </a:xfrm>
        </p:spPr>
        <p:txBody>
          <a:bodyPr/>
          <a:lstStyle/>
          <a:p>
            <a:r>
              <a:rPr lang="en-GB"/>
              <a:t>Corporate projects</a:t>
            </a:r>
          </a:p>
        </p:txBody>
      </p:sp>
    </p:spTree>
    <p:extLst>
      <p:ext uri="{BB962C8B-B14F-4D97-AF65-F5344CB8AC3E}">
        <p14:creationId xmlns:p14="http://schemas.microsoft.com/office/powerpoint/2010/main" val="2411331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7F4AB12-09E0-4BEF-964C-AA4B7DDD64A7}"/>
              </a:ext>
            </a:extLst>
          </p:cNvPr>
          <p:cNvGraphicFramePr>
            <a:graphicFrameLocks noGrp="1"/>
          </p:cNvGraphicFramePr>
          <p:nvPr>
            <p:extLst>
              <p:ext uri="{D42A27DB-BD31-4B8C-83A1-F6EECF244321}">
                <p14:modId xmlns:p14="http://schemas.microsoft.com/office/powerpoint/2010/main" val="4139073857"/>
              </p:ext>
            </p:extLst>
          </p:nvPr>
        </p:nvGraphicFramePr>
        <p:xfrm>
          <a:off x="438149" y="964088"/>
          <a:ext cx="11372851" cy="4635982"/>
        </p:xfrm>
        <a:graphic>
          <a:graphicData uri="http://schemas.openxmlformats.org/drawingml/2006/table">
            <a:tbl>
              <a:tblPr firstRow="1" bandRow="1">
                <a:tableStyleId>{7E9639D4-E3E2-4D34-9284-5A2195B3D0D7}</a:tableStyleId>
              </a:tblPr>
              <a:tblGrid>
                <a:gridCol w="3254856">
                  <a:extLst>
                    <a:ext uri="{9D8B030D-6E8A-4147-A177-3AD203B41FA5}">
                      <a16:colId xmlns:a16="http://schemas.microsoft.com/office/drawing/2014/main" val="2930998973"/>
                    </a:ext>
                  </a:extLst>
                </a:gridCol>
                <a:gridCol w="3331442">
                  <a:extLst>
                    <a:ext uri="{9D8B030D-6E8A-4147-A177-3AD203B41FA5}">
                      <a16:colId xmlns:a16="http://schemas.microsoft.com/office/drawing/2014/main" val="1865619056"/>
                    </a:ext>
                  </a:extLst>
                </a:gridCol>
                <a:gridCol w="4786553">
                  <a:extLst>
                    <a:ext uri="{9D8B030D-6E8A-4147-A177-3AD203B41FA5}">
                      <a16:colId xmlns:a16="http://schemas.microsoft.com/office/drawing/2014/main" val="1573248259"/>
                    </a:ext>
                  </a:extLst>
                </a:gridCol>
              </a:tblGrid>
              <a:tr h="465415">
                <a:tc>
                  <a:txBody>
                    <a:bodyPr/>
                    <a:lstStyle/>
                    <a:p>
                      <a:r>
                        <a:rPr lang="en-GB" sz="2400"/>
                        <a:t>Project</a:t>
                      </a:r>
                    </a:p>
                  </a:txBody>
                  <a:tcPr>
                    <a:solidFill>
                      <a:schemeClr val="tx1">
                        <a:lumMod val="65000"/>
                      </a:schemeClr>
                    </a:solidFill>
                  </a:tcPr>
                </a:tc>
                <a:tc>
                  <a:txBody>
                    <a:bodyPr/>
                    <a:lstStyle/>
                    <a:p>
                      <a:r>
                        <a:rPr lang="en-GB" sz="2400"/>
                        <a:t>Purpose</a:t>
                      </a:r>
                    </a:p>
                  </a:txBody>
                  <a:tcPr>
                    <a:solidFill>
                      <a:schemeClr val="tx1">
                        <a:lumMod val="65000"/>
                      </a:schemeClr>
                    </a:solidFill>
                  </a:tcPr>
                </a:tc>
                <a:tc>
                  <a:txBody>
                    <a:bodyPr/>
                    <a:lstStyle/>
                    <a:p>
                      <a:r>
                        <a:rPr lang="en-GB" sz="2400"/>
                        <a:t>Q2 update</a:t>
                      </a:r>
                    </a:p>
                  </a:txBody>
                  <a:tcPr>
                    <a:solidFill>
                      <a:schemeClr val="tx1">
                        <a:lumMod val="65000"/>
                      </a:schemeClr>
                    </a:solidFill>
                  </a:tcPr>
                </a:tc>
                <a:extLst>
                  <a:ext uri="{0D108BD9-81ED-4DB2-BD59-A6C34878D82A}">
                    <a16:rowId xmlns:a16="http://schemas.microsoft.com/office/drawing/2014/main" val="4225345630"/>
                  </a:ext>
                </a:extLst>
              </a:tr>
              <a:tr h="651580">
                <a:tc>
                  <a:txBody>
                    <a:bodyPr/>
                    <a:lstStyle/>
                    <a:p>
                      <a:pPr algn="l"/>
                      <a:r>
                        <a:rPr lang="en-GB" sz="1800" b="0"/>
                        <a:t>Transformation programme</a:t>
                      </a:r>
                    </a:p>
                  </a:txBody>
                  <a:tcPr/>
                </a:tc>
                <a:tc>
                  <a:txBody>
                    <a:bodyPr/>
                    <a:lstStyle/>
                    <a:p>
                      <a:r>
                        <a:rPr lang="en-GB" sz="1400"/>
                        <a:t>Definition of vision and purpose</a:t>
                      </a:r>
                    </a:p>
                  </a:txBody>
                  <a:tcPr/>
                </a:tc>
                <a:tc>
                  <a:txBody>
                    <a:bodyPr/>
                    <a:lstStyle/>
                    <a:p>
                      <a:r>
                        <a:rPr lang="en-GB" sz="1400"/>
                        <a:t>Transformation vision and principles agreed by Full Council. Programme now progressing into detailed planning</a:t>
                      </a:r>
                    </a:p>
                  </a:txBody>
                  <a:tcPr/>
                </a:tc>
                <a:extLst>
                  <a:ext uri="{0D108BD9-81ED-4DB2-BD59-A6C34878D82A}">
                    <a16:rowId xmlns:a16="http://schemas.microsoft.com/office/drawing/2014/main" val="3641784818"/>
                  </a:ext>
                </a:extLst>
              </a:tr>
              <a:tr h="606685">
                <a:tc>
                  <a:txBody>
                    <a:bodyPr/>
                    <a:lstStyle/>
                    <a:p>
                      <a:pPr algn="l"/>
                      <a:r>
                        <a:rPr lang="en-GB" sz="1800" b="0"/>
                        <a:t>Property – service review and system replacement</a:t>
                      </a:r>
                    </a:p>
                  </a:txBody>
                  <a:tcPr/>
                </a:tc>
                <a:tc>
                  <a:txBody>
                    <a:bodyPr/>
                    <a:lstStyle/>
                    <a:p>
                      <a:r>
                        <a:rPr lang="en-GB" sz="1400"/>
                        <a:t>Design of service and procurement of digital solution to ensure fit for purpose</a:t>
                      </a:r>
                    </a:p>
                  </a:txBody>
                  <a:tcPr/>
                </a:tc>
                <a:tc>
                  <a:txBody>
                    <a:bodyPr/>
                    <a:lstStyle/>
                    <a:p>
                      <a:r>
                        <a:rPr lang="en-GB" sz="1400"/>
                        <a:t>Job evaluation currently being conducted against new structure and recruitment for asset management posts ongoing</a:t>
                      </a:r>
                    </a:p>
                  </a:txBody>
                  <a:tcPr/>
                </a:tc>
                <a:extLst>
                  <a:ext uri="{0D108BD9-81ED-4DB2-BD59-A6C34878D82A}">
                    <a16:rowId xmlns:a16="http://schemas.microsoft.com/office/drawing/2014/main" val="3966715146"/>
                  </a:ext>
                </a:extLst>
              </a:tr>
              <a:tr h="651580">
                <a:tc>
                  <a:txBody>
                    <a:bodyPr/>
                    <a:lstStyle/>
                    <a:p>
                      <a:pPr algn="l"/>
                      <a:r>
                        <a:rPr lang="en-GB" sz="1800" b="0"/>
                        <a:t>Microsoft Teams implementation</a:t>
                      </a:r>
                    </a:p>
                  </a:txBody>
                  <a:tcPr/>
                </a:tc>
                <a:tc>
                  <a:txBody>
                    <a:bodyPr/>
                    <a:lstStyle/>
                    <a:p>
                      <a:r>
                        <a:rPr lang="en-GB" sz="1400"/>
                        <a:t>Replacing Skype for Business with Microsoft Teams</a:t>
                      </a:r>
                    </a:p>
                  </a:txBody>
                  <a:tcPr/>
                </a:tc>
                <a:tc>
                  <a:txBody>
                    <a:bodyPr/>
                    <a:lstStyle/>
                    <a:p>
                      <a:r>
                        <a:rPr lang="en-GB" sz="1400"/>
                        <a:t>All officers migrated over to use of MS Teams. Plans in place to migrate Councillors over to its use</a:t>
                      </a:r>
                    </a:p>
                  </a:txBody>
                  <a:tcPr/>
                </a:tc>
                <a:extLst>
                  <a:ext uri="{0D108BD9-81ED-4DB2-BD59-A6C34878D82A}">
                    <a16:rowId xmlns:a16="http://schemas.microsoft.com/office/drawing/2014/main" val="579577661"/>
                  </a:ext>
                </a:extLst>
              </a:tr>
              <a:tr h="744663">
                <a:tc>
                  <a:txBody>
                    <a:bodyPr/>
                    <a:lstStyle/>
                    <a:p>
                      <a:pPr algn="l"/>
                      <a:r>
                        <a:rPr lang="en-GB" sz="1800" b="0"/>
                        <a:t>Planning, Land Charges, Environmental Health – system replacement (DSIP)</a:t>
                      </a:r>
                    </a:p>
                  </a:txBody>
                  <a:tcPr/>
                </a:tc>
                <a:tc>
                  <a:txBody>
                    <a:bodyPr/>
                    <a:lstStyle/>
                    <a:p>
                      <a:r>
                        <a:rPr lang="en-GB" sz="1400"/>
                        <a:t>Redesign and system implementation project (case management system)</a:t>
                      </a:r>
                    </a:p>
                  </a:txBody>
                  <a:tcPr/>
                </a:tc>
                <a:tc>
                  <a:txBody>
                    <a:bodyPr/>
                    <a:lstStyle/>
                    <a:p>
                      <a:r>
                        <a:rPr lang="en-GB" sz="1400"/>
                        <a:t>Linked to Transformation programme</a:t>
                      </a:r>
                    </a:p>
                  </a:txBody>
                  <a:tcPr/>
                </a:tc>
                <a:extLst>
                  <a:ext uri="{0D108BD9-81ED-4DB2-BD59-A6C34878D82A}">
                    <a16:rowId xmlns:a16="http://schemas.microsoft.com/office/drawing/2014/main" val="1349119417"/>
                  </a:ext>
                </a:extLst>
              </a:tr>
              <a:tr h="581407">
                <a:tc>
                  <a:txBody>
                    <a:bodyPr/>
                    <a:lstStyle/>
                    <a:p>
                      <a:pPr algn="l"/>
                      <a:r>
                        <a:rPr lang="en-GB" sz="1800" b="0"/>
                        <a:t>Legal system replacement</a:t>
                      </a:r>
                    </a:p>
                  </a:txBody>
                  <a:tcPr/>
                </a:tc>
                <a:tc>
                  <a:txBody>
                    <a:bodyPr/>
                    <a:lstStyle/>
                    <a:p>
                      <a:r>
                        <a:rPr lang="en-GB" sz="1400"/>
                        <a:t>Upgrade of Iken system to allow team to track and monitor cases</a:t>
                      </a:r>
                    </a:p>
                  </a:txBody>
                  <a:tcPr/>
                </a:tc>
                <a:tc>
                  <a:txBody>
                    <a:bodyPr/>
                    <a:lstStyle/>
                    <a:p>
                      <a:r>
                        <a:rPr lang="en-GB" sz="1400"/>
                        <a:t>Linked to Transformation programme</a:t>
                      </a:r>
                    </a:p>
                  </a:txBody>
                  <a:tcPr/>
                </a:tc>
                <a:extLst>
                  <a:ext uri="{0D108BD9-81ED-4DB2-BD59-A6C34878D82A}">
                    <a16:rowId xmlns:a16="http://schemas.microsoft.com/office/drawing/2014/main" val="402831318"/>
                  </a:ext>
                </a:extLst>
              </a:tr>
              <a:tr h="5274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a:t>Digital Strategy</a:t>
                      </a:r>
                    </a:p>
                    <a:p>
                      <a:pPr algn="l"/>
                      <a:endParaRPr lang="en-GB" sz="1800" b="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t>Numerous projects to deliver the strategy (including embedding of </a:t>
                      </a:r>
                      <a:r>
                        <a:rPr lang="en-GB" sz="1400" err="1"/>
                        <a:t>Sharepoint</a:t>
                      </a:r>
                      <a:r>
                        <a:rPr lang="en-GB" sz="1400"/>
                        <a:t>)</a:t>
                      </a:r>
                    </a:p>
                    <a:p>
                      <a:endParaRPr lang="en-GB" sz="1400"/>
                    </a:p>
                  </a:txBody>
                  <a:tcPr/>
                </a:tc>
                <a:tc>
                  <a:txBody>
                    <a:bodyPr/>
                    <a:lstStyle/>
                    <a:p>
                      <a:r>
                        <a:rPr lang="en-GB" sz="1400"/>
                        <a:t>Being taken forward through the Transformation programme, current focus on MS Teams and laptop rollout</a:t>
                      </a:r>
                    </a:p>
                  </a:txBody>
                  <a:tcPr/>
                </a:tc>
                <a:extLst>
                  <a:ext uri="{0D108BD9-81ED-4DB2-BD59-A6C34878D82A}">
                    <a16:rowId xmlns:a16="http://schemas.microsoft.com/office/drawing/2014/main" val="3503095924"/>
                  </a:ext>
                </a:extLst>
              </a:tr>
            </a:tbl>
          </a:graphicData>
        </a:graphic>
      </p:graphicFrame>
      <p:sp>
        <p:nvSpPr>
          <p:cNvPr id="2" name="Title 1">
            <a:extLst>
              <a:ext uri="{FF2B5EF4-FFF2-40B4-BE49-F238E27FC236}">
                <a16:creationId xmlns:a16="http://schemas.microsoft.com/office/drawing/2014/main" id="{ED3D5BFF-5B80-4CD2-99B9-7396ABC44F50}"/>
              </a:ext>
            </a:extLst>
          </p:cNvPr>
          <p:cNvSpPr>
            <a:spLocks noGrp="1"/>
          </p:cNvSpPr>
          <p:nvPr>
            <p:ph type="title"/>
          </p:nvPr>
        </p:nvSpPr>
        <p:spPr>
          <a:xfrm>
            <a:off x="533400" y="101043"/>
            <a:ext cx="10515600" cy="1009651"/>
          </a:xfrm>
        </p:spPr>
        <p:txBody>
          <a:bodyPr/>
          <a:lstStyle/>
          <a:p>
            <a:r>
              <a:rPr lang="en-GB"/>
              <a:t>Corporate projects (continued)</a:t>
            </a:r>
          </a:p>
        </p:txBody>
      </p:sp>
    </p:spTree>
    <p:extLst>
      <p:ext uri="{BB962C8B-B14F-4D97-AF65-F5344CB8AC3E}">
        <p14:creationId xmlns:p14="http://schemas.microsoft.com/office/powerpoint/2010/main" val="1709244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7F4AB12-09E0-4BEF-964C-AA4B7DDD64A7}"/>
              </a:ext>
            </a:extLst>
          </p:cNvPr>
          <p:cNvGraphicFramePr>
            <a:graphicFrameLocks noGrp="1"/>
          </p:cNvGraphicFramePr>
          <p:nvPr>
            <p:extLst>
              <p:ext uri="{D42A27DB-BD31-4B8C-83A1-F6EECF244321}">
                <p14:modId xmlns:p14="http://schemas.microsoft.com/office/powerpoint/2010/main" val="3703295295"/>
              </p:ext>
            </p:extLst>
          </p:nvPr>
        </p:nvGraphicFramePr>
        <p:xfrm>
          <a:off x="438149" y="964088"/>
          <a:ext cx="11372851" cy="5296872"/>
        </p:xfrm>
        <a:graphic>
          <a:graphicData uri="http://schemas.openxmlformats.org/drawingml/2006/table">
            <a:tbl>
              <a:tblPr firstRow="1" bandRow="1">
                <a:tableStyleId>{7E9639D4-E3E2-4D34-9284-5A2195B3D0D7}</a:tableStyleId>
              </a:tblPr>
              <a:tblGrid>
                <a:gridCol w="3254856">
                  <a:extLst>
                    <a:ext uri="{9D8B030D-6E8A-4147-A177-3AD203B41FA5}">
                      <a16:colId xmlns:a16="http://schemas.microsoft.com/office/drawing/2014/main" val="2930998973"/>
                    </a:ext>
                  </a:extLst>
                </a:gridCol>
                <a:gridCol w="3331442">
                  <a:extLst>
                    <a:ext uri="{9D8B030D-6E8A-4147-A177-3AD203B41FA5}">
                      <a16:colId xmlns:a16="http://schemas.microsoft.com/office/drawing/2014/main" val="1865619056"/>
                    </a:ext>
                  </a:extLst>
                </a:gridCol>
                <a:gridCol w="4786553">
                  <a:extLst>
                    <a:ext uri="{9D8B030D-6E8A-4147-A177-3AD203B41FA5}">
                      <a16:colId xmlns:a16="http://schemas.microsoft.com/office/drawing/2014/main" val="1573248259"/>
                    </a:ext>
                  </a:extLst>
                </a:gridCol>
              </a:tblGrid>
              <a:tr h="465415">
                <a:tc>
                  <a:txBody>
                    <a:bodyPr/>
                    <a:lstStyle/>
                    <a:p>
                      <a:r>
                        <a:rPr lang="en-GB" sz="2400"/>
                        <a:t>Project</a:t>
                      </a:r>
                    </a:p>
                  </a:txBody>
                  <a:tcPr>
                    <a:solidFill>
                      <a:schemeClr val="tx1">
                        <a:lumMod val="65000"/>
                      </a:schemeClr>
                    </a:solidFill>
                  </a:tcPr>
                </a:tc>
                <a:tc>
                  <a:txBody>
                    <a:bodyPr/>
                    <a:lstStyle/>
                    <a:p>
                      <a:r>
                        <a:rPr lang="en-GB" sz="2400"/>
                        <a:t>Purpose</a:t>
                      </a:r>
                    </a:p>
                  </a:txBody>
                  <a:tcPr>
                    <a:solidFill>
                      <a:schemeClr val="tx1">
                        <a:lumMod val="65000"/>
                      </a:schemeClr>
                    </a:solidFill>
                  </a:tcPr>
                </a:tc>
                <a:tc>
                  <a:txBody>
                    <a:bodyPr/>
                    <a:lstStyle/>
                    <a:p>
                      <a:r>
                        <a:rPr lang="en-GB" sz="2400"/>
                        <a:t>Q2 update</a:t>
                      </a:r>
                    </a:p>
                  </a:txBody>
                  <a:tcPr>
                    <a:solidFill>
                      <a:schemeClr val="tx1">
                        <a:lumMod val="65000"/>
                      </a:schemeClr>
                    </a:solidFill>
                  </a:tcPr>
                </a:tc>
                <a:extLst>
                  <a:ext uri="{0D108BD9-81ED-4DB2-BD59-A6C34878D82A}">
                    <a16:rowId xmlns:a16="http://schemas.microsoft.com/office/drawing/2014/main" val="4225345630"/>
                  </a:ext>
                </a:extLst>
              </a:tr>
              <a:tr h="651580">
                <a:tc>
                  <a:txBody>
                    <a:bodyPr/>
                    <a:lstStyle/>
                    <a:p>
                      <a:pPr algn="l"/>
                      <a:r>
                        <a:rPr lang="en-GB" sz="1800" b="0"/>
                        <a:t>Outbreak Control Plan</a:t>
                      </a:r>
                    </a:p>
                  </a:txBody>
                  <a:tcPr/>
                </a:tc>
                <a:tc>
                  <a:txBody>
                    <a:bodyPr/>
                    <a:lstStyle/>
                    <a:p>
                      <a:r>
                        <a:rPr lang="en-GB" sz="1400"/>
                        <a:t>Required for any possible local Covid outbreaks</a:t>
                      </a:r>
                    </a:p>
                  </a:txBody>
                  <a:tcPr/>
                </a:tc>
                <a:tc>
                  <a:txBody>
                    <a:bodyPr/>
                    <a:lstStyle/>
                    <a:p>
                      <a:r>
                        <a:rPr lang="en-GB" sz="1400"/>
                        <a:t>Outbreak Control Plan prepared and to be presented to Cabinet Briefing, reviewed by Executive Board</a:t>
                      </a:r>
                    </a:p>
                  </a:txBody>
                  <a:tcPr/>
                </a:tc>
                <a:extLst>
                  <a:ext uri="{0D108BD9-81ED-4DB2-BD59-A6C34878D82A}">
                    <a16:rowId xmlns:a16="http://schemas.microsoft.com/office/drawing/2014/main" val="3469339298"/>
                  </a:ext>
                </a:extLst>
              </a:tr>
              <a:tr h="651580">
                <a:tc>
                  <a:txBody>
                    <a:bodyPr/>
                    <a:lstStyle/>
                    <a:p>
                      <a:pPr algn="l"/>
                      <a:r>
                        <a:rPr lang="en-GB" sz="1800" b="0"/>
                        <a:t>Covid-19 recovery programme</a:t>
                      </a:r>
                    </a:p>
                  </a:txBody>
                  <a:tcPr/>
                </a:tc>
                <a:tc>
                  <a:txBody>
                    <a:bodyPr/>
                    <a:lstStyle/>
                    <a:p>
                      <a:r>
                        <a:rPr lang="en-GB" sz="1400"/>
                        <a:t>Ensuring that the health of communities and businesses is restored after the pandemic</a:t>
                      </a:r>
                    </a:p>
                  </a:txBody>
                  <a:tcPr/>
                </a:tc>
                <a:tc>
                  <a:txBody>
                    <a:bodyPr/>
                    <a:lstStyle/>
                    <a:p>
                      <a:r>
                        <a:rPr lang="en-GB" sz="1400"/>
                        <a:t>Recovery workstreams in place and first meeting of the joint Cabinet Liaison Panel held with second scheduled for early in quarter 3</a:t>
                      </a:r>
                    </a:p>
                  </a:txBody>
                  <a:tcPr/>
                </a:tc>
                <a:extLst>
                  <a:ext uri="{0D108BD9-81ED-4DB2-BD59-A6C34878D82A}">
                    <a16:rowId xmlns:a16="http://schemas.microsoft.com/office/drawing/2014/main" val="579577661"/>
                  </a:ext>
                </a:extLst>
              </a:tr>
              <a:tr h="383917">
                <a:tc>
                  <a:txBody>
                    <a:bodyPr/>
                    <a:lstStyle/>
                    <a:p>
                      <a:pPr algn="l"/>
                      <a:r>
                        <a:rPr lang="en-GB" sz="1800" b="0"/>
                        <a:t>Review of Constitution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t>Implementation of new Constitution</a:t>
                      </a:r>
                    </a:p>
                    <a:p>
                      <a:endParaRPr lang="en-GB" sz="1400"/>
                    </a:p>
                  </a:txBody>
                  <a:tcPr/>
                </a:tc>
                <a:tc>
                  <a:txBody>
                    <a:bodyPr/>
                    <a:lstStyle/>
                    <a:p>
                      <a:r>
                        <a:rPr lang="en-GB" sz="1400"/>
                        <a:t>Ongoing discussions with sub-Committee regarding progressing of Constitution review</a:t>
                      </a:r>
                    </a:p>
                  </a:txBody>
                  <a:tcPr/>
                </a:tc>
                <a:extLst>
                  <a:ext uri="{0D108BD9-81ED-4DB2-BD59-A6C34878D82A}">
                    <a16:rowId xmlns:a16="http://schemas.microsoft.com/office/drawing/2014/main" val="1349119417"/>
                  </a:ext>
                </a:extLst>
              </a:tr>
              <a:tr h="383917">
                <a:tc>
                  <a:txBody>
                    <a:bodyPr/>
                    <a:lstStyle/>
                    <a:p>
                      <a:pPr algn="l"/>
                      <a:r>
                        <a:rPr lang="en-GB" sz="1800" b="0"/>
                        <a:t>Leisure provision review</a:t>
                      </a:r>
                    </a:p>
                  </a:txBody>
                  <a:tcPr/>
                </a:tc>
                <a:tc>
                  <a:txBody>
                    <a:bodyPr/>
                    <a:lstStyle/>
                    <a:p>
                      <a:r>
                        <a:rPr lang="en-GB" sz="1400"/>
                        <a:t>Negotiation over Horizon and future leisure provision</a:t>
                      </a:r>
                    </a:p>
                  </a:txBody>
                  <a:tcPr/>
                </a:tc>
                <a:tc>
                  <a:txBody>
                    <a:bodyPr/>
                    <a:lstStyle/>
                    <a:p>
                      <a:r>
                        <a:rPr lang="en-GB" sz="1400"/>
                        <a:t>Paper provided to Executive Board to consider </a:t>
                      </a:r>
                    </a:p>
                  </a:txBody>
                  <a:tcPr/>
                </a:tc>
                <a:extLst>
                  <a:ext uri="{0D108BD9-81ED-4DB2-BD59-A6C34878D82A}">
                    <a16:rowId xmlns:a16="http://schemas.microsoft.com/office/drawing/2014/main" val="2945510636"/>
                  </a:ext>
                </a:extLst>
              </a:tr>
              <a:tr h="581407">
                <a:tc>
                  <a:txBody>
                    <a:bodyPr/>
                    <a:lstStyle/>
                    <a:p>
                      <a:pPr algn="l"/>
                      <a:r>
                        <a:rPr lang="en-GB" sz="1800" b="0"/>
                        <a:t>CVW decommissioning</a:t>
                      </a:r>
                    </a:p>
                  </a:txBody>
                  <a:tcPr/>
                </a:tc>
                <a:tc>
                  <a:txBody>
                    <a:bodyPr/>
                    <a:lstStyle/>
                    <a:p>
                      <a:r>
                        <a:rPr lang="en-GB" sz="1400"/>
                        <a:t>Decommissioning virtual IT environment to allow for future ways of working</a:t>
                      </a:r>
                    </a:p>
                  </a:txBody>
                  <a:tcPr/>
                </a:tc>
                <a:tc>
                  <a:txBody>
                    <a:bodyPr/>
                    <a:lstStyle/>
                    <a:p>
                      <a:r>
                        <a:rPr lang="en-GB" sz="1400"/>
                        <a:t>Work ongoing and linked to laptop rollout programme.</a:t>
                      </a:r>
                    </a:p>
                  </a:txBody>
                  <a:tcPr/>
                </a:tc>
                <a:extLst>
                  <a:ext uri="{0D108BD9-81ED-4DB2-BD59-A6C34878D82A}">
                    <a16:rowId xmlns:a16="http://schemas.microsoft.com/office/drawing/2014/main" val="402831318"/>
                  </a:ext>
                </a:extLst>
              </a:tr>
              <a:tr h="527470">
                <a:tc>
                  <a:txBody>
                    <a:bodyPr/>
                    <a:lstStyle/>
                    <a:p>
                      <a:pPr algn="l"/>
                      <a:r>
                        <a:rPr lang="en-GB" sz="1800" b="0"/>
                        <a:t>Legal – service review</a:t>
                      </a:r>
                    </a:p>
                  </a:txBody>
                  <a:tcPr/>
                </a:tc>
                <a:tc>
                  <a:txBody>
                    <a:bodyPr/>
                    <a:lstStyle/>
                    <a:p>
                      <a:r>
                        <a:rPr lang="en-GB" sz="1400"/>
                        <a:t>Implement agreed structure and recruit to vacant posts</a:t>
                      </a:r>
                    </a:p>
                  </a:txBody>
                  <a:tcPr/>
                </a:tc>
                <a:tc>
                  <a:txBody>
                    <a:bodyPr/>
                    <a:lstStyle/>
                    <a:p>
                      <a:r>
                        <a:rPr lang="en-GB" sz="1400"/>
                        <a:t>Proposed structure reviewed at Executive Board and currently out to recruitment for vacant posts</a:t>
                      </a:r>
                    </a:p>
                  </a:txBody>
                  <a:tcPr/>
                </a:tc>
                <a:extLst>
                  <a:ext uri="{0D108BD9-81ED-4DB2-BD59-A6C34878D82A}">
                    <a16:rowId xmlns:a16="http://schemas.microsoft.com/office/drawing/2014/main" val="3503095924"/>
                  </a:ext>
                </a:extLst>
              </a:tr>
              <a:tr h="651580">
                <a:tc>
                  <a:txBody>
                    <a:bodyPr/>
                    <a:lstStyle/>
                    <a:p>
                      <a:pPr algn="l"/>
                      <a:r>
                        <a:rPr lang="en-GB" sz="1800" b="0"/>
                        <a:t>Licensing – service review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t>Resourcing review of service</a:t>
                      </a:r>
                    </a:p>
                    <a:p>
                      <a:endParaRPr lang="en-GB" sz="1400"/>
                    </a:p>
                  </a:txBody>
                  <a:tcPr/>
                </a:tc>
                <a:tc>
                  <a:txBody>
                    <a:bodyPr/>
                    <a:lstStyle/>
                    <a:p>
                      <a:r>
                        <a:rPr lang="en-GB" sz="1400"/>
                        <a:t>On hold as currently focussed on Covid-19  response and recovery</a:t>
                      </a:r>
                    </a:p>
                  </a:txBody>
                  <a:tcPr/>
                </a:tc>
                <a:extLst>
                  <a:ext uri="{0D108BD9-81ED-4DB2-BD59-A6C34878D82A}">
                    <a16:rowId xmlns:a16="http://schemas.microsoft.com/office/drawing/2014/main" val="3095988345"/>
                  </a:ext>
                </a:extLst>
              </a:tr>
              <a:tr h="651580">
                <a:tc>
                  <a:txBody>
                    <a:bodyPr/>
                    <a:lstStyle/>
                    <a:p>
                      <a:pPr algn="l"/>
                      <a:r>
                        <a:rPr lang="en-GB" sz="1800" b="0"/>
                        <a:t>Plaza replacement kiosk</a:t>
                      </a:r>
                    </a:p>
                  </a:txBody>
                  <a:tcPr/>
                </a:tc>
                <a:tc>
                  <a:txBody>
                    <a:bodyPr/>
                    <a:lstStyle/>
                    <a:p>
                      <a:r>
                        <a:rPr lang="en-GB" sz="1400"/>
                        <a:t>Replacement of payment kiosk</a:t>
                      </a:r>
                    </a:p>
                  </a:txBody>
                  <a:tcPr/>
                </a:tc>
                <a:tc>
                  <a:txBody>
                    <a:bodyPr/>
                    <a:lstStyle/>
                    <a:p>
                      <a:r>
                        <a:rPr lang="en-GB" sz="1400"/>
                        <a:t>On hold as linked to future ways of working review</a:t>
                      </a:r>
                    </a:p>
                  </a:txBody>
                  <a:tcPr/>
                </a:tc>
                <a:extLst>
                  <a:ext uri="{0D108BD9-81ED-4DB2-BD59-A6C34878D82A}">
                    <a16:rowId xmlns:a16="http://schemas.microsoft.com/office/drawing/2014/main" val="2934792422"/>
                  </a:ext>
                </a:extLst>
              </a:tr>
            </a:tbl>
          </a:graphicData>
        </a:graphic>
      </p:graphicFrame>
      <p:sp>
        <p:nvSpPr>
          <p:cNvPr id="2" name="Title 1">
            <a:extLst>
              <a:ext uri="{FF2B5EF4-FFF2-40B4-BE49-F238E27FC236}">
                <a16:creationId xmlns:a16="http://schemas.microsoft.com/office/drawing/2014/main" id="{ED3D5BFF-5B80-4CD2-99B9-7396ABC44F50}"/>
              </a:ext>
            </a:extLst>
          </p:cNvPr>
          <p:cNvSpPr>
            <a:spLocks noGrp="1"/>
          </p:cNvSpPr>
          <p:nvPr>
            <p:ph type="title"/>
          </p:nvPr>
        </p:nvSpPr>
        <p:spPr>
          <a:xfrm>
            <a:off x="533400" y="101043"/>
            <a:ext cx="10515600" cy="1009651"/>
          </a:xfrm>
        </p:spPr>
        <p:txBody>
          <a:bodyPr/>
          <a:lstStyle/>
          <a:p>
            <a:r>
              <a:rPr lang="en-GB"/>
              <a:t>Corporate projects (continued)</a:t>
            </a:r>
          </a:p>
        </p:txBody>
      </p:sp>
    </p:spTree>
    <p:extLst>
      <p:ext uri="{BB962C8B-B14F-4D97-AF65-F5344CB8AC3E}">
        <p14:creationId xmlns:p14="http://schemas.microsoft.com/office/powerpoint/2010/main" val="213821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9A6DF-B923-4A2F-BED1-9A392FCC8F4B}"/>
              </a:ext>
            </a:extLst>
          </p:cNvPr>
          <p:cNvSpPr>
            <a:spLocks noGrp="1"/>
          </p:cNvSpPr>
          <p:nvPr>
            <p:ph type="title"/>
          </p:nvPr>
        </p:nvSpPr>
        <p:spPr>
          <a:xfrm>
            <a:off x="838200" y="1375838"/>
            <a:ext cx="10515600" cy="1325563"/>
          </a:xfrm>
        </p:spPr>
        <p:txBody>
          <a:bodyPr/>
          <a:lstStyle/>
          <a:p>
            <a:pPr algn="ctr"/>
            <a:r>
              <a:rPr lang="en-GB"/>
              <a:t>Corporate governance – key statistics for Q2</a:t>
            </a:r>
          </a:p>
        </p:txBody>
      </p:sp>
      <p:sp>
        <p:nvSpPr>
          <p:cNvPr id="4" name="Content Placeholder 2">
            <a:extLst>
              <a:ext uri="{FF2B5EF4-FFF2-40B4-BE49-F238E27FC236}">
                <a16:creationId xmlns:a16="http://schemas.microsoft.com/office/drawing/2014/main" id="{D336365B-16C7-4C6D-8B16-A0C8ECA05E1B}"/>
              </a:ext>
            </a:extLst>
          </p:cNvPr>
          <p:cNvSpPr txBox="1">
            <a:spLocks/>
          </p:cNvSpPr>
          <p:nvPr/>
        </p:nvSpPr>
        <p:spPr>
          <a:xfrm>
            <a:off x="805695" y="4048400"/>
            <a:ext cx="1899201" cy="93844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a:t>Number of complaints received</a:t>
            </a:r>
          </a:p>
        </p:txBody>
      </p:sp>
      <p:pic>
        <p:nvPicPr>
          <p:cNvPr id="5" name="Graphic 4" descr="Thumbs up sign">
            <a:extLst>
              <a:ext uri="{FF2B5EF4-FFF2-40B4-BE49-F238E27FC236}">
                <a16:creationId xmlns:a16="http://schemas.microsoft.com/office/drawing/2014/main" id="{64A2BB60-9D4F-401C-877F-F27DBE2EDE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636812" y="3081632"/>
            <a:ext cx="914400" cy="914400"/>
          </a:xfrm>
          <a:prstGeom prst="rect">
            <a:avLst/>
          </a:prstGeom>
        </p:spPr>
      </p:pic>
      <p:sp>
        <p:nvSpPr>
          <p:cNvPr id="7" name="Content Placeholder 2">
            <a:extLst>
              <a:ext uri="{FF2B5EF4-FFF2-40B4-BE49-F238E27FC236}">
                <a16:creationId xmlns:a16="http://schemas.microsoft.com/office/drawing/2014/main" id="{B57EA29C-83C5-4ED6-BECA-CFC55FC9BD11}"/>
              </a:ext>
            </a:extLst>
          </p:cNvPr>
          <p:cNvSpPr txBox="1">
            <a:spLocks/>
          </p:cNvSpPr>
          <p:nvPr/>
        </p:nvSpPr>
        <p:spPr>
          <a:xfrm>
            <a:off x="4131829" y="3998696"/>
            <a:ext cx="1899201" cy="938440"/>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a:t>% of complaints resolved within 10 working days</a:t>
            </a:r>
          </a:p>
        </p:txBody>
      </p:sp>
      <p:pic>
        <p:nvPicPr>
          <p:cNvPr id="8" name="Graphic 7" descr="Speech">
            <a:extLst>
              <a:ext uri="{FF2B5EF4-FFF2-40B4-BE49-F238E27FC236}">
                <a16:creationId xmlns:a16="http://schemas.microsoft.com/office/drawing/2014/main" id="{14F05655-76AC-473A-A084-39079D534A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579172" y="3104892"/>
            <a:ext cx="914400" cy="914400"/>
          </a:xfrm>
          <a:prstGeom prst="rect">
            <a:avLst/>
          </a:prstGeom>
        </p:spPr>
      </p:pic>
      <p:sp>
        <p:nvSpPr>
          <p:cNvPr id="13" name="Content Placeholder 2">
            <a:extLst>
              <a:ext uri="{FF2B5EF4-FFF2-40B4-BE49-F238E27FC236}">
                <a16:creationId xmlns:a16="http://schemas.microsoft.com/office/drawing/2014/main" id="{0244DF75-77B6-45F3-9B70-F77B56FBC3E7}"/>
              </a:ext>
            </a:extLst>
          </p:cNvPr>
          <p:cNvSpPr txBox="1">
            <a:spLocks/>
          </p:cNvSpPr>
          <p:nvPr/>
        </p:nvSpPr>
        <p:spPr>
          <a:xfrm>
            <a:off x="6907293" y="3998059"/>
            <a:ext cx="1899201" cy="938440"/>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a:t>Number of information requests received (FOI, EIR and SAR)</a:t>
            </a:r>
          </a:p>
        </p:txBody>
      </p:sp>
      <p:pic>
        <p:nvPicPr>
          <p:cNvPr id="14" name="Graphic 13" descr="Document">
            <a:extLst>
              <a:ext uri="{FF2B5EF4-FFF2-40B4-BE49-F238E27FC236}">
                <a16:creationId xmlns:a16="http://schemas.microsoft.com/office/drawing/2014/main" id="{64C4EFA8-9BD4-4F83-8183-A1A0AAEE67A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6988681" y="2989806"/>
            <a:ext cx="914400" cy="914400"/>
          </a:xfrm>
          <a:prstGeom prst="rect">
            <a:avLst/>
          </a:prstGeom>
        </p:spPr>
      </p:pic>
      <p:sp>
        <p:nvSpPr>
          <p:cNvPr id="15" name="Content Placeholder 2">
            <a:extLst>
              <a:ext uri="{FF2B5EF4-FFF2-40B4-BE49-F238E27FC236}">
                <a16:creationId xmlns:a16="http://schemas.microsoft.com/office/drawing/2014/main" id="{A729A1E8-C392-4346-A485-1758BB86BA00}"/>
              </a:ext>
            </a:extLst>
          </p:cNvPr>
          <p:cNvSpPr txBox="1">
            <a:spLocks/>
          </p:cNvSpPr>
          <p:nvPr/>
        </p:nvSpPr>
        <p:spPr>
          <a:xfrm>
            <a:off x="7216278" y="3205694"/>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t>173</a:t>
            </a:r>
          </a:p>
        </p:txBody>
      </p:sp>
      <p:sp>
        <p:nvSpPr>
          <p:cNvPr id="16" name="Content Placeholder 2">
            <a:extLst>
              <a:ext uri="{FF2B5EF4-FFF2-40B4-BE49-F238E27FC236}">
                <a16:creationId xmlns:a16="http://schemas.microsoft.com/office/drawing/2014/main" id="{3962C49D-DF54-483E-8B80-2E95DE074D1D}"/>
              </a:ext>
            </a:extLst>
          </p:cNvPr>
          <p:cNvSpPr txBox="1">
            <a:spLocks/>
          </p:cNvSpPr>
          <p:nvPr/>
        </p:nvSpPr>
        <p:spPr>
          <a:xfrm>
            <a:off x="9465272" y="5216731"/>
            <a:ext cx="1899201" cy="9384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en-GB"/>
          </a:p>
        </p:txBody>
      </p:sp>
      <p:sp>
        <p:nvSpPr>
          <p:cNvPr id="17" name="Content Placeholder 2">
            <a:extLst>
              <a:ext uri="{FF2B5EF4-FFF2-40B4-BE49-F238E27FC236}">
                <a16:creationId xmlns:a16="http://schemas.microsoft.com/office/drawing/2014/main" id="{B19B8602-5B90-4024-8E2D-7613B4D1CF65}"/>
              </a:ext>
            </a:extLst>
          </p:cNvPr>
          <p:cNvSpPr txBox="1">
            <a:spLocks/>
          </p:cNvSpPr>
          <p:nvPr/>
        </p:nvSpPr>
        <p:spPr>
          <a:xfrm>
            <a:off x="9146194" y="3979972"/>
            <a:ext cx="2100483" cy="1065759"/>
          </a:xfrm>
          <a:prstGeom prst="rect">
            <a:avLst/>
          </a:prstGeom>
        </p:spPr>
        <p:txBody>
          <a:bodyPr vert="horz" lIns="91440" tIns="45720" rIns="91440" bIns="45720" rtlCol="0" anchor="t">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None/>
            </a:pPr>
            <a:r>
              <a:rPr lang="en-GB">
                <a:ea typeface="+mn-lt"/>
                <a:cs typeface="+mn-lt"/>
              </a:rPr>
              <a:t>Number of internal audit management actions overdue by more than 60 days</a:t>
            </a:r>
          </a:p>
          <a:p>
            <a:pPr marL="0" indent="0" algn="ctr">
              <a:buFont typeface="Arial" panose="020B0604020202020204" pitchFamily="34" charset="0"/>
              <a:buNone/>
            </a:pPr>
            <a:endParaRPr lang="en-GB">
              <a:cs typeface="Calibri"/>
            </a:endParaRPr>
          </a:p>
        </p:txBody>
      </p:sp>
      <p:sp>
        <p:nvSpPr>
          <p:cNvPr id="25" name="Content Placeholder 2">
            <a:extLst>
              <a:ext uri="{FF2B5EF4-FFF2-40B4-BE49-F238E27FC236}">
                <a16:creationId xmlns:a16="http://schemas.microsoft.com/office/drawing/2014/main" id="{BC1207D0-A600-4631-ABCC-599C0F940067}"/>
              </a:ext>
            </a:extLst>
          </p:cNvPr>
          <p:cNvSpPr txBox="1">
            <a:spLocks/>
          </p:cNvSpPr>
          <p:nvPr/>
        </p:nvSpPr>
        <p:spPr>
          <a:xfrm>
            <a:off x="9512838" y="3186024"/>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solidFill>
                  <a:srgbClr val="FF0000"/>
                </a:solidFill>
              </a:rPr>
              <a:t>22</a:t>
            </a:r>
          </a:p>
        </p:txBody>
      </p:sp>
      <p:pic>
        <p:nvPicPr>
          <p:cNvPr id="29" name="Graphic 28" descr="Gears">
            <a:extLst>
              <a:ext uri="{FF2B5EF4-FFF2-40B4-BE49-F238E27FC236}">
                <a16:creationId xmlns:a16="http://schemas.microsoft.com/office/drawing/2014/main" id="{B61A10E7-5817-4FB6-B780-D1DDDFC7D15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9475497" y="2943408"/>
            <a:ext cx="914400" cy="914400"/>
          </a:xfrm>
          <a:prstGeom prst="rect">
            <a:avLst/>
          </a:prstGeom>
        </p:spPr>
      </p:pic>
      <p:sp>
        <p:nvSpPr>
          <p:cNvPr id="19" name="Content Placeholder 2">
            <a:extLst>
              <a:ext uri="{FF2B5EF4-FFF2-40B4-BE49-F238E27FC236}">
                <a16:creationId xmlns:a16="http://schemas.microsoft.com/office/drawing/2014/main" id="{F60C7CD2-324D-4EC4-8059-637B994418C0}"/>
              </a:ext>
            </a:extLst>
          </p:cNvPr>
          <p:cNvSpPr txBox="1">
            <a:spLocks/>
          </p:cNvSpPr>
          <p:nvPr/>
        </p:nvSpPr>
        <p:spPr>
          <a:xfrm>
            <a:off x="4544542" y="3205694"/>
            <a:ext cx="2150769" cy="1006488"/>
          </a:xfrm>
          <a:prstGeom prst="rect">
            <a:avLst/>
          </a:prstGeom>
        </p:spPr>
        <p:txBody>
          <a:bodyPr vert="horz" lIns="91440" tIns="45720" rIns="91440" bIns="45720" rtlCol="0">
            <a:normAutofit fontScale="3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700"/>
              <a:t>Regeneration &amp; Place: </a:t>
            </a:r>
            <a:br>
              <a:rPr lang="en-GB" sz="5800" b="1">
                <a:solidFill>
                  <a:srgbClr val="FF0000"/>
                </a:solidFill>
              </a:rPr>
            </a:br>
            <a:r>
              <a:rPr lang="en-GB" sz="4300" b="1">
                <a:solidFill>
                  <a:srgbClr val="FF0000"/>
                </a:solidFill>
              </a:rPr>
              <a:t>Not reported by service</a:t>
            </a:r>
            <a:br>
              <a:rPr lang="en-GB" sz="5800"/>
            </a:br>
            <a:r>
              <a:rPr lang="en-GB" sz="3700"/>
              <a:t>Corporate Services: </a:t>
            </a:r>
            <a:br>
              <a:rPr lang="en-GB" sz="3500"/>
            </a:br>
            <a:r>
              <a:rPr lang="en-GB" sz="4300" b="1">
                <a:solidFill>
                  <a:srgbClr val="FF0000"/>
                </a:solidFill>
              </a:rPr>
              <a:t>Not reported by service</a:t>
            </a:r>
            <a:br>
              <a:rPr lang="en-GB"/>
            </a:br>
            <a:endParaRPr lang="en-GB" sz="1200"/>
          </a:p>
        </p:txBody>
      </p:sp>
      <p:sp>
        <p:nvSpPr>
          <p:cNvPr id="20" name="Content Placeholder 2">
            <a:extLst>
              <a:ext uri="{FF2B5EF4-FFF2-40B4-BE49-F238E27FC236}">
                <a16:creationId xmlns:a16="http://schemas.microsoft.com/office/drawing/2014/main" id="{6ACF7C73-D792-4AAF-8D9A-A94E5495B277}"/>
              </a:ext>
            </a:extLst>
          </p:cNvPr>
          <p:cNvSpPr txBox="1">
            <a:spLocks/>
          </p:cNvSpPr>
          <p:nvPr/>
        </p:nvSpPr>
        <p:spPr>
          <a:xfrm>
            <a:off x="1490695" y="3205694"/>
            <a:ext cx="2150769" cy="1006488"/>
          </a:xfrm>
          <a:prstGeom prst="rect">
            <a:avLst/>
          </a:prstGeom>
        </p:spPr>
        <p:txBody>
          <a:bodyPr vert="horz" lIns="91440" tIns="45720" rIns="91440" bIns="45720" rtlCol="0">
            <a:normAutofit fontScale="3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700"/>
              <a:t>Regeneration &amp; Place: </a:t>
            </a:r>
            <a:br>
              <a:rPr lang="en-GB" sz="5800" b="1">
                <a:solidFill>
                  <a:srgbClr val="FF0000"/>
                </a:solidFill>
              </a:rPr>
            </a:br>
            <a:r>
              <a:rPr lang="en-GB" sz="4300" b="1">
                <a:solidFill>
                  <a:srgbClr val="FF0000"/>
                </a:solidFill>
              </a:rPr>
              <a:t>Not reported by service</a:t>
            </a:r>
            <a:br>
              <a:rPr lang="en-GB" sz="5800"/>
            </a:br>
            <a:r>
              <a:rPr lang="en-GB" sz="3700"/>
              <a:t>Corporate Services: </a:t>
            </a:r>
            <a:br>
              <a:rPr lang="en-GB" sz="3500"/>
            </a:br>
            <a:r>
              <a:rPr lang="en-GB" sz="4300" b="1">
                <a:solidFill>
                  <a:srgbClr val="FF0000"/>
                </a:solidFill>
              </a:rPr>
              <a:t>Not reported by service</a:t>
            </a:r>
            <a:br>
              <a:rPr lang="en-GB"/>
            </a:br>
            <a:endParaRPr lang="en-GB" sz="1200"/>
          </a:p>
        </p:txBody>
      </p:sp>
    </p:spTree>
    <p:extLst>
      <p:ext uri="{BB962C8B-B14F-4D97-AF65-F5344CB8AC3E}">
        <p14:creationId xmlns:p14="http://schemas.microsoft.com/office/powerpoint/2010/main" val="1226638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24043343D9E224287479A749D1187A2" ma:contentTypeVersion="7" ma:contentTypeDescription="Create a new document." ma:contentTypeScope="" ma:versionID="a3d17fb375171ccca68849e304cbe74d">
  <xsd:schema xmlns:xsd="http://www.w3.org/2001/XMLSchema" xmlns:xs="http://www.w3.org/2001/XMLSchema" xmlns:p="http://schemas.microsoft.com/office/2006/metadata/properties" xmlns:ns3="16156b5d-db03-4563-a0d3-aceeaaad8bfb" xmlns:ns4="ca620cc9-60b6-48f5-8539-7780245ea368" targetNamespace="http://schemas.microsoft.com/office/2006/metadata/properties" ma:root="true" ma:fieldsID="cd255052ba1bbd2d1b50523b14dee16b" ns3:_="" ns4:_="">
    <xsd:import namespace="16156b5d-db03-4563-a0d3-aceeaaad8bfb"/>
    <xsd:import namespace="ca620cc9-60b6-48f5-8539-7780245ea36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156b5d-db03-4563-a0d3-aceeaaad8bf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620cc9-60b6-48f5-8539-7780245ea36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332F81-1259-4749-B10C-BB8CD11EBFB4}">
  <ds:schemaRefs>
    <ds:schemaRef ds:uri="http://schemas.microsoft.com/sharepoint/v3/contenttype/forms"/>
  </ds:schemaRefs>
</ds:datastoreItem>
</file>

<file path=customXml/itemProps2.xml><?xml version="1.0" encoding="utf-8"?>
<ds:datastoreItem xmlns:ds="http://schemas.openxmlformats.org/officeDocument/2006/customXml" ds:itemID="{4F12AE5D-4B4F-4F55-ADEE-FCC6727F35F4}">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B514D1F-2719-4B08-BDE0-AAEACCAC1C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156b5d-db03-4563-a0d3-aceeaaad8bfb"/>
    <ds:schemaRef ds:uri="ca620cc9-60b6-48f5-8539-7780245ea3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11</TotalTime>
  <Words>3218</Words>
  <Application>Microsoft Office PowerPoint</Application>
  <PresentationFormat>Widescreen</PresentationFormat>
  <Paragraphs>559</Paragraphs>
  <Slides>13</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Havant Borough Council Performance report</vt:lpstr>
      <vt:lpstr>Headline achievements in Q2</vt:lpstr>
      <vt:lpstr>People – key statistics for Q2</vt:lpstr>
      <vt:lpstr>Finance – revenue budget outturn in Q2</vt:lpstr>
      <vt:lpstr>Finance – capital programme outturn in Q2</vt:lpstr>
      <vt:lpstr>Corporate projects</vt:lpstr>
      <vt:lpstr>Corporate projects (continued)</vt:lpstr>
      <vt:lpstr>Corporate projects (continued)</vt:lpstr>
      <vt:lpstr>Corporate governance – key statistics for Q2</vt:lpstr>
      <vt:lpstr>Risks currently scoring above 16 on the corporate risk register</vt:lpstr>
      <vt:lpstr>Corporate Services performance</vt:lpstr>
      <vt:lpstr>Regeneration &amp; Place performance</vt:lpstr>
      <vt:lpstr>Regeneration &amp; Place  performance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Thurlby, Georgie</dc:creator>
  <cp:lastModifiedBy>Thurlby, Georgie</cp:lastModifiedBy>
  <cp:revision>3</cp:revision>
  <dcterms:created xsi:type="dcterms:W3CDTF">2020-07-09T13:35:10Z</dcterms:created>
  <dcterms:modified xsi:type="dcterms:W3CDTF">2021-03-03T13:27:15Z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0x010100724043343D9E224287479A749D1187A2</vt:lpwstr>
  </property>
</Properties>
</file>