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8" r:id="rId7"/>
    <p:sldId id="262" r:id="rId8"/>
    <p:sldId id="287" r:id="rId9"/>
    <p:sldId id="263" r:id="rId10"/>
    <p:sldId id="286" r:id="rId11"/>
    <p:sldId id="259" r:id="rId12"/>
    <p:sldId id="2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20" autoAdjust="0"/>
    <p:restoredTop sz="95055"/>
  </p:normalViewPr>
  <p:slideViewPr>
    <p:cSldViewPr snapToGrid="0">
      <p:cViewPr varScale="1">
        <p:scale>
          <a:sx n="81" d="100"/>
          <a:sy n="81" d="100"/>
        </p:scale>
        <p:origin x="84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53450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56449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63276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347002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626601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860847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32D12F-BF91-40FB-A1B8-F28419B9B560}" type="datetimeFigureOut">
              <a:rPr lang="en-GB" smtClean="0"/>
              <a:t>03/03/2021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77677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32D12F-BF91-40FB-A1B8-F28419B9B560}" type="datetimeFigureOut">
              <a:rPr lang="en-GB" smtClean="0"/>
              <a:t>03/03/2021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12162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03/03/2021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60155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78766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39144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03/03/2021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41043390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 Id="rId9" Type="http://schemas.openxmlformats.org/officeDocument/2006/relationships/image" Target="../media/image20.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7DBD-4368-4297-9B67-93A21CF962AB}"/>
              </a:ext>
            </a:extLst>
          </p:cNvPr>
          <p:cNvSpPr>
            <a:spLocks noGrp="1"/>
          </p:cNvSpPr>
          <p:nvPr>
            <p:ph type="ctrTitle"/>
          </p:nvPr>
        </p:nvSpPr>
        <p:spPr>
          <a:xfrm>
            <a:off x="1524000" y="1448934"/>
            <a:ext cx="9144000" cy="2387600"/>
          </a:xfrm>
        </p:spPr>
        <p:txBody>
          <a:bodyPr>
            <a:normAutofit/>
          </a:bodyPr>
          <a:lstStyle/>
          <a:p>
            <a:r>
              <a:rPr lang="en-GB" sz="4000" dirty="0"/>
              <a:t>Havant Borough Council</a:t>
            </a:r>
            <a:br>
              <a:rPr lang="en-GB" dirty="0"/>
            </a:br>
            <a:r>
              <a:rPr lang="en-GB" sz="7200" dirty="0"/>
              <a:t>Performance report</a:t>
            </a:r>
            <a:endParaRPr lang="en-GB" dirty="0"/>
          </a:p>
        </p:txBody>
      </p:sp>
      <p:sp>
        <p:nvSpPr>
          <p:cNvPr id="3" name="Subtitle 2">
            <a:extLst>
              <a:ext uri="{FF2B5EF4-FFF2-40B4-BE49-F238E27FC236}">
                <a16:creationId xmlns:a16="http://schemas.microsoft.com/office/drawing/2014/main" id="{66B98902-830D-47D7-AAF7-DCF2F45C398B}"/>
              </a:ext>
            </a:extLst>
          </p:cNvPr>
          <p:cNvSpPr>
            <a:spLocks noGrp="1"/>
          </p:cNvSpPr>
          <p:nvPr>
            <p:ph type="subTitle" idx="1"/>
          </p:nvPr>
        </p:nvSpPr>
        <p:spPr>
          <a:xfrm>
            <a:off x="1524000" y="3836534"/>
            <a:ext cx="9144000" cy="1655762"/>
          </a:xfrm>
        </p:spPr>
        <p:txBody>
          <a:bodyPr>
            <a:normAutofit/>
          </a:bodyPr>
          <a:lstStyle/>
          <a:p>
            <a:r>
              <a:rPr lang="en-GB" sz="4000" dirty="0">
                <a:solidFill>
                  <a:schemeClr val="tx1">
                    <a:lumMod val="75000"/>
                  </a:schemeClr>
                </a:solidFill>
              </a:rPr>
              <a:t>Q1 2020-21</a:t>
            </a:r>
          </a:p>
        </p:txBody>
      </p:sp>
    </p:spTree>
    <p:extLst>
      <p:ext uri="{BB962C8B-B14F-4D97-AF65-F5344CB8AC3E}">
        <p14:creationId xmlns:p14="http://schemas.microsoft.com/office/powerpoint/2010/main" val="3067272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p:txBody>
          <a:bodyPr>
            <a:normAutofit/>
          </a:bodyPr>
          <a:lstStyle/>
          <a:p>
            <a:pPr algn="ctr"/>
            <a:r>
              <a:rPr lang="en-GB" sz="4800" dirty="0"/>
              <a:t>Headline achievements in Q1</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556084"/>
            <a:ext cx="10515600" cy="4620879"/>
          </a:xfrm>
        </p:spPr>
        <p:txBody>
          <a:bodyPr vert="horz" lIns="91440" tIns="45720" rIns="91440" bIns="45720" rtlCol="0" anchor="t">
            <a:normAutofit fontScale="70000" lnSpcReduction="20000"/>
          </a:bodyPr>
          <a:lstStyle/>
          <a:p>
            <a:r>
              <a:rPr lang="en-GB" dirty="0"/>
              <a:t>The Council played an essential role in supporting the area through the Covid-19 pandemic:</a:t>
            </a:r>
          </a:p>
          <a:p>
            <a:pPr lvl="1" fontAlgn="base"/>
            <a:r>
              <a:rPr lang="en-GB" dirty="0"/>
              <a:t>Our staff made over </a:t>
            </a:r>
            <a:r>
              <a:rPr lang="en-GB" dirty="0">
                <a:solidFill>
                  <a:schemeClr val="accent6"/>
                </a:solidFill>
              </a:rPr>
              <a:t>5,000 calls to vulnerable people </a:t>
            </a:r>
            <a:r>
              <a:rPr lang="en-GB" dirty="0"/>
              <a:t>in the district to offer support</a:t>
            </a:r>
            <a:r>
              <a:rPr lang="en-US" dirty="0"/>
              <a:t>​</a:t>
            </a:r>
          </a:p>
          <a:p>
            <a:pPr lvl="1" fontAlgn="base"/>
            <a:r>
              <a:rPr lang="en-GB" dirty="0"/>
              <a:t>We distributed over </a:t>
            </a:r>
            <a:r>
              <a:rPr lang="en-GB" dirty="0">
                <a:solidFill>
                  <a:schemeClr val="accent6"/>
                </a:solidFill>
              </a:rPr>
              <a:t>£14m of government grants</a:t>
            </a:r>
            <a:r>
              <a:rPr lang="en-GB" dirty="0"/>
              <a:t>, to assist </a:t>
            </a:r>
            <a:r>
              <a:rPr lang="en-GB" dirty="0">
                <a:solidFill>
                  <a:schemeClr val="accent6"/>
                </a:solidFill>
              </a:rPr>
              <a:t>more than 1,000 local businesses</a:t>
            </a:r>
            <a:r>
              <a:rPr lang="en-US" dirty="0"/>
              <a:t>​</a:t>
            </a:r>
          </a:p>
          <a:p>
            <a:pPr lvl="1" fontAlgn="base"/>
            <a:r>
              <a:rPr lang="en-GB" dirty="0"/>
              <a:t>Teams provided advice on available business support, new public health regulations, reopening high streets, and more</a:t>
            </a:r>
            <a:r>
              <a:rPr lang="en-US" dirty="0"/>
              <a:t>​</a:t>
            </a:r>
          </a:p>
          <a:p>
            <a:pPr lvl="1" fontAlgn="base"/>
            <a:r>
              <a:rPr lang="en-GB" dirty="0"/>
              <a:t>The Housing team worked with </a:t>
            </a:r>
            <a:r>
              <a:rPr lang="en-GB" dirty="0">
                <a:solidFill>
                  <a:schemeClr val="accent6"/>
                </a:solidFill>
              </a:rPr>
              <a:t>130 households facing homelessness</a:t>
            </a:r>
            <a:r>
              <a:rPr lang="en-GB" dirty="0"/>
              <a:t>, offering accommodation regardless of whether a legal duty was owed to them</a:t>
            </a:r>
            <a:endParaRPr lang="en-GB" dirty="0">
              <a:cs typeface="Calibri"/>
            </a:endParaRPr>
          </a:p>
          <a:p>
            <a:pPr lvl="1"/>
            <a:r>
              <a:rPr lang="en-GB" dirty="0">
                <a:ea typeface="+mn-lt"/>
                <a:cs typeface="+mn-lt"/>
              </a:rPr>
              <a:t>We set up the Local Resource Centre which delivered </a:t>
            </a:r>
            <a:r>
              <a:rPr lang="en-GB" dirty="0">
                <a:solidFill>
                  <a:schemeClr val="accent6"/>
                </a:solidFill>
                <a:ea typeface="+mn-lt"/>
                <a:cs typeface="+mn-lt"/>
              </a:rPr>
              <a:t>food parcels</a:t>
            </a:r>
            <a:r>
              <a:rPr lang="en-GB" dirty="0">
                <a:ea typeface="+mn-lt"/>
                <a:cs typeface="+mn-lt"/>
              </a:rPr>
              <a:t> to those in need</a:t>
            </a:r>
            <a:r>
              <a:rPr lang="en-GB" dirty="0"/>
              <a:t>​ and took calls from the vulnerable</a:t>
            </a:r>
            <a:endParaRPr lang="en-GB" dirty="0">
              <a:ea typeface="+mn-lt"/>
              <a:cs typeface="+mn-lt"/>
            </a:endParaRPr>
          </a:p>
          <a:p>
            <a:r>
              <a:rPr lang="en-GB" dirty="0"/>
              <a:t>A rapid transition to </a:t>
            </a:r>
            <a:r>
              <a:rPr lang="en-GB" dirty="0">
                <a:solidFill>
                  <a:schemeClr val="accent6"/>
                </a:solidFill>
              </a:rPr>
              <a:t>remote working for more than 90% of staff</a:t>
            </a:r>
            <a:r>
              <a:rPr lang="en-GB" dirty="0"/>
              <a:t> occurred following government instructions to work from home where possible, with the deployment of spare IT kit and tools such as Skype for Business. Virtual Cabinet and committee meetings were facilitated from May onwards. A staff welfare survey found that </a:t>
            </a:r>
            <a:r>
              <a:rPr lang="en-GB" dirty="0">
                <a:solidFill>
                  <a:schemeClr val="accent6"/>
                </a:solidFill>
              </a:rPr>
              <a:t>73%</a:t>
            </a:r>
            <a:r>
              <a:rPr lang="en-GB" dirty="0"/>
              <a:t> of staff were comfortable with the new working arrangements.</a:t>
            </a:r>
          </a:p>
          <a:p>
            <a:r>
              <a:rPr lang="en-GB" dirty="0"/>
              <a:t>The HR admin, payroll and finance services were brought back inhouse with </a:t>
            </a:r>
            <a:r>
              <a:rPr lang="en-GB" dirty="0">
                <a:solidFill>
                  <a:schemeClr val="accent6"/>
                </a:solidFill>
              </a:rPr>
              <a:t>minimal disruption </a:t>
            </a:r>
            <a:r>
              <a:rPr lang="en-GB" dirty="0"/>
              <a:t>at the start of April, despite being in the midst of a global pandemic with unprecedented pressure on local authorities.</a:t>
            </a:r>
          </a:p>
          <a:p>
            <a:endParaRPr lang="en-GB" dirty="0"/>
          </a:p>
          <a:p>
            <a:endParaRPr lang="en-GB" dirty="0"/>
          </a:p>
        </p:txBody>
      </p:sp>
    </p:spTree>
    <p:extLst>
      <p:ext uri="{BB962C8B-B14F-4D97-AF65-F5344CB8AC3E}">
        <p14:creationId xmlns:p14="http://schemas.microsoft.com/office/powerpoint/2010/main" val="33430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dirty="0"/>
              <a:t>People – key statistics for Q1</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dirty="0"/>
          </a:p>
          <a:p>
            <a:pPr marL="0" indent="0" algn="ctr">
              <a:buNone/>
            </a:pPr>
            <a:r>
              <a:rPr lang="en-GB" sz="2400" dirty="0"/>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2109014" y="4883267"/>
            <a:ext cx="2902736"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dirty="0"/>
              <a:t>Average number of sick days per FTE</a:t>
            </a:r>
          </a:p>
          <a:p>
            <a:pPr marL="0" indent="0" algn="ctr">
              <a:buNone/>
            </a:pPr>
            <a:r>
              <a:rPr lang="en-GB" sz="1200" dirty="0">
                <a:ea typeface="+mn-lt"/>
                <a:cs typeface="+mn-lt"/>
              </a:rPr>
              <a:t>Public sector average: 2.2 days</a:t>
            </a:r>
            <a:br>
              <a:rPr lang="en-GB" sz="1200" dirty="0">
                <a:ea typeface="+mn-lt"/>
                <a:cs typeface="+mn-lt"/>
              </a:rPr>
            </a:br>
            <a:r>
              <a:rPr lang="en-GB" sz="1200" dirty="0">
                <a:ea typeface="+mn-lt"/>
                <a:cs typeface="+mn-lt"/>
              </a:rPr>
              <a:t>Private sector average: 1.8 days</a:t>
            </a:r>
            <a:endParaRPr lang="en-GB" sz="1200">
              <a:cs typeface="Calibri"/>
            </a:endParaRPr>
          </a:p>
          <a:p>
            <a:pPr marL="0" indent="0" algn="ctr">
              <a:buNone/>
            </a:pPr>
            <a:endParaRPr lang="en-GB" sz="2400" dirty="0">
              <a:cs typeface="Calibri"/>
            </a:endParaRP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2990882"/>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2991312"/>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58889" y="2249283"/>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20888" y="2222141"/>
            <a:ext cx="768741" cy="768741"/>
          </a:xfrm>
          <a:prstGeom prst="rect">
            <a:avLst/>
          </a:prstGeom>
        </p:spPr>
      </p:pic>
      <p:pic>
        <p:nvPicPr>
          <p:cNvPr id="17" name="Graphic 16" descr="Stethoscope">
            <a:extLst>
              <a:ext uri="{FF2B5EF4-FFF2-40B4-BE49-F238E27FC236}">
                <a16:creationId xmlns:a16="http://schemas.microsoft.com/office/drawing/2014/main" id="{3F13871E-C7A9-4145-BB64-9866F5ACB00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4933745" y="4390339"/>
            <a:ext cx="1180372" cy="1180372"/>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04112" y="4053528"/>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2925511" y="4279913"/>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accent6"/>
                </a:solidFill>
              </a:rPr>
              <a:t>1.41</a:t>
            </a:r>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t>233</a:t>
            </a:r>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283161"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97541" y="2443608"/>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t>8</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616992" y="2415796"/>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t>5</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673724" y="2470341"/>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t>2.1%</a:t>
            </a:r>
          </a:p>
        </p:txBody>
      </p:sp>
      <p:sp>
        <p:nvSpPr>
          <p:cNvPr id="28" name="Content Placeholder 2">
            <a:extLst>
              <a:ext uri="{FF2B5EF4-FFF2-40B4-BE49-F238E27FC236}">
                <a16:creationId xmlns:a16="http://schemas.microsoft.com/office/drawing/2014/main" id="{E512E722-8BA8-4332-9551-ED5115A3B201}"/>
              </a:ext>
            </a:extLst>
          </p:cNvPr>
          <p:cNvSpPr txBox="1">
            <a:spLocks/>
          </p:cNvSpPr>
          <p:nvPr/>
        </p:nvSpPr>
        <p:spPr>
          <a:xfrm>
            <a:off x="5843890" y="4273801"/>
            <a:ext cx="5190937" cy="30908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dirty="0"/>
              <a:t>3 most common reasons for sick leave</a:t>
            </a:r>
          </a:p>
          <a:p>
            <a:pPr algn="ctr"/>
            <a:r>
              <a:rPr lang="en-GB" sz="1600" dirty="0"/>
              <a:t>Anxiety/depression/stress/other (149 sick days)</a:t>
            </a:r>
          </a:p>
          <a:p>
            <a:pPr algn="ctr"/>
            <a:r>
              <a:rPr lang="en-GB" sz="1600" dirty="0"/>
              <a:t>Musculoskeletal problems - not including back pain (65 sick days)</a:t>
            </a:r>
          </a:p>
          <a:p>
            <a:pPr algn="ctr"/>
            <a:r>
              <a:rPr lang="en-GB" sz="1600" dirty="0"/>
              <a:t>Gastrointestinal problems (62 sick days)</a:t>
            </a:r>
          </a:p>
          <a:p>
            <a:pPr algn="ctr"/>
            <a:endParaRPr lang="en-GB" sz="1800" dirty="0"/>
          </a:p>
        </p:txBody>
      </p:sp>
    </p:spTree>
    <p:extLst>
      <p:ext uri="{BB962C8B-B14F-4D97-AF65-F5344CB8AC3E}">
        <p14:creationId xmlns:p14="http://schemas.microsoft.com/office/powerpoint/2010/main" val="110754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dirty="0"/>
              <a:t>Finance – revenue budget outturn in Q1</a:t>
            </a:r>
          </a:p>
        </p:txBody>
      </p:sp>
      <p:graphicFrame>
        <p:nvGraphicFramePr>
          <p:cNvPr id="4" name="Content Placeholder 3">
            <a:extLst>
              <a:ext uri="{FF2B5EF4-FFF2-40B4-BE49-F238E27FC236}">
                <a16:creationId xmlns:a16="http://schemas.microsoft.com/office/drawing/2014/main" id="{E798217F-1EAB-4C29-8131-2381FBDB4E8E}"/>
              </a:ext>
            </a:extLst>
          </p:cNvPr>
          <p:cNvGraphicFramePr>
            <a:graphicFrameLocks noGrp="1"/>
          </p:cNvGraphicFramePr>
          <p:nvPr>
            <p:ph idx="1"/>
            <p:extLst>
              <p:ext uri="{D42A27DB-BD31-4B8C-83A1-F6EECF244321}">
                <p14:modId xmlns:p14="http://schemas.microsoft.com/office/powerpoint/2010/main" val="3295701297"/>
              </p:ext>
            </p:extLst>
          </p:nvPr>
        </p:nvGraphicFramePr>
        <p:xfrm>
          <a:off x="1479550" y="1690688"/>
          <a:ext cx="9232900" cy="4104424"/>
        </p:xfrm>
        <a:graphic>
          <a:graphicData uri="http://schemas.openxmlformats.org/drawingml/2006/table">
            <a:tbl>
              <a:tblPr>
                <a:tableStyleId>{3B4B98B0-60AC-42C2-AFA5-B58CD77FA1E5}</a:tableStyleId>
              </a:tblPr>
              <a:tblGrid>
                <a:gridCol w="4330812">
                  <a:extLst>
                    <a:ext uri="{9D8B030D-6E8A-4147-A177-3AD203B41FA5}">
                      <a16:colId xmlns:a16="http://schemas.microsoft.com/office/drawing/2014/main" val="1330644287"/>
                    </a:ext>
                  </a:extLst>
                </a:gridCol>
                <a:gridCol w="1746470">
                  <a:extLst>
                    <a:ext uri="{9D8B030D-6E8A-4147-A177-3AD203B41FA5}">
                      <a16:colId xmlns:a16="http://schemas.microsoft.com/office/drawing/2014/main" val="2974833510"/>
                    </a:ext>
                  </a:extLst>
                </a:gridCol>
                <a:gridCol w="1719268">
                  <a:extLst>
                    <a:ext uri="{9D8B030D-6E8A-4147-A177-3AD203B41FA5}">
                      <a16:colId xmlns:a16="http://schemas.microsoft.com/office/drawing/2014/main" val="717492594"/>
                    </a:ext>
                  </a:extLst>
                </a:gridCol>
                <a:gridCol w="1436350">
                  <a:extLst>
                    <a:ext uri="{9D8B030D-6E8A-4147-A177-3AD203B41FA5}">
                      <a16:colId xmlns:a16="http://schemas.microsoft.com/office/drawing/2014/main" val="681710993"/>
                    </a:ext>
                  </a:extLst>
                </a:gridCol>
              </a:tblGrid>
              <a:tr h="804239">
                <a:tc>
                  <a:txBody>
                    <a:bodyPr/>
                    <a:lstStyle/>
                    <a:p>
                      <a:pPr algn="ctr" fontAlgn="b"/>
                      <a:r>
                        <a:rPr lang="en-GB" sz="2000" u="none" strike="noStrike" dirty="0">
                          <a:effectLst/>
                        </a:rPr>
                        <a:t> </a:t>
                      </a:r>
                      <a:endParaRPr lang="en-GB" sz="20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Revised Budget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Estimated Outturn</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Variation</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79909100"/>
                  </a:ext>
                </a:extLst>
              </a:tr>
              <a:tr h="402120">
                <a:tc>
                  <a:txBody>
                    <a:bodyPr/>
                    <a:lstStyle/>
                    <a:p>
                      <a:pPr algn="r" fontAlgn="b"/>
                      <a:r>
                        <a:rPr lang="en-GB" sz="2000" u="none" strike="noStrike" dirty="0">
                          <a:effectLst/>
                        </a:rPr>
                        <a:t> </a:t>
                      </a:r>
                      <a:endParaRPr lang="en-GB" sz="20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n-GB" sz="2000" b="1" u="none" strike="noStrike" dirty="0">
                          <a:solidFill>
                            <a:schemeClr val="bg1">
                              <a:lumMod val="50000"/>
                              <a:lumOff val="50000"/>
                            </a:schemeClr>
                          </a:solidFill>
                          <a:effectLst/>
                        </a:rPr>
                        <a:t>£'000</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dirty="0">
                          <a:solidFill>
                            <a:schemeClr val="bg1">
                              <a:lumMod val="50000"/>
                              <a:lumOff val="50000"/>
                            </a:schemeClr>
                          </a:solidFill>
                          <a:effectLst/>
                        </a:rPr>
                        <a:t>£'000</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dirty="0">
                          <a:solidFill>
                            <a:schemeClr val="bg1">
                              <a:lumMod val="50000"/>
                              <a:lumOff val="50000"/>
                            </a:schemeClr>
                          </a:solidFill>
                          <a:effectLst/>
                        </a:rPr>
                        <a:t>£'000</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9043174"/>
                  </a:ext>
                </a:extLst>
              </a:tr>
              <a:tr h="402120">
                <a:tc>
                  <a:txBody>
                    <a:bodyPr/>
                    <a:lstStyle/>
                    <a:p>
                      <a:pPr algn="r" fontAlgn="b"/>
                      <a:r>
                        <a:rPr lang="en-GB" sz="2000" u="none" strike="noStrike">
                          <a:effectLst/>
                        </a:rPr>
                        <a:t> </a:t>
                      </a:r>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91326913"/>
                  </a:ext>
                </a:extLst>
              </a:tr>
              <a:tr h="402120">
                <a:tc>
                  <a:txBody>
                    <a:bodyPr/>
                    <a:lstStyle/>
                    <a:p>
                      <a:pPr algn="l"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89005381"/>
                  </a:ext>
                </a:extLst>
              </a:tr>
              <a:tr h="402120">
                <a:tc>
                  <a:txBody>
                    <a:bodyPr/>
                    <a:lstStyle/>
                    <a:p>
                      <a:pPr algn="l" fontAlgn="b"/>
                      <a:r>
                        <a:rPr lang="en-GB" sz="2000" b="1" u="none" strike="noStrike" dirty="0">
                          <a:solidFill>
                            <a:schemeClr val="bg1">
                              <a:lumMod val="50000"/>
                              <a:lumOff val="50000"/>
                            </a:schemeClr>
                          </a:solidFill>
                          <a:effectLst/>
                        </a:rPr>
                        <a:t>Net Cost of Services</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14,591</a:t>
                      </a:r>
                      <a:endParaRPr lang="en-GB" sz="28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16,276</a:t>
                      </a:r>
                      <a:endParaRPr lang="en-GB" sz="2800" b="1"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1,685</a:t>
                      </a:r>
                      <a:endParaRPr lang="en-GB" sz="28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974692914"/>
                  </a:ext>
                </a:extLst>
              </a:tr>
              <a:tr h="785090">
                <a:tc>
                  <a:txBody>
                    <a:bodyPr/>
                    <a:lstStyle/>
                    <a:p>
                      <a:pPr algn="l" fontAlgn="b"/>
                      <a:r>
                        <a:rPr lang="en-GB" sz="2000" b="1" u="none" strike="noStrike" dirty="0">
                          <a:solidFill>
                            <a:schemeClr val="bg1">
                              <a:lumMod val="50000"/>
                              <a:lumOff val="50000"/>
                            </a:schemeClr>
                          </a:solidFill>
                          <a:effectLst/>
                        </a:rPr>
                        <a:t>Business Rates, Council Tax and Grants</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(14,591)</a:t>
                      </a:r>
                      <a:endParaRPr lang="en-GB" sz="2800" b="1" i="0" u="none" strike="noStrike" dirty="0">
                        <a:solidFill>
                          <a:srgbClr val="FF0000"/>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(16,149)</a:t>
                      </a:r>
                      <a:endParaRPr lang="en-GB" sz="2800" b="1" i="0" u="none" strike="noStrike" dirty="0">
                        <a:solidFill>
                          <a:srgbClr val="FF0000"/>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(1,558)</a:t>
                      </a:r>
                      <a:endParaRPr lang="en-GB" sz="2800" b="1" i="0" u="none" strike="noStrike" dirty="0">
                        <a:solidFill>
                          <a:srgbClr val="FF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767799"/>
                  </a:ext>
                </a:extLst>
              </a:tr>
              <a:tr h="402120">
                <a:tc>
                  <a:txBody>
                    <a:bodyPr/>
                    <a:lstStyle/>
                    <a:p>
                      <a:pPr algn="l" fontAlgn="b"/>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l" fontAlgn="b"/>
                      <a:r>
                        <a:rPr lang="en-GB" sz="2800" u="none" strike="noStrike">
                          <a:effectLst/>
                        </a:rPr>
                        <a:t> </a:t>
                      </a:r>
                      <a:endParaRPr lang="en-GB" sz="2800" b="1"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GB" sz="2800" u="none" strike="noStrike">
                          <a:effectLst/>
                        </a:rPr>
                        <a:t> </a:t>
                      </a:r>
                      <a:endParaRPr lang="en-GB" sz="2800" b="1"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GB" sz="2800" u="none" strike="noStrike" dirty="0">
                          <a:effectLst/>
                        </a:rPr>
                        <a:t> </a:t>
                      </a:r>
                      <a:endParaRPr lang="en-GB" sz="28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338794"/>
                  </a:ext>
                </a:extLst>
              </a:tr>
              <a:tr h="402120">
                <a:tc>
                  <a:txBody>
                    <a:bodyPr/>
                    <a:lstStyle/>
                    <a:p>
                      <a:pPr algn="l" fontAlgn="b"/>
                      <a:r>
                        <a:rPr lang="en-GB" sz="2000" b="1" u="none" strike="noStrike" dirty="0">
                          <a:solidFill>
                            <a:schemeClr val="bg1">
                              <a:lumMod val="50000"/>
                              <a:lumOff val="50000"/>
                            </a:schemeClr>
                          </a:solidFill>
                          <a:effectLst/>
                        </a:rPr>
                        <a:t>Net (Surplus) / Deficit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(0)</a:t>
                      </a:r>
                      <a:endParaRPr lang="en-GB" sz="28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127</a:t>
                      </a:r>
                      <a:endParaRPr lang="en-GB" sz="28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127</a:t>
                      </a:r>
                      <a:endParaRPr lang="en-GB" sz="28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45241103"/>
                  </a:ext>
                </a:extLst>
              </a:tr>
            </a:tbl>
          </a:graphicData>
        </a:graphic>
      </p:graphicFrame>
    </p:spTree>
    <p:extLst>
      <p:ext uri="{BB962C8B-B14F-4D97-AF65-F5344CB8AC3E}">
        <p14:creationId xmlns:p14="http://schemas.microsoft.com/office/powerpoint/2010/main" val="3288684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a:xfrm>
            <a:off x="838198" y="0"/>
            <a:ext cx="10515600" cy="1325563"/>
          </a:xfrm>
        </p:spPr>
        <p:txBody>
          <a:bodyPr/>
          <a:lstStyle/>
          <a:p>
            <a:pPr algn="ctr"/>
            <a:r>
              <a:rPr lang="en-GB" dirty="0"/>
              <a:t>Finance – capital programme outturn in Q1</a:t>
            </a:r>
          </a:p>
        </p:txBody>
      </p:sp>
      <p:graphicFrame>
        <p:nvGraphicFramePr>
          <p:cNvPr id="4" name="Content Placeholder 3">
            <a:extLst>
              <a:ext uri="{FF2B5EF4-FFF2-40B4-BE49-F238E27FC236}">
                <a16:creationId xmlns:a16="http://schemas.microsoft.com/office/drawing/2014/main" id="{3766475C-6C9F-41F7-A870-A9E2C2D96B2C}"/>
              </a:ext>
            </a:extLst>
          </p:cNvPr>
          <p:cNvGraphicFramePr>
            <a:graphicFrameLocks noGrp="1"/>
          </p:cNvGraphicFramePr>
          <p:nvPr>
            <p:ph idx="1"/>
            <p:extLst>
              <p:ext uri="{D42A27DB-BD31-4B8C-83A1-F6EECF244321}">
                <p14:modId xmlns:p14="http://schemas.microsoft.com/office/powerpoint/2010/main" val="594139010"/>
              </p:ext>
            </p:extLst>
          </p:nvPr>
        </p:nvGraphicFramePr>
        <p:xfrm>
          <a:off x="1507956" y="1025649"/>
          <a:ext cx="9176085" cy="5361748"/>
        </p:xfrm>
        <a:graphic>
          <a:graphicData uri="http://schemas.openxmlformats.org/drawingml/2006/table">
            <a:tbl>
              <a:tblPr>
                <a:tableStyleId>{3B4B98B0-60AC-42C2-AFA5-B58CD77FA1E5}</a:tableStyleId>
              </a:tblPr>
              <a:tblGrid>
                <a:gridCol w="4255533">
                  <a:extLst>
                    <a:ext uri="{9D8B030D-6E8A-4147-A177-3AD203B41FA5}">
                      <a16:colId xmlns:a16="http://schemas.microsoft.com/office/drawing/2014/main" val="2426383204"/>
                    </a:ext>
                  </a:extLst>
                </a:gridCol>
                <a:gridCol w="1753048">
                  <a:extLst>
                    <a:ext uri="{9D8B030D-6E8A-4147-A177-3AD203B41FA5}">
                      <a16:colId xmlns:a16="http://schemas.microsoft.com/office/drawing/2014/main" val="1194509682"/>
                    </a:ext>
                  </a:extLst>
                </a:gridCol>
                <a:gridCol w="1884136">
                  <a:extLst>
                    <a:ext uri="{9D8B030D-6E8A-4147-A177-3AD203B41FA5}">
                      <a16:colId xmlns:a16="http://schemas.microsoft.com/office/drawing/2014/main" val="679498215"/>
                    </a:ext>
                  </a:extLst>
                </a:gridCol>
                <a:gridCol w="1283368">
                  <a:extLst>
                    <a:ext uri="{9D8B030D-6E8A-4147-A177-3AD203B41FA5}">
                      <a16:colId xmlns:a16="http://schemas.microsoft.com/office/drawing/2014/main" val="1898789567"/>
                    </a:ext>
                  </a:extLst>
                </a:gridCol>
              </a:tblGrid>
              <a:tr h="514393">
                <a:tc>
                  <a:txBody>
                    <a:bodyPr/>
                    <a:lstStyle/>
                    <a:p>
                      <a:pPr algn="l" fontAlgn="b"/>
                      <a:r>
                        <a:rPr lang="en-GB" sz="1600" u="none" strike="noStrike" dirty="0">
                          <a:effectLst/>
                        </a:rPr>
                        <a:t> </a:t>
                      </a:r>
                      <a:endParaRPr lang="en-GB" sz="1600" b="1"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Revised Budget Feb 20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a:t>
                      </a:r>
                      <a:br>
                        <a:rPr lang="en-GB" sz="1600" b="1" u="none" strike="noStrike" dirty="0">
                          <a:solidFill>
                            <a:schemeClr val="bg1">
                              <a:lumMod val="50000"/>
                              <a:lumOff val="50000"/>
                            </a:schemeClr>
                          </a:solidFill>
                          <a:effectLst/>
                        </a:rPr>
                      </a:br>
                      <a:r>
                        <a:rPr lang="en-GB" sz="1600" b="1" u="none" strike="noStrike" dirty="0">
                          <a:solidFill>
                            <a:schemeClr val="bg1">
                              <a:lumMod val="50000"/>
                              <a:lumOff val="50000"/>
                            </a:schemeClr>
                          </a:solidFill>
                          <a:effectLst/>
                        </a:rPr>
                        <a:t>Provisional Outturn</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Variance</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159815165"/>
                  </a:ext>
                </a:extLst>
              </a:tr>
              <a:tr h="226213">
                <a:tc>
                  <a:txBody>
                    <a:bodyPr/>
                    <a:lstStyle/>
                    <a:p>
                      <a:pPr algn="l" fontAlgn="b"/>
                      <a:r>
                        <a:rPr lang="en-GB" sz="1600" u="none" strike="noStrike">
                          <a:effectLst/>
                        </a:rPr>
                        <a:t> </a:t>
                      </a:r>
                      <a:endParaRPr lang="en-GB" sz="1600" b="1"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 (000)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 (000)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 (000)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05806944"/>
                  </a:ext>
                </a:extLst>
              </a:tr>
              <a:tr h="226213">
                <a:tc>
                  <a:txBody>
                    <a:bodyPr/>
                    <a:lstStyle/>
                    <a:p>
                      <a:pPr algn="l" fontAlgn="b"/>
                      <a:r>
                        <a:rPr lang="en-GB" sz="1600" b="1" u="none" strike="noStrike" dirty="0">
                          <a:solidFill>
                            <a:schemeClr val="bg1">
                              <a:lumMod val="50000"/>
                              <a:lumOff val="50000"/>
                            </a:schemeClr>
                          </a:solidFill>
                          <a:effectLst/>
                        </a:rPr>
                        <a:t>Housing</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1,628 </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1,628 </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 </a:t>
                      </a:r>
                      <a:endParaRPr lang="en-GB" sz="1800" b="0" i="0" u="none" strike="noStrike">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807550500"/>
                  </a:ext>
                </a:extLst>
              </a:tr>
              <a:tr h="226213">
                <a:tc>
                  <a:txBody>
                    <a:bodyPr/>
                    <a:lstStyle/>
                    <a:p>
                      <a:pPr algn="l" fontAlgn="b"/>
                      <a:r>
                        <a:rPr lang="en-GB" sz="1600" b="1" u="none" strike="noStrike" dirty="0">
                          <a:solidFill>
                            <a:schemeClr val="bg1">
                              <a:lumMod val="50000"/>
                              <a:lumOff val="50000"/>
                            </a:schemeClr>
                          </a:solidFill>
                          <a:effectLst/>
                        </a:rPr>
                        <a:t>Operational Land and Buildings</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1,405</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1,405</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a:t>
                      </a:r>
                      <a:endParaRPr lang="en-GB" sz="1800" b="0" i="0" u="none" strike="noStrike">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137445094"/>
                  </a:ext>
                </a:extLst>
              </a:tr>
              <a:tr h="226213">
                <a:tc>
                  <a:txBody>
                    <a:bodyPr/>
                    <a:lstStyle/>
                    <a:p>
                      <a:pPr algn="l" fontAlgn="b"/>
                      <a:r>
                        <a:rPr lang="en-GB" sz="1600" b="1" u="none" strike="noStrike" dirty="0">
                          <a:solidFill>
                            <a:schemeClr val="bg1">
                              <a:lumMod val="50000"/>
                              <a:lumOff val="50000"/>
                            </a:schemeClr>
                          </a:solidFill>
                          <a:effectLst/>
                        </a:rPr>
                        <a:t>IT Equipment</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57</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77</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a:t>
                      </a:r>
                      <a:endParaRPr lang="en-GB" sz="1800" b="0" i="0" u="none" strike="noStrike">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23086073"/>
                  </a:ext>
                </a:extLst>
              </a:tr>
              <a:tr h="226213">
                <a:tc>
                  <a:txBody>
                    <a:bodyPr/>
                    <a:lstStyle/>
                    <a:p>
                      <a:pPr algn="l" fontAlgn="b"/>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l" fontAlgn="b"/>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673716910"/>
                  </a:ext>
                </a:extLst>
              </a:tr>
              <a:tr h="226213">
                <a:tc>
                  <a:txBody>
                    <a:bodyPr/>
                    <a:lstStyle/>
                    <a:p>
                      <a:pPr algn="l" fontAlgn="b"/>
                      <a:r>
                        <a:rPr lang="en-GB" sz="1600" b="1" u="none" strike="noStrike" dirty="0">
                          <a:solidFill>
                            <a:schemeClr val="bg1">
                              <a:lumMod val="50000"/>
                              <a:lumOff val="50000"/>
                            </a:schemeClr>
                          </a:solidFill>
                          <a:effectLst/>
                        </a:rPr>
                        <a:t>Total Capital Programme</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3,090 </a:t>
                      </a:r>
                      <a:endParaRPr lang="en-GB" sz="1800" b="1"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3,110 </a:t>
                      </a:r>
                      <a:endParaRPr lang="en-GB" sz="1800" b="1"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 </a:t>
                      </a:r>
                      <a:endParaRPr lang="en-GB" sz="1800" b="1"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40454070"/>
                  </a:ext>
                </a:extLst>
              </a:tr>
              <a:tr h="226213">
                <a:tc>
                  <a:txBody>
                    <a:bodyPr/>
                    <a:lstStyle/>
                    <a:p>
                      <a:pPr algn="l" fontAlgn="b"/>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752" marR="8752" marT="8752" marB="0" anchor="b"/>
                </a:tc>
                <a:tc>
                  <a:txBody>
                    <a:bodyPr/>
                    <a:lstStyle/>
                    <a:p>
                      <a:pPr algn="l" fontAlgn="b"/>
                      <a:endParaRPr lang="en-GB" sz="16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275111665"/>
                  </a:ext>
                </a:extLst>
              </a:tr>
              <a:tr h="509835">
                <a:tc>
                  <a:txBody>
                    <a:bodyPr/>
                    <a:lstStyle/>
                    <a:p>
                      <a:pPr algn="l" fontAlgn="b"/>
                      <a:r>
                        <a:rPr lang="en-GB" sz="1600" b="1" u="none" strike="noStrike" dirty="0">
                          <a:solidFill>
                            <a:schemeClr val="bg1">
                              <a:lumMod val="50000"/>
                              <a:lumOff val="50000"/>
                            </a:schemeClr>
                          </a:solidFill>
                          <a:effectLst/>
                        </a:rPr>
                        <a:t> </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Revised Budget Feb 20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a:t>
                      </a:r>
                      <a:br>
                        <a:rPr lang="en-GB" sz="1600" b="1" u="none" strike="noStrike" dirty="0">
                          <a:solidFill>
                            <a:schemeClr val="bg1">
                              <a:lumMod val="50000"/>
                              <a:lumOff val="50000"/>
                            </a:schemeClr>
                          </a:solidFill>
                          <a:effectLst/>
                        </a:rPr>
                      </a:br>
                      <a:r>
                        <a:rPr lang="en-GB" sz="1600" b="1" u="none" strike="noStrike" dirty="0">
                          <a:solidFill>
                            <a:schemeClr val="bg1">
                              <a:lumMod val="50000"/>
                              <a:lumOff val="50000"/>
                            </a:schemeClr>
                          </a:solidFill>
                          <a:effectLst/>
                        </a:rPr>
                        <a:t>Provisional Outturn</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Variance</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400221365"/>
                  </a:ext>
                </a:extLst>
              </a:tr>
              <a:tr h="226213">
                <a:tc>
                  <a:txBody>
                    <a:bodyPr/>
                    <a:lstStyle/>
                    <a:p>
                      <a:pPr algn="l" fontAlgn="b"/>
                      <a:r>
                        <a:rPr lang="en-GB" sz="1600" b="1" u="none" strike="noStrike" dirty="0">
                          <a:solidFill>
                            <a:schemeClr val="bg1">
                              <a:lumMod val="50000"/>
                              <a:lumOff val="50000"/>
                            </a:schemeClr>
                          </a:solidFill>
                          <a:effectLst/>
                        </a:rPr>
                        <a:t> </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bg1">
                              <a:lumMod val="50000"/>
                              <a:lumOff val="50000"/>
                            </a:schemeClr>
                          </a:solidFill>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 (000)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 (000)</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013448274"/>
                  </a:ext>
                </a:extLst>
              </a:tr>
              <a:tr h="226213">
                <a:tc>
                  <a:txBody>
                    <a:bodyPr/>
                    <a:lstStyle/>
                    <a:p>
                      <a:pPr algn="l" fontAlgn="b"/>
                      <a:r>
                        <a:rPr lang="en-GB" sz="1600" b="1" u="none" strike="noStrike" dirty="0">
                          <a:solidFill>
                            <a:schemeClr val="bg1">
                              <a:lumMod val="50000"/>
                              <a:lumOff val="50000"/>
                            </a:schemeClr>
                          </a:solidFill>
                          <a:effectLst/>
                        </a:rPr>
                        <a:t>Funded By:</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752" marR="8752" marT="8752" marB="0" anchor="b"/>
                </a:tc>
                <a:tc>
                  <a:txBody>
                    <a:bodyPr/>
                    <a:lstStyle/>
                    <a:p>
                      <a:pPr algn="l" fontAlgn="b"/>
                      <a:endParaRPr lang="en-GB" sz="16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endParaRPr lang="en-GB" sz="16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073972238"/>
                  </a:ext>
                </a:extLst>
              </a:tr>
              <a:tr h="444589">
                <a:tc>
                  <a:txBody>
                    <a:bodyPr/>
                    <a:lstStyle/>
                    <a:p>
                      <a:pPr algn="l" fontAlgn="b"/>
                      <a:r>
                        <a:rPr lang="en-GB" sz="1600" b="1" u="none" strike="noStrike" dirty="0">
                          <a:solidFill>
                            <a:schemeClr val="bg1">
                              <a:lumMod val="50000"/>
                              <a:lumOff val="50000"/>
                            </a:schemeClr>
                          </a:solidFill>
                          <a:effectLst/>
                        </a:rPr>
                        <a:t>REFCUS (Revenue funded as Capital under Statute)</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1,628</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1,628</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a:t>
                      </a:r>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4088884772"/>
                  </a:ext>
                </a:extLst>
              </a:tr>
              <a:tr h="226213">
                <a:tc>
                  <a:txBody>
                    <a:bodyPr/>
                    <a:lstStyle/>
                    <a:p>
                      <a:pPr algn="l" fontAlgn="b"/>
                      <a:r>
                        <a:rPr lang="en-GB" sz="1600" b="1" u="none" strike="noStrike" dirty="0">
                          <a:solidFill>
                            <a:schemeClr val="bg1">
                              <a:lumMod val="50000"/>
                              <a:lumOff val="50000"/>
                            </a:schemeClr>
                          </a:solidFill>
                          <a:effectLst/>
                        </a:rPr>
                        <a:t>External Grants &amp; Contributions</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4,820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4,820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a:t>
                      </a:r>
                      <a:endParaRPr lang="en-GB" sz="1800" b="0" i="0" u="none" strike="noStrike">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816004177"/>
                  </a:ext>
                </a:extLst>
              </a:tr>
              <a:tr h="226213">
                <a:tc>
                  <a:txBody>
                    <a:bodyPr/>
                    <a:lstStyle/>
                    <a:p>
                      <a:pPr algn="l" fontAlgn="b"/>
                      <a:r>
                        <a:rPr lang="en-GB" sz="1600" b="1" u="none" strike="noStrike" dirty="0">
                          <a:solidFill>
                            <a:schemeClr val="bg1">
                              <a:lumMod val="50000"/>
                              <a:lumOff val="50000"/>
                            </a:schemeClr>
                          </a:solidFill>
                          <a:effectLst/>
                        </a:rPr>
                        <a:t>Use of Specific Reserves</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127</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127</a:t>
                      </a:r>
                      <a:endParaRPr lang="en-GB" sz="1800" b="0" i="0" u="none" strike="noStrike" dirty="0">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a:t>
                      </a:r>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97849496"/>
                  </a:ext>
                </a:extLst>
              </a:tr>
              <a:tr h="226213">
                <a:tc>
                  <a:txBody>
                    <a:bodyPr/>
                    <a:lstStyle/>
                    <a:p>
                      <a:pPr algn="l" fontAlgn="b"/>
                      <a:r>
                        <a:rPr lang="en-GB" sz="1600" b="1" u="none" strike="noStrike" dirty="0">
                          <a:solidFill>
                            <a:schemeClr val="bg1">
                              <a:lumMod val="50000"/>
                              <a:lumOff val="50000"/>
                            </a:schemeClr>
                          </a:solidFill>
                          <a:effectLst/>
                        </a:rPr>
                        <a:t>Use of Capital Receipts</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135</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135</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a:t>
                      </a:r>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50888075"/>
                  </a:ext>
                </a:extLst>
              </a:tr>
              <a:tr h="226213">
                <a:tc>
                  <a:txBody>
                    <a:bodyPr/>
                    <a:lstStyle/>
                    <a:p>
                      <a:pPr algn="l" fontAlgn="b"/>
                      <a:r>
                        <a:rPr lang="en-GB" sz="1600" b="1" u="none" strike="noStrike" dirty="0">
                          <a:solidFill>
                            <a:schemeClr val="bg1">
                              <a:lumMod val="50000"/>
                              <a:lumOff val="50000"/>
                            </a:schemeClr>
                          </a:solidFill>
                          <a:effectLst/>
                        </a:rPr>
                        <a:t>Borrowing Requirement</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a:t>
                      </a:r>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821940713"/>
                  </a:ext>
                </a:extLst>
              </a:tr>
              <a:tr h="226213">
                <a:tc>
                  <a:txBody>
                    <a:bodyPr/>
                    <a:lstStyle/>
                    <a:p>
                      <a:pPr algn="l" fontAlgn="b"/>
                      <a:r>
                        <a:rPr lang="en-GB" sz="1600" b="1" u="none" strike="noStrike" dirty="0">
                          <a:solidFill>
                            <a:schemeClr val="bg1">
                              <a:lumMod val="50000"/>
                              <a:lumOff val="50000"/>
                            </a:schemeClr>
                          </a:solidFill>
                          <a:effectLst/>
                        </a:rPr>
                        <a:t>Total Funding</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6,710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a:effectLst/>
                        </a:rPr>
                        <a:t>6,710</a:t>
                      </a:r>
                      <a:endParaRPr lang="en-GB" sz="1800" b="0"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800" u="none" strike="noStrike" dirty="0">
                          <a:effectLst/>
                        </a:rPr>
                        <a:t>0</a:t>
                      </a:r>
                      <a:endParaRPr lang="en-GB" sz="1800" b="0" i="0" u="none" strike="noStrike" dirty="0">
                        <a:solidFill>
                          <a:srgbClr val="000000"/>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1590751541"/>
                  </a:ext>
                </a:extLst>
              </a:tr>
            </a:tbl>
          </a:graphicData>
        </a:graphic>
      </p:graphicFrame>
    </p:spTree>
    <p:extLst>
      <p:ext uri="{BB962C8B-B14F-4D97-AF65-F5344CB8AC3E}">
        <p14:creationId xmlns:p14="http://schemas.microsoft.com/office/powerpoint/2010/main" val="11757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38200" y="1375838"/>
            <a:ext cx="10515600" cy="1325563"/>
          </a:xfrm>
        </p:spPr>
        <p:txBody>
          <a:bodyPr/>
          <a:lstStyle/>
          <a:p>
            <a:pPr algn="ctr"/>
            <a:r>
              <a:rPr lang="en-GB" dirty="0"/>
              <a:t>Corporate governance – key statistics for Q1</a:t>
            </a:r>
          </a:p>
        </p:txBody>
      </p:sp>
      <p:sp>
        <p:nvSpPr>
          <p:cNvPr id="4" name="Content Placeholder 2">
            <a:extLst>
              <a:ext uri="{FF2B5EF4-FFF2-40B4-BE49-F238E27FC236}">
                <a16:creationId xmlns:a16="http://schemas.microsoft.com/office/drawing/2014/main" id="{D336365B-16C7-4C6D-8B16-A0C8ECA05E1B}"/>
              </a:ext>
            </a:extLst>
          </p:cNvPr>
          <p:cNvSpPr txBox="1">
            <a:spLocks/>
          </p:cNvSpPr>
          <p:nvPr/>
        </p:nvSpPr>
        <p:spPr>
          <a:xfrm>
            <a:off x="1073295" y="3996032"/>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t>Number of complaints received</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519942" y="3081632"/>
            <a:ext cx="914400" cy="914400"/>
          </a:xfrm>
          <a:prstGeom prst="rect">
            <a:avLst/>
          </a:prstGeom>
        </p:spPr>
      </p:pic>
      <p:sp>
        <p:nvSpPr>
          <p:cNvPr id="6" name="Content Placeholder 2">
            <a:extLst>
              <a:ext uri="{FF2B5EF4-FFF2-40B4-BE49-F238E27FC236}">
                <a16:creationId xmlns:a16="http://schemas.microsoft.com/office/drawing/2014/main" id="{C49D263A-6607-40B8-8CC2-42D566CCF9E8}"/>
              </a:ext>
            </a:extLst>
          </p:cNvPr>
          <p:cNvSpPr txBox="1">
            <a:spLocks/>
          </p:cNvSpPr>
          <p:nvPr/>
        </p:nvSpPr>
        <p:spPr>
          <a:xfrm>
            <a:off x="1377636" y="3003682"/>
            <a:ext cx="2435393" cy="1023994"/>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4000" dirty="0"/>
              <a:t>Regeneration &amp; Place: </a:t>
            </a:r>
            <a:r>
              <a:rPr lang="en-GB" sz="8000" dirty="0"/>
              <a:t>3</a:t>
            </a:r>
            <a:endParaRPr lang="en-GB" sz="5800" dirty="0"/>
          </a:p>
          <a:p>
            <a:pPr marL="0" indent="0">
              <a:buNone/>
            </a:pPr>
            <a:r>
              <a:rPr lang="en-GB" sz="4000" dirty="0"/>
              <a:t>Corporate Services: </a:t>
            </a:r>
            <a:r>
              <a:rPr lang="en-GB" sz="8000" dirty="0"/>
              <a:t>38</a:t>
            </a:r>
            <a:endParaRPr lang="en-GB" sz="4000" dirty="0"/>
          </a:p>
        </p:txBody>
      </p:sp>
      <p:sp>
        <p:nvSpPr>
          <p:cNvPr id="7" name="Content Placeholder 2">
            <a:extLst>
              <a:ext uri="{FF2B5EF4-FFF2-40B4-BE49-F238E27FC236}">
                <a16:creationId xmlns:a16="http://schemas.microsoft.com/office/drawing/2014/main" id="{B57EA29C-83C5-4ED6-BECA-CFC55FC9BD11}"/>
              </a:ext>
            </a:extLst>
          </p:cNvPr>
          <p:cNvSpPr txBox="1">
            <a:spLocks/>
          </p:cNvSpPr>
          <p:nvPr/>
        </p:nvSpPr>
        <p:spPr>
          <a:xfrm>
            <a:off x="4014959" y="3998696"/>
            <a:ext cx="1899201" cy="938440"/>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t>% of complaints resolved within 10 working days</a:t>
            </a:r>
          </a:p>
        </p:txBody>
      </p:sp>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579172" y="3104892"/>
            <a:ext cx="914400" cy="914400"/>
          </a:xfrm>
          <a:prstGeom prst="rect">
            <a:avLst/>
          </a:prstGeom>
        </p:spPr>
      </p:pic>
      <p:sp>
        <p:nvSpPr>
          <p:cNvPr id="13" name="Content Placeholder 2">
            <a:extLst>
              <a:ext uri="{FF2B5EF4-FFF2-40B4-BE49-F238E27FC236}">
                <a16:creationId xmlns:a16="http://schemas.microsoft.com/office/drawing/2014/main" id="{0244DF75-77B6-45F3-9B70-F77B56FBC3E7}"/>
              </a:ext>
            </a:extLst>
          </p:cNvPr>
          <p:cNvSpPr txBox="1">
            <a:spLocks/>
          </p:cNvSpPr>
          <p:nvPr/>
        </p:nvSpPr>
        <p:spPr>
          <a:xfrm>
            <a:off x="7067794" y="3996032"/>
            <a:ext cx="1899201" cy="938440"/>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t>Number of information requests received (FOI, EIR and SAR)</a:t>
            </a:r>
          </a:p>
        </p:txBody>
      </p:sp>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7149182" y="2987779"/>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376779" y="3203667"/>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t>119</a:t>
            </a:r>
          </a:p>
        </p:txBody>
      </p:sp>
      <p:sp>
        <p:nvSpPr>
          <p:cNvPr id="16" name="Content Placeholder 2">
            <a:extLst>
              <a:ext uri="{FF2B5EF4-FFF2-40B4-BE49-F238E27FC236}">
                <a16:creationId xmlns:a16="http://schemas.microsoft.com/office/drawing/2014/main" id="{3962C49D-DF54-483E-8B80-2E95DE074D1D}"/>
              </a:ext>
            </a:extLst>
          </p:cNvPr>
          <p:cNvSpPr txBox="1">
            <a:spLocks/>
          </p:cNvSpPr>
          <p:nvPr/>
        </p:nvSpPr>
        <p:spPr>
          <a:xfrm>
            <a:off x="9465272" y="5216731"/>
            <a:ext cx="1899201"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dirty="0"/>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082944" y="3931629"/>
            <a:ext cx="2100483" cy="1065759"/>
          </a:xfrm>
          <a:prstGeom prst="rect">
            <a:avLst/>
          </a:prstGeom>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GB">
                <a:ea typeface="+mn-lt"/>
                <a:cs typeface="+mn-lt"/>
              </a:rPr>
              <a:t>Number of internal audit management actions overdue by more than 60 days</a:t>
            </a:r>
          </a:p>
          <a:p>
            <a:pPr marL="0" indent="0" algn="ctr">
              <a:buFont typeface="Arial" panose="020B0604020202020204" pitchFamily="34" charset="0"/>
              <a:buNone/>
            </a:pPr>
            <a:endParaRPr lang="en-GB" dirty="0">
              <a:cs typeface="Calibri"/>
            </a:endParaRPr>
          </a:p>
        </p:txBody>
      </p:sp>
      <p:sp>
        <p:nvSpPr>
          <p:cNvPr id="25" name="Content Placeholder 2">
            <a:extLst>
              <a:ext uri="{FF2B5EF4-FFF2-40B4-BE49-F238E27FC236}">
                <a16:creationId xmlns:a16="http://schemas.microsoft.com/office/drawing/2014/main" id="{BC1207D0-A600-4631-ABCC-599C0F940067}"/>
              </a:ext>
            </a:extLst>
          </p:cNvPr>
          <p:cNvSpPr txBox="1">
            <a:spLocks/>
          </p:cNvSpPr>
          <p:nvPr/>
        </p:nvSpPr>
        <p:spPr>
          <a:xfrm>
            <a:off x="9512838" y="3186024"/>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rgbClr val="FF0000"/>
                </a:solidFill>
              </a:rPr>
              <a:t>23</a:t>
            </a:r>
            <a:endParaRPr lang="en-GB" sz="4000" dirty="0">
              <a:solidFill>
                <a:srgbClr val="FF0000"/>
              </a:solidFill>
            </a:endParaRPr>
          </a:p>
        </p:txBody>
      </p:sp>
      <p:sp>
        <p:nvSpPr>
          <p:cNvPr id="28" name="Content Placeholder 2">
            <a:extLst>
              <a:ext uri="{FF2B5EF4-FFF2-40B4-BE49-F238E27FC236}">
                <a16:creationId xmlns:a16="http://schemas.microsoft.com/office/drawing/2014/main" id="{DD9A0DDE-801C-4330-8852-81856657A7BF}"/>
              </a:ext>
            </a:extLst>
          </p:cNvPr>
          <p:cNvSpPr txBox="1">
            <a:spLocks/>
          </p:cNvSpPr>
          <p:nvPr/>
        </p:nvSpPr>
        <p:spPr>
          <a:xfrm>
            <a:off x="4356859" y="3081632"/>
            <a:ext cx="2479434" cy="1162499"/>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4000" dirty="0"/>
              <a:t>Regeneration &amp; Place: </a:t>
            </a:r>
            <a:r>
              <a:rPr lang="en-GB" sz="7400" dirty="0">
                <a:solidFill>
                  <a:schemeClr val="accent6"/>
                </a:solidFill>
              </a:rPr>
              <a:t>100%</a:t>
            </a:r>
            <a:endParaRPr lang="en-GB" sz="5800" dirty="0">
              <a:solidFill>
                <a:schemeClr val="accent6"/>
              </a:solidFill>
            </a:endParaRPr>
          </a:p>
          <a:p>
            <a:pPr marL="0" indent="0">
              <a:buNone/>
            </a:pPr>
            <a:r>
              <a:rPr lang="en-GB" sz="4000" dirty="0"/>
              <a:t>Corporate Services: </a:t>
            </a:r>
            <a:r>
              <a:rPr lang="en-GB" sz="7400" dirty="0">
                <a:solidFill>
                  <a:schemeClr val="accent4"/>
                </a:solidFill>
              </a:rPr>
              <a:t>76%</a:t>
            </a:r>
            <a:endParaRPr lang="en-GB" sz="8000" dirty="0">
              <a:solidFill>
                <a:schemeClr val="accent4"/>
              </a:solidFill>
            </a:endParaRPr>
          </a:p>
        </p:txBody>
      </p:sp>
      <p:pic>
        <p:nvPicPr>
          <p:cNvPr id="29" name="Graphic 28" descr="Gears">
            <a:extLst>
              <a:ext uri="{FF2B5EF4-FFF2-40B4-BE49-F238E27FC236}">
                <a16:creationId xmlns:a16="http://schemas.microsoft.com/office/drawing/2014/main" id="{B61A10E7-5817-4FB6-B780-D1DDDFC7D15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9475497" y="2943408"/>
            <a:ext cx="914400" cy="914400"/>
          </a:xfrm>
          <a:prstGeom prst="rect">
            <a:avLst/>
          </a:prstGeom>
        </p:spPr>
      </p:pic>
    </p:spTree>
    <p:extLst>
      <p:ext uri="{BB962C8B-B14F-4D97-AF65-F5344CB8AC3E}">
        <p14:creationId xmlns:p14="http://schemas.microsoft.com/office/powerpoint/2010/main" val="1226638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8044-D95C-4B9E-A2E1-8F37C42CDF7A}"/>
              </a:ext>
            </a:extLst>
          </p:cNvPr>
          <p:cNvSpPr>
            <a:spLocks noGrp="1"/>
          </p:cNvSpPr>
          <p:nvPr>
            <p:ph type="title"/>
          </p:nvPr>
        </p:nvSpPr>
        <p:spPr>
          <a:xfrm>
            <a:off x="543339" y="178219"/>
            <a:ext cx="11173333" cy="1325563"/>
          </a:xfrm>
        </p:spPr>
        <p:txBody>
          <a:bodyPr>
            <a:normAutofit/>
          </a:bodyPr>
          <a:lstStyle/>
          <a:p>
            <a:r>
              <a:rPr lang="en-GB" sz="3200" dirty="0"/>
              <a:t>Risks currently scoring risk threshold on the Corporate Risk Register</a:t>
            </a:r>
          </a:p>
        </p:txBody>
      </p:sp>
      <p:sp>
        <p:nvSpPr>
          <p:cNvPr id="3" name="Content Placeholder 2">
            <a:extLst>
              <a:ext uri="{FF2B5EF4-FFF2-40B4-BE49-F238E27FC236}">
                <a16:creationId xmlns:a16="http://schemas.microsoft.com/office/drawing/2014/main" id="{3959BAE1-ADD1-4134-9677-38467010D72F}"/>
              </a:ext>
            </a:extLst>
          </p:cNvPr>
          <p:cNvSpPr>
            <a:spLocks noGrp="1"/>
          </p:cNvSpPr>
          <p:nvPr>
            <p:ph idx="1"/>
          </p:nvPr>
        </p:nvSpPr>
        <p:spPr>
          <a:xfrm>
            <a:off x="967596" y="5793775"/>
            <a:ext cx="10515600" cy="440697"/>
          </a:xfrm>
        </p:spPr>
        <p:txBody>
          <a:bodyPr vert="horz" lIns="91440" tIns="45720" rIns="91440" bIns="45720" rtlCol="0" anchor="t">
            <a:noAutofit/>
          </a:bodyPr>
          <a:lstStyle/>
          <a:p>
            <a:r>
              <a:rPr lang="en-GB" sz="2000" dirty="0">
                <a:ea typeface="+mn-lt"/>
                <a:cs typeface="+mn-lt"/>
              </a:rPr>
              <a:t>A residual score of 16 is the threshold which has been set to indicate the Council's risk appetite (as per the Risk Management Framework). Any risk above 16 post mitigation is closely monitored by Corporate Governance Board</a:t>
            </a:r>
          </a:p>
        </p:txBody>
      </p:sp>
      <p:graphicFrame>
        <p:nvGraphicFramePr>
          <p:cNvPr id="9" name="Table 8">
            <a:extLst>
              <a:ext uri="{FF2B5EF4-FFF2-40B4-BE49-F238E27FC236}">
                <a16:creationId xmlns:a16="http://schemas.microsoft.com/office/drawing/2014/main" id="{F822B111-9C3E-4F6B-AECC-FBA0F78C39A0}"/>
              </a:ext>
            </a:extLst>
          </p:cNvPr>
          <p:cNvGraphicFramePr>
            <a:graphicFrameLocks noGrp="1"/>
          </p:cNvGraphicFramePr>
          <p:nvPr>
            <p:extLst>
              <p:ext uri="{D42A27DB-BD31-4B8C-83A1-F6EECF244321}">
                <p14:modId xmlns:p14="http://schemas.microsoft.com/office/powerpoint/2010/main" val="2021357721"/>
              </p:ext>
            </p:extLst>
          </p:nvPr>
        </p:nvGraphicFramePr>
        <p:xfrm>
          <a:off x="1121473" y="1224848"/>
          <a:ext cx="9851327" cy="4433829"/>
        </p:xfrm>
        <a:graphic>
          <a:graphicData uri="http://schemas.openxmlformats.org/drawingml/2006/table">
            <a:tbl>
              <a:tblPr>
                <a:tableStyleId>{5C22544A-7EE6-4342-B048-85BDC9FD1C3A}</a:tableStyleId>
              </a:tblPr>
              <a:tblGrid>
                <a:gridCol w="277068">
                  <a:extLst>
                    <a:ext uri="{9D8B030D-6E8A-4147-A177-3AD203B41FA5}">
                      <a16:colId xmlns:a16="http://schemas.microsoft.com/office/drawing/2014/main" val="2675291713"/>
                    </a:ext>
                  </a:extLst>
                </a:gridCol>
                <a:gridCol w="600315">
                  <a:extLst>
                    <a:ext uri="{9D8B030D-6E8A-4147-A177-3AD203B41FA5}">
                      <a16:colId xmlns:a16="http://schemas.microsoft.com/office/drawing/2014/main" val="3880225559"/>
                    </a:ext>
                  </a:extLst>
                </a:gridCol>
                <a:gridCol w="515654">
                  <a:extLst>
                    <a:ext uri="{9D8B030D-6E8A-4147-A177-3AD203B41FA5}">
                      <a16:colId xmlns:a16="http://schemas.microsoft.com/office/drawing/2014/main" val="1453032853"/>
                    </a:ext>
                  </a:extLst>
                </a:gridCol>
                <a:gridCol w="638797">
                  <a:extLst>
                    <a:ext uri="{9D8B030D-6E8A-4147-A177-3AD203B41FA5}">
                      <a16:colId xmlns:a16="http://schemas.microsoft.com/office/drawing/2014/main" val="2350509130"/>
                    </a:ext>
                  </a:extLst>
                </a:gridCol>
                <a:gridCol w="1777856">
                  <a:extLst>
                    <a:ext uri="{9D8B030D-6E8A-4147-A177-3AD203B41FA5}">
                      <a16:colId xmlns:a16="http://schemas.microsoft.com/office/drawing/2014/main" val="1094282297"/>
                    </a:ext>
                  </a:extLst>
                </a:gridCol>
                <a:gridCol w="523351">
                  <a:extLst>
                    <a:ext uri="{9D8B030D-6E8A-4147-A177-3AD203B41FA5}">
                      <a16:colId xmlns:a16="http://schemas.microsoft.com/office/drawing/2014/main" val="3314108142"/>
                    </a:ext>
                  </a:extLst>
                </a:gridCol>
                <a:gridCol w="392514">
                  <a:extLst>
                    <a:ext uri="{9D8B030D-6E8A-4147-A177-3AD203B41FA5}">
                      <a16:colId xmlns:a16="http://schemas.microsoft.com/office/drawing/2014/main" val="1037577548"/>
                    </a:ext>
                  </a:extLst>
                </a:gridCol>
                <a:gridCol w="169321">
                  <a:extLst>
                    <a:ext uri="{9D8B030D-6E8A-4147-A177-3AD203B41FA5}">
                      <a16:colId xmlns:a16="http://schemas.microsoft.com/office/drawing/2014/main" val="1203731272"/>
                    </a:ext>
                  </a:extLst>
                </a:gridCol>
                <a:gridCol w="230891">
                  <a:extLst>
                    <a:ext uri="{9D8B030D-6E8A-4147-A177-3AD203B41FA5}">
                      <a16:colId xmlns:a16="http://schemas.microsoft.com/office/drawing/2014/main" val="2188833724"/>
                    </a:ext>
                  </a:extLst>
                </a:gridCol>
                <a:gridCol w="230891">
                  <a:extLst>
                    <a:ext uri="{9D8B030D-6E8A-4147-A177-3AD203B41FA5}">
                      <a16:colId xmlns:a16="http://schemas.microsoft.com/office/drawing/2014/main" val="1183535264"/>
                    </a:ext>
                  </a:extLst>
                </a:gridCol>
                <a:gridCol w="3132413">
                  <a:extLst>
                    <a:ext uri="{9D8B030D-6E8A-4147-A177-3AD203B41FA5}">
                      <a16:colId xmlns:a16="http://schemas.microsoft.com/office/drawing/2014/main" val="4135332478"/>
                    </a:ext>
                  </a:extLst>
                </a:gridCol>
                <a:gridCol w="715761">
                  <a:extLst>
                    <a:ext uri="{9D8B030D-6E8A-4147-A177-3AD203B41FA5}">
                      <a16:colId xmlns:a16="http://schemas.microsoft.com/office/drawing/2014/main" val="911385434"/>
                    </a:ext>
                  </a:extLst>
                </a:gridCol>
                <a:gridCol w="169321">
                  <a:extLst>
                    <a:ext uri="{9D8B030D-6E8A-4147-A177-3AD203B41FA5}">
                      <a16:colId xmlns:a16="http://schemas.microsoft.com/office/drawing/2014/main" val="3178090360"/>
                    </a:ext>
                  </a:extLst>
                </a:gridCol>
                <a:gridCol w="238587">
                  <a:extLst>
                    <a:ext uri="{9D8B030D-6E8A-4147-A177-3AD203B41FA5}">
                      <a16:colId xmlns:a16="http://schemas.microsoft.com/office/drawing/2014/main" val="2699916749"/>
                    </a:ext>
                  </a:extLst>
                </a:gridCol>
                <a:gridCol w="238587">
                  <a:extLst>
                    <a:ext uri="{9D8B030D-6E8A-4147-A177-3AD203B41FA5}">
                      <a16:colId xmlns:a16="http://schemas.microsoft.com/office/drawing/2014/main" val="4267255244"/>
                    </a:ext>
                  </a:extLst>
                </a:gridCol>
              </a:tblGrid>
              <a:tr h="202826">
                <a:tc rowSpan="2">
                  <a:txBody>
                    <a:bodyPr/>
                    <a:lstStyle/>
                    <a:p>
                      <a:pPr algn="ctr" fontAlgn="ctr"/>
                      <a:r>
                        <a:rPr lang="en-GB" sz="500" u="none" strike="noStrike">
                          <a:effectLst/>
                        </a:rPr>
                        <a:t>Risk ID</a:t>
                      </a:r>
                      <a:endParaRPr lang="en-GB" sz="500" b="1" i="0" u="none" strike="noStrike">
                        <a:effectLst/>
                        <a:latin typeface="Arial" panose="020B0604020202020204" pitchFamily="34" charset="0"/>
                      </a:endParaRPr>
                    </a:p>
                  </a:txBody>
                  <a:tcPr marL="0" marR="0" marT="0" marB="0" vert="vert" anchor="ctr"/>
                </a:tc>
                <a:tc rowSpan="2">
                  <a:txBody>
                    <a:bodyPr/>
                    <a:lstStyle/>
                    <a:p>
                      <a:pPr algn="ctr" fontAlgn="ctr"/>
                      <a:r>
                        <a:rPr lang="en-GB" sz="500" u="none" strike="noStrike">
                          <a:effectLst/>
                        </a:rPr>
                        <a:t>Risk Title</a:t>
                      </a: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Type</a:t>
                      </a: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Category</a:t>
                      </a: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Identification of areas where there are significant risks</a:t>
                      </a: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Date Added</a:t>
                      </a: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Risk Owner</a:t>
                      </a:r>
                      <a:endParaRPr lang="en-GB" sz="500" b="1" i="0" u="none" strike="noStrike">
                        <a:effectLst/>
                        <a:latin typeface="Arial" panose="020B0604020202020204" pitchFamily="34" charset="0"/>
                      </a:endParaRPr>
                    </a:p>
                  </a:txBody>
                  <a:tcPr marL="0" marR="0" marT="0" marB="0" anchor="ctr"/>
                </a:tc>
                <a:tc gridSpan="3">
                  <a:txBody>
                    <a:bodyPr/>
                    <a:lstStyle/>
                    <a:p>
                      <a:pPr algn="ctr" fontAlgn="ctr"/>
                      <a:r>
                        <a:rPr lang="en-GB" sz="500" u="none" strike="noStrike">
                          <a:effectLst/>
                        </a:rPr>
                        <a:t>Original Assessment</a:t>
                      </a:r>
                      <a:endParaRPr lang="en-GB" sz="5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tc rowSpan="2">
                  <a:txBody>
                    <a:bodyPr/>
                    <a:lstStyle/>
                    <a:p>
                      <a:pPr algn="ctr" fontAlgn="ctr"/>
                      <a:br>
                        <a:rPr lang="en-GB" sz="500" u="none" strike="noStrike">
                          <a:effectLst/>
                        </a:rPr>
                      </a:br>
                      <a:r>
                        <a:rPr lang="en-GB" sz="500" u="none" strike="noStrike">
                          <a:effectLst/>
                        </a:rPr>
                        <a:t>Planned Mitigation Actions </a:t>
                      </a:r>
                      <a:br>
                        <a:rPr lang="en-GB" sz="500" u="none" strike="noStrike">
                          <a:effectLst/>
                        </a:rPr>
                      </a:br>
                      <a:br>
                        <a:rPr lang="en-GB" sz="500" u="none" strike="noStrike">
                          <a:effectLst/>
                        </a:rPr>
                      </a:br>
                      <a:br>
                        <a:rPr lang="en-GB" sz="500" u="none" strike="noStrike">
                          <a:effectLst/>
                        </a:rPr>
                      </a:br>
                      <a:endParaRPr lang="en-GB" sz="500" b="1" i="0" u="none" strike="noStrike">
                        <a:effectLst/>
                        <a:latin typeface="Arial" panose="020B0604020202020204" pitchFamily="34" charset="0"/>
                      </a:endParaRPr>
                    </a:p>
                  </a:txBody>
                  <a:tcPr marL="0" marR="0" marT="0" marB="0" anchor="ctr"/>
                </a:tc>
                <a:tc rowSpan="2">
                  <a:txBody>
                    <a:bodyPr/>
                    <a:lstStyle/>
                    <a:p>
                      <a:pPr algn="ctr" fontAlgn="ctr"/>
                      <a:r>
                        <a:rPr lang="en-GB" sz="500" u="none" strike="noStrike">
                          <a:effectLst/>
                        </a:rPr>
                        <a:t>Mitigation Success Factor</a:t>
                      </a:r>
                      <a:endParaRPr lang="en-GB" sz="500" b="1" i="0" u="none" strike="noStrike">
                        <a:effectLst/>
                        <a:latin typeface="Arial" panose="020B0604020202020204" pitchFamily="34" charset="0"/>
                      </a:endParaRPr>
                    </a:p>
                  </a:txBody>
                  <a:tcPr marL="0" marR="0" marT="0" marB="0" anchor="ctr"/>
                </a:tc>
                <a:tc gridSpan="3">
                  <a:txBody>
                    <a:bodyPr/>
                    <a:lstStyle/>
                    <a:p>
                      <a:pPr algn="ctr" fontAlgn="ctr"/>
                      <a:r>
                        <a:rPr lang="en-GB" sz="500" u="none" strike="noStrike">
                          <a:effectLst/>
                        </a:rPr>
                        <a:t>Control Assessment</a:t>
                      </a:r>
                      <a:endParaRPr lang="en-GB" sz="5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314320897"/>
                  </a:ext>
                </a:extLst>
              </a:tr>
              <a:tr h="180381">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500" u="none" strike="noStrike">
                          <a:effectLst/>
                        </a:rPr>
                        <a:t>L</a:t>
                      </a:r>
                      <a:endParaRPr lang="en-GB" sz="500" b="1" i="0" u="none" strike="noStrike">
                        <a:effectLst/>
                        <a:latin typeface="Arial" panose="020B0604020202020204" pitchFamily="34" charset="0"/>
                      </a:endParaRPr>
                    </a:p>
                  </a:txBody>
                  <a:tcPr marL="0" marR="0" marT="0" marB="0" vert="vert" anchor="ctr"/>
                </a:tc>
                <a:tc>
                  <a:txBody>
                    <a:bodyPr/>
                    <a:lstStyle/>
                    <a:p>
                      <a:pPr algn="ctr" fontAlgn="ctr"/>
                      <a:r>
                        <a:rPr lang="en-GB" sz="500" u="none" strike="noStrike">
                          <a:effectLst/>
                        </a:rPr>
                        <a:t>I</a:t>
                      </a:r>
                      <a:endParaRPr lang="en-GB" sz="500" b="1" i="0" u="none" strike="noStrike">
                        <a:effectLst/>
                        <a:latin typeface="Arial" panose="020B0604020202020204" pitchFamily="34" charset="0"/>
                      </a:endParaRPr>
                    </a:p>
                  </a:txBody>
                  <a:tcPr marL="0" marR="0" marT="0" marB="0" vert="vert" anchor="ctr"/>
                </a:tc>
                <a:tc>
                  <a:txBody>
                    <a:bodyPr/>
                    <a:lstStyle/>
                    <a:p>
                      <a:pPr algn="ctr" fontAlgn="ctr"/>
                      <a:r>
                        <a:rPr lang="en-GB" sz="500" u="none" strike="noStrike">
                          <a:effectLst/>
                        </a:rPr>
                        <a:t>P</a:t>
                      </a:r>
                      <a:endParaRPr lang="en-GB" sz="500" b="1" i="0" u="none" strike="noStrike">
                        <a:effectLst/>
                        <a:latin typeface="Arial" panose="020B0604020202020204" pitchFamily="34" charset="0"/>
                      </a:endParaRPr>
                    </a:p>
                  </a:txBody>
                  <a:tcPr marL="0" marR="0" marT="0" marB="0" vert="vert" anchor="ctr"/>
                </a:tc>
                <a:tc vMerge="1">
                  <a:txBody>
                    <a:bodyPr/>
                    <a:lstStyle/>
                    <a:p>
                      <a:endParaRPr lang="en-GB"/>
                    </a:p>
                  </a:txBody>
                  <a:tcPr/>
                </a:tc>
                <a:tc vMerge="1">
                  <a:txBody>
                    <a:bodyPr/>
                    <a:lstStyle/>
                    <a:p>
                      <a:endParaRPr lang="en-GB"/>
                    </a:p>
                  </a:txBody>
                  <a:tcPr/>
                </a:tc>
                <a:tc>
                  <a:txBody>
                    <a:bodyPr/>
                    <a:lstStyle/>
                    <a:p>
                      <a:pPr algn="ctr" fontAlgn="ctr"/>
                      <a:r>
                        <a:rPr lang="en-GB" sz="500" u="none" strike="noStrike">
                          <a:effectLst/>
                        </a:rPr>
                        <a:t>L</a:t>
                      </a:r>
                      <a:endParaRPr lang="en-GB" sz="500" b="1" i="0" u="none" strike="noStrike">
                        <a:effectLst/>
                        <a:latin typeface="Arial" panose="020B0604020202020204" pitchFamily="34" charset="0"/>
                      </a:endParaRPr>
                    </a:p>
                  </a:txBody>
                  <a:tcPr marL="0" marR="0" marT="0" marB="0" vert="vert" anchor="ctr"/>
                </a:tc>
                <a:tc>
                  <a:txBody>
                    <a:bodyPr/>
                    <a:lstStyle/>
                    <a:p>
                      <a:pPr algn="ctr" fontAlgn="ctr"/>
                      <a:r>
                        <a:rPr lang="en-GB" sz="500" u="none" strike="noStrike">
                          <a:effectLst/>
                        </a:rPr>
                        <a:t>I</a:t>
                      </a:r>
                      <a:endParaRPr lang="en-GB" sz="500" b="1" i="0" u="none" strike="noStrike">
                        <a:effectLst/>
                        <a:latin typeface="Arial" panose="020B0604020202020204" pitchFamily="34" charset="0"/>
                      </a:endParaRPr>
                    </a:p>
                  </a:txBody>
                  <a:tcPr marL="0" marR="0" marT="0" marB="0" vert="vert" anchor="ctr"/>
                </a:tc>
                <a:tc>
                  <a:txBody>
                    <a:bodyPr/>
                    <a:lstStyle/>
                    <a:p>
                      <a:pPr algn="ctr" fontAlgn="ctr"/>
                      <a:r>
                        <a:rPr lang="en-GB" sz="500" u="none" strike="noStrike">
                          <a:effectLst/>
                        </a:rPr>
                        <a:t>P</a:t>
                      </a:r>
                      <a:endParaRPr lang="en-GB" sz="500" b="1" i="0" u="none" strike="noStrike">
                        <a:effectLst/>
                        <a:latin typeface="Arial" panose="020B0604020202020204" pitchFamily="34" charset="0"/>
                      </a:endParaRPr>
                    </a:p>
                  </a:txBody>
                  <a:tcPr marL="0" marR="0" marT="0" marB="0" vert="vert" anchor="ctr"/>
                </a:tc>
                <a:extLst>
                  <a:ext uri="{0D108BD9-81ED-4DB2-BD59-A6C34878D82A}">
                    <a16:rowId xmlns:a16="http://schemas.microsoft.com/office/drawing/2014/main" val="1421462852"/>
                  </a:ext>
                </a:extLst>
              </a:tr>
              <a:tr h="735756">
                <a:tc>
                  <a:txBody>
                    <a:bodyPr/>
                    <a:lstStyle/>
                    <a:p>
                      <a:pPr algn="ctr" fontAlgn="ctr"/>
                      <a:r>
                        <a:rPr lang="en-GB" sz="600" u="none" strike="noStrike">
                          <a:effectLst/>
                        </a:rPr>
                        <a:t>HB6</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Medium Term Financial Strategy (MTFS)</a:t>
                      </a:r>
                      <a:endParaRPr lang="en-GB" sz="600" b="0" i="0" u="none" strike="noStrike" dirty="0">
                        <a:effectLst/>
                        <a:latin typeface="Arial" panose="020B0604020202020204" pitchFamily="34" charset="0"/>
                      </a:endParaRPr>
                    </a:p>
                  </a:txBody>
                  <a:tcPr marL="0" marR="0" marT="0" marB="0" anchor="ctr"/>
                </a:tc>
                <a:tc>
                  <a:txBody>
                    <a:bodyPr/>
                    <a:lstStyle/>
                    <a:p>
                      <a:pPr algn="ctr" fontAlgn="ctr"/>
                      <a:r>
                        <a:rPr lang="en-GB" sz="600" u="none" strike="noStrike">
                          <a:effectLst/>
                        </a:rPr>
                        <a:t>FINANCIAL</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Economic</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The ongoing viability of the authority being able to manage a balanced budget. Current MTFS highlights a shortfall of £12M over the course of the MTFS</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28/11/16</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Lydia Morrison</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20</a:t>
                      </a:r>
                      <a:endParaRPr lang="en-GB" sz="600" b="1" i="0" u="none" strike="noStrike" dirty="0">
                        <a:effectLst/>
                        <a:latin typeface="Arial" panose="020B0604020202020204" pitchFamily="34" charset="0"/>
                      </a:endParaRPr>
                    </a:p>
                  </a:txBody>
                  <a:tcPr marL="0" marR="0" marT="0" marB="0" anchor="ctr">
                    <a:solidFill>
                      <a:srgbClr val="FF0000"/>
                    </a:solidFill>
                  </a:tcPr>
                </a:tc>
                <a:tc>
                  <a:txBody>
                    <a:bodyPr/>
                    <a:lstStyle/>
                    <a:p>
                      <a:pPr algn="l" fontAlgn="ctr"/>
                      <a:r>
                        <a:rPr lang="en-GB" sz="600" u="none" strike="noStrike">
                          <a:effectLst/>
                        </a:rPr>
                        <a:t>1. MTFS is reviewed each year as part of budget setting exercise. Budget challenge sessions held each year to scrutinise future business plans and income/savings.</a:t>
                      </a:r>
                      <a:br>
                        <a:rPr lang="en-GB" sz="600" u="none" strike="noStrike">
                          <a:effectLst/>
                        </a:rPr>
                      </a:br>
                      <a:r>
                        <a:rPr lang="en-GB" sz="600" u="none" strike="noStrike">
                          <a:effectLst/>
                        </a:rPr>
                        <a:t>2. Full MTFS review to take place in 2020/21 to alongside the Transformation programme</a:t>
                      </a:r>
                      <a:br>
                        <a:rPr lang="en-GB" sz="600" u="none" strike="noStrike">
                          <a:effectLst/>
                        </a:rPr>
                      </a:br>
                      <a:r>
                        <a:rPr lang="en-GB" sz="600" u="none" strike="noStrike">
                          <a:effectLst/>
                        </a:rPr>
                        <a:t>3. Identify and manage in-depth service budgets income/expenditure to rebalance budget</a:t>
                      </a:r>
                      <a:br>
                        <a:rPr lang="en-GB" sz="600" u="none" strike="noStrike">
                          <a:effectLst/>
                        </a:rPr>
                      </a:br>
                      <a:r>
                        <a:rPr lang="en-GB" sz="600" u="none" strike="noStrike">
                          <a:effectLst/>
                        </a:rPr>
                        <a:t>4. Consider the impact of Covid-19 on the MTFS</a:t>
                      </a:r>
                      <a:endParaRPr lang="en-GB" sz="6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GB" sz="600" u="none" strike="noStrike">
                          <a:effectLst/>
                        </a:rPr>
                        <a:t>The authority has a balanced budget</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20</a:t>
                      </a:r>
                      <a:endParaRPr lang="en-GB" sz="600" b="1" i="0" u="none" strike="noStrike" dirty="0">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148445863"/>
                  </a:ext>
                </a:extLst>
              </a:tr>
              <a:tr h="1153855">
                <a:tc>
                  <a:txBody>
                    <a:bodyPr/>
                    <a:lstStyle/>
                    <a:p>
                      <a:pPr algn="ctr" fontAlgn="ctr"/>
                      <a:r>
                        <a:rPr lang="en-GB" sz="600" u="none" strike="noStrike">
                          <a:effectLst/>
                        </a:rPr>
                        <a:t>HB9</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IT Provision: long term</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SERVICE</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Technological</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Failure by the IT provider (Capita) to deliver on long term digital vision and aspirations of Council as per the contract in particular the strategy for 'digital by default' and contract requirements</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10/04/18</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Sue Parker</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25</a:t>
                      </a:r>
                      <a:endParaRPr lang="en-GB" sz="600" b="1" i="0" u="none" strike="noStrike" dirty="0">
                        <a:effectLst/>
                        <a:latin typeface="Arial" panose="020B0604020202020204" pitchFamily="34" charset="0"/>
                      </a:endParaRPr>
                    </a:p>
                  </a:txBody>
                  <a:tcPr marL="0" marR="0" marT="0" marB="0" anchor="ctr">
                    <a:solidFill>
                      <a:srgbClr val="FF0000"/>
                    </a:solidFill>
                  </a:tcPr>
                </a:tc>
                <a:tc>
                  <a:txBody>
                    <a:bodyPr/>
                    <a:lstStyle/>
                    <a:p>
                      <a:pPr algn="l" fontAlgn="ctr"/>
                      <a:r>
                        <a:rPr lang="en-GB" sz="600" u="none" strike="noStrike">
                          <a:effectLst/>
                        </a:rPr>
                        <a:t>1. Ensure Capita are held to contractual responsibilities regarding digital strategy              </a:t>
                      </a:r>
                      <a:br>
                        <a:rPr lang="en-GB" sz="600" u="none" strike="noStrike">
                          <a:effectLst/>
                        </a:rPr>
                      </a:br>
                      <a:r>
                        <a:rPr lang="en-GB" sz="600" u="none" strike="noStrike">
                          <a:effectLst/>
                        </a:rPr>
                        <a:t>2. Progression of a Digital Strategy for the Council as part of transformation with linkages to IT Capita </a:t>
                      </a:r>
                      <a:br>
                        <a:rPr lang="en-GB" sz="600" u="none" strike="noStrike">
                          <a:effectLst/>
                        </a:rPr>
                      </a:br>
                      <a:r>
                        <a:rPr lang="en-GB" sz="600" u="none" strike="noStrike">
                          <a:effectLst/>
                        </a:rPr>
                        <a:t>3. Renegotiation of IT contract in order to deliver required digital vision       </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Clear vision and links to Council aspiration of 'digital by default' Approval of Council's Digital Strategy - October 2019</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16</a:t>
                      </a:r>
                      <a:endParaRPr lang="en-GB" sz="600" b="1" i="0" u="none" strike="noStrike" dirty="0">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2286368722"/>
                  </a:ext>
                </a:extLst>
              </a:tr>
              <a:tr h="1011664">
                <a:tc>
                  <a:txBody>
                    <a:bodyPr/>
                    <a:lstStyle/>
                    <a:p>
                      <a:pPr algn="ctr" fontAlgn="ctr"/>
                      <a:r>
                        <a:rPr lang="en-GB" sz="600" u="none" strike="noStrike">
                          <a:effectLst/>
                        </a:rPr>
                        <a:t>HB10</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Corporate Project Delivery</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GOVERNANCE</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Reputation</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Failure to maintain control of corporate project delivery leading to lack of clarity on priorities, use of resources resulting in reputational damage and potential costs and potential adverse impact on performance.</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07/05/18</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Gill Kneller</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20</a:t>
                      </a:r>
                      <a:endParaRPr lang="en-GB" sz="600" b="1" i="0" u="none" strike="noStrike" dirty="0">
                        <a:effectLst/>
                        <a:latin typeface="Arial" panose="020B0604020202020204" pitchFamily="34" charset="0"/>
                      </a:endParaRPr>
                    </a:p>
                  </a:txBody>
                  <a:tcPr marL="0" marR="0" marT="0" marB="0" anchor="ctr">
                    <a:solidFill>
                      <a:srgbClr val="FF0000"/>
                    </a:solidFill>
                  </a:tcPr>
                </a:tc>
                <a:tc>
                  <a:txBody>
                    <a:bodyPr/>
                    <a:lstStyle/>
                    <a:p>
                      <a:pPr algn="l" fontAlgn="ctr"/>
                      <a:r>
                        <a:rPr lang="en-GB" sz="600" u="none" strike="noStrike">
                          <a:effectLst/>
                        </a:rPr>
                        <a:t>1) Establishment of Strategic Project Board for oversight of key corporate projects</a:t>
                      </a:r>
                      <a:br>
                        <a:rPr lang="en-GB" sz="600" u="none" strike="noStrike">
                          <a:effectLst/>
                        </a:rPr>
                      </a:br>
                      <a:r>
                        <a:rPr lang="en-GB" sz="600" u="none" strike="noStrike">
                          <a:effectLst/>
                        </a:rPr>
                        <a:t>2) Clear review of project milestones to ensure on track and delivering as per budget</a:t>
                      </a:r>
                      <a:br>
                        <a:rPr lang="en-GB" sz="600" u="none" strike="noStrike">
                          <a:effectLst/>
                        </a:rPr>
                      </a:br>
                      <a:r>
                        <a:rPr lang="en-GB" sz="600" u="none" strike="noStrike">
                          <a:effectLst/>
                        </a:rPr>
                        <a:t>3) Dedicated project budget monitoring - in particular Capital budget monitoring</a:t>
                      </a:r>
                      <a:br>
                        <a:rPr lang="en-GB" sz="600" u="none" strike="noStrike">
                          <a:effectLst/>
                        </a:rPr>
                      </a:br>
                      <a:r>
                        <a:rPr lang="en-GB" sz="600" u="none" strike="noStrike">
                          <a:effectLst/>
                        </a:rPr>
                        <a:t>4) All corporate projects have appropriate governance in place and regularly produce highlight reports</a:t>
                      </a:r>
                      <a:br>
                        <a:rPr lang="en-GB" sz="600" u="none" strike="noStrike">
                          <a:effectLst/>
                        </a:rPr>
                      </a:br>
                      <a:r>
                        <a:rPr lang="en-GB" sz="600" u="none" strike="noStrike">
                          <a:effectLst/>
                        </a:rPr>
                        <a:t>5) Corporate projects are being reviewed to ensure focus and resource is on the right project areas covering Corporate Strategy, transformation and Covid-19 recovery</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Corporate projects will deliver on time or be replaced by others with greater importance  </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16</a:t>
                      </a:r>
                      <a:endParaRPr lang="en-GB" sz="600" b="1" i="0" u="none" strike="noStrike" dirty="0">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232552604"/>
                  </a:ext>
                </a:extLst>
              </a:tr>
              <a:tr h="1149347">
                <a:tc>
                  <a:txBody>
                    <a:bodyPr/>
                    <a:lstStyle/>
                    <a:p>
                      <a:pPr algn="ctr" fontAlgn="ctr"/>
                      <a:r>
                        <a:rPr lang="en-GB" sz="600" u="none" strike="noStrike">
                          <a:effectLst/>
                        </a:rPr>
                        <a:t>HB13</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Capita</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SERVICE</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Economic</a:t>
                      </a:r>
                      <a:endParaRPr lang="en-GB" sz="600" b="0" i="0" u="none" strike="noStrike">
                        <a:effectLst/>
                        <a:latin typeface="Arial" panose="020B0604020202020204" pitchFamily="34" charset="0"/>
                      </a:endParaRPr>
                    </a:p>
                  </a:txBody>
                  <a:tcPr marL="0" marR="0" marT="0" marB="0" anchor="ctr"/>
                </a:tc>
                <a:tc>
                  <a:txBody>
                    <a:bodyPr/>
                    <a:lstStyle/>
                    <a:p>
                      <a:pPr algn="l" fontAlgn="ctr"/>
                      <a:r>
                        <a:rPr lang="en-GB" sz="600" u="none" strike="noStrike">
                          <a:effectLst/>
                        </a:rPr>
                        <a:t>Changing business model of Capita not aligned to the current 5-Councils contract resulting:</a:t>
                      </a:r>
                      <a:br>
                        <a:rPr lang="en-GB" sz="600" u="none" strike="noStrike">
                          <a:effectLst/>
                        </a:rPr>
                      </a:br>
                      <a:r>
                        <a:rPr lang="en-GB" sz="600" u="none" strike="noStrike">
                          <a:effectLst/>
                        </a:rPr>
                        <a:t>1) Capita in-ability to deliver contract requirements</a:t>
                      </a:r>
                      <a:br>
                        <a:rPr lang="en-GB" sz="600" u="none" strike="noStrike">
                          <a:effectLst/>
                        </a:rPr>
                      </a:br>
                      <a:r>
                        <a:rPr lang="en-GB" sz="600" u="none" strike="noStrike">
                          <a:effectLst/>
                        </a:rPr>
                        <a:t>2) Quality of service not as expected resulting in increasing costs to rectify</a:t>
                      </a:r>
                      <a:br>
                        <a:rPr lang="en-GB" sz="600" u="none" strike="noStrike">
                          <a:effectLst/>
                        </a:rPr>
                      </a:br>
                      <a:r>
                        <a:rPr lang="en-GB" sz="600" u="none" strike="noStrike">
                          <a:effectLst/>
                        </a:rPr>
                        <a:t>3) Partners not acting/complying with IAA</a:t>
                      </a:r>
                      <a:br>
                        <a:rPr lang="en-GB" sz="600" u="none" strike="noStrike">
                          <a:effectLst/>
                        </a:rPr>
                      </a:br>
                      <a:r>
                        <a:rPr lang="en-GB" sz="600" u="none" strike="noStrike">
                          <a:effectLst/>
                        </a:rPr>
                        <a:t>4) Disputes as to scope of contract</a:t>
                      </a:r>
                      <a:br>
                        <a:rPr lang="en-GB" sz="600" u="none" strike="noStrike">
                          <a:effectLst/>
                        </a:rPr>
                      </a:br>
                      <a:r>
                        <a:rPr lang="en-GB" sz="600" u="none" strike="noStrike">
                          <a:effectLst/>
                        </a:rPr>
                        <a:t>5) Services being removed increasing transition costs</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08/07/18</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500" u="none" strike="noStrike">
                          <a:effectLst/>
                        </a:rPr>
                        <a:t>Gill Kneller</a:t>
                      </a:r>
                      <a:endParaRPr lang="en-GB" sz="5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5</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25</a:t>
                      </a:r>
                      <a:endParaRPr lang="en-GB" sz="600" b="1" i="0" u="none" strike="noStrike" dirty="0">
                        <a:effectLst/>
                        <a:latin typeface="Arial" panose="020B0604020202020204" pitchFamily="34" charset="0"/>
                      </a:endParaRPr>
                    </a:p>
                  </a:txBody>
                  <a:tcPr marL="0" marR="0" marT="0" marB="0" anchor="ctr">
                    <a:solidFill>
                      <a:srgbClr val="FF0000"/>
                    </a:solidFill>
                  </a:tcPr>
                </a:tc>
                <a:tc>
                  <a:txBody>
                    <a:bodyPr/>
                    <a:lstStyle/>
                    <a:p>
                      <a:pPr algn="l" fontAlgn="ctr"/>
                      <a:r>
                        <a:rPr lang="en-GB" sz="600" u="none" strike="noStrike">
                          <a:effectLst/>
                        </a:rPr>
                        <a:t>1) Robust contract monitoring to ensure Capita delivers including reneogtiation of aspects of services where appropriate</a:t>
                      </a:r>
                      <a:br>
                        <a:rPr lang="en-GB" sz="600" u="none" strike="noStrike">
                          <a:effectLst/>
                        </a:rPr>
                      </a:br>
                      <a:r>
                        <a:rPr lang="en-GB" sz="600" u="none" strike="noStrike">
                          <a:effectLst/>
                        </a:rPr>
                        <a:t>2) Measures put in place to deal with quality issues, increased support within Council in particular around IT </a:t>
                      </a:r>
                      <a:br>
                        <a:rPr lang="en-GB" sz="600" u="none" strike="noStrike">
                          <a:effectLst/>
                        </a:rPr>
                      </a:br>
                      <a:r>
                        <a:rPr lang="en-GB" sz="600" u="none" strike="noStrike">
                          <a:effectLst/>
                        </a:rPr>
                        <a:t>3) Regular meetings of s151 and MOs across the Partnership to ensure unified approach</a:t>
                      </a:r>
                      <a:br>
                        <a:rPr lang="en-GB" sz="600" u="none" strike="noStrike">
                          <a:effectLst/>
                        </a:rPr>
                      </a:br>
                      <a:r>
                        <a:rPr lang="en-GB" sz="600" u="none" strike="noStrike">
                          <a:effectLst/>
                        </a:rPr>
                        <a:t>4) Dispute log maintained and legal advice sort where necessary</a:t>
                      </a:r>
                      <a:br>
                        <a:rPr lang="en-GB" sz="600" u="none" strike="noStrike">
                          <a:effectLst/>
                        </a:rPr>
                      </a:br>
                      <a:r>
                        <a:rPr lang="en-GB" sz="600" u="none" strike="noStrike">
                          <a:effectLst/>
                        </a:rPr>
                        <a:t>5) Review of services within contracts and potential options - process agreed with Capita </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Agreed way forward with Capita reflecting the requirements of Council and minimal business disruption</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a:effectLst/>
                        </a:rPr>
                        <a:t>4</a:t>
                      </a:r>
                      <a:endParaRPr lang="en-GB" sz="600" b="0" i="0" u="none" strike="noStrike">
                        <a:effectLst/>
                        <a:latin typeface="Arial" panose="020B0604020202020204" pitchFamily="34" charset="0"/>
                      </a:endParaRPr>
                    </a:p>
                  </a:txBody>
                  <a:tcPr marL="0" marR="0" marT="0" marB="0" anchor="ctr"/>
                </a:tc>
                <a:tc>
                  <a:txBody>
                    <a:bodyPr/>
                    <a:lstStyle/>
                    <a:p>
                      <a:pPr algn="ctr" fontAlgn="ctr"/>
                      <a:r>
                        <a:rPr lang="en-GB" sz="600" u="none" strike="noStrike" dirty="0">
                          <a:effectLst/>
                        </a:rPr>
                        <a:t>16</a:t>
                      </a:r>
                      <a:endParaRPr lang="en-GB" sz="600" b="1" i="0" u="none" strike="noStrike" dirty="0">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593900887"/>
                  </a:ext>
                </a:extLst>
              </a:tr>
            </a:tbl>
          </a:graphicData>
        </a:graphic>
      </p:graphicFrame>
    </p:spTree>
    <p:extLst>
      <p:ext uri="{BB962C8B-B14F-4D97-AF65-F5344CB8AC3E}">
        <p14:creationId xmlns:p14="http://schemas.microsoft.com/office/powerpoint/2010/main" val="1138775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77682" y="-160429"/>
            <a:ext cx="5764723" cy="1724553"/>
          </a:xfrm>
        </p:spPr>
        <p:txBody>
          <a:bodyPr>
            <a:normAutofit/>
          </a:bodyPr>
          <a:lstStyle/>
          <a:p>
            <a:r>
              <a:rPr lang="en-GB" sz="4800" dirty="0"/>
              <a:t>Corporate Services performance</a:t>
            </a:r>
          </a:p>
        </p:txBody>
      </p:sp>
      <p:sp>
        <p:nvSpPr>
          <p:cNvPr id="4" name="TextBox 3">
            <a:extLst>
              <a:ext uri="{FF2B5EF4-FFF2-40B4-BE49-F238E27FC236}">
                <a16:creationId xmlns:a16="http://schemas.microsoft.com/office/drawing/2014/main" id="{9D90BC29-E0CC-4001-9353-BD0BF2B9A913}"/>
              </a:ext>
            </a:extLst>
          </p:cNvPr>
          <p:cNvSpPr txBox="1"/>
          <p:nvPr/>
        </p:nvSpPr>
        <p:spPr>
          <a:xfrm>
            <a:off x="227825" y="1564124"/>
            <a:ext cx="4539343" cy="2031325"/>
          </a:xfrm>
          <a:prstGeom prst="rect">
            <a:avLst/>
          </a:prstGeom>
          <a:noFill/>
        </p:spPr>
        <p:txBody>
          <a:bodyPr wrap="square" lIns="91440" tIns="45720" rIns="91440" bIns="45720" rtlCol="0" anchor="t">
            <a:spAutoFit/>
          </a:bodyPr>
          <a:lstStyle/>
          <a:p>
            <a:r>
              <a:rPr lang="en-GB" i="1" dirty="0"/>
              <a:t>Commercial Development</a:t>
            </a:r>
          </a:p>
          <a:p>
            <a:r>
              <a:rPr lang="en-GB" i="1" dirty="0"/>
              <a:t>Customer Services</a:t>
            </a:r>
          </a:p>
          <a:p>
            <a:r>
              <a:rPr lang="en-GB" i="1" dirty="0"/>
              <a:t>Finance</a:t>
            </a:r>
          </a:p>
          <a:p>
            <a:r>
              <a:rPr lang="en-GB" i="1" dirty="0"/>
              <a:t>Legal</a:t>
            </a:r>
          </a:p>
          <a:p>
            <a:r>
              <a:rPr lang="en-GB" i="1" dirty="0"/>
              <a:t>Organisational Development</a:t>
            </a:r>
          </a:p>
          <a:p>
            <a:r>
              <a:rPr lang="en-GB" i="1" dirty="0"/>
              <a:t>Programmes, Redesign &amp; Quality</a:t>
            </a:r>
          </a:p>
          <a:p>
            <a:r>
              <a:rPr lang="en-GB" i="1" dirty="0"/>
              <a:t>Strategic Commissioning</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227825" y="4690824"/>
            <a:ext cx="5378365" cy="926612"/>
          </a:xfrm>
        </p:spPr>
        <p:txBody>
          <a:bodyPr vert="horz" lIns="91440" tIns="45720" rIns="91440" bIns="45720" rtlCol="0" anchor="t">
            <a:normAutofit/>
          </a:bodyPr>
          <a:lstStyle/>
          <a:p>
            <a:r>
              <a:rPr lang="en-GB" sz="3000" dirty="0">
                <a:cs typeface="Calibri"/>
              </a:rPr>
              <a:t>Corporate Action Plan objectives</a:t>
            </a:r>
          </a:p>
          <a:p>
            <a:endParaRPr lang="en-GB" dirty="0">
              <a:cs typeface="Calibri"/>
            </a:endParaRPr>
          </a:p>
          <a:p>
            <a:endParaRPr lang="en-GB" dirty="0">
              <a:cs typeface="Calibri"/>
            </a:endParaRP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860927754"/>
              </p:ext>
            </p:extLst>
          </p:nvPr>
        </p:nvGraphicFramePr>
        <p:xfrm>
          <a:off x="5734050" y="213360"/>
          <a:ext cx="6280268" cy="6492240"/>
        </p:xfrm>
        <a:graphic>
          <a:graphicData uri="http://schemas.openxmlformats.org/drawingml/2006/table">
            <a:tbl>
              <a:tblPr firstRow="1" bandRow="1">
                <a:tableStyleId>{9D7B26C5-4107-4FEC-AEDC-1716B250A1EF}</a:tableStyleId>
              </a:tblPr>
              <a:tblGrid>
                <a:gridCol w="4343400">
                  <a:extLst>
                    <a:ext uri="{9D8B030D-6E8A-4147-A177-3AD203B41FA5}">
                      <a16:colId xmlns:a16="http://schemas.microsoft.com/office/drawing/2014/main" val="1632953638"/>
                    </a:ext>
                  </a:extLst>
                </a:gridCol>
                <a:gridCol w="1200150">
                  <a:extLst>
                    <a:ext uri="{9D8B030D-6E8A-4147-A177-3AD203B41FA5}">
                      <a16:colId xmlns:a16="http://schemas.microsoft.com/office/drawing/2014/main" val="3276194889"/>
                    </a:ext>
                  </a:extLst>
                </a:gridCol>
                <a:gridCol w="736718">
                  <a:extLst>
                    <a:ext uri="{9D8B030D-6E8A-4147-A177-3AD203B41FA5}">
                      <a16:colId xmlns:a16="http://schemas.microsoft.com/office/drawing/2014/main" val="3436727633"/>
                    </a:ext>
                  </a:extLst>
                </a:gridCol>
              </a:tblGrid>
              <a:tr h="321304">
                <a:tc>
                  <a:txBody>
                    <a:bodyPr/>
                    <a:lstStyle/>
                    <a:p>
                      <a:r>
                        <a:rPr lang="en-GB" sz="1600" dirty="0"/>
                        <a:t>Key performance indicators</a:t>
                      </a:r>
                      <a:endParaRPr lang="en-GB" sz="1600" dirty="0">
                        <a:solidFill>
                          <a:schemeClr val="tx1"/>
                        </a:solidFill>
                      </a:endParaRPr>
                    </a:p>
                  </a:txBody>
                  <a:tcPr/>
                </a:tc>
                <a:tc>
                  <a:txBody>
                    <a:bodyPr/>
                    <a:lstStyle/>
                    <a:p>
                      <a:r>
                        <a:rPr lang="en-GB" sz="1600" dirty="0"/>
                        <a:t>Target</a:t>
                      </a:r>
                      <a:endParaRPr lang="en-GB" sz="1600" dirty="0">
                        <a:solidFill>
                          <a:schemeClr val="tx1"/>
                        </a:solidFill>
                      </a:endParaRPr>
                    </a:p>
                  </a:txBody>
                  <a:tcPr/>
                </a:tc>
                <a:tc>
                  <a:txBody>
                    <a:bodyPr/>
                    <a:lstStyle/>
                    <a:p>
                      <a:r>
                        <a:rPr lang="en-GB" sz="1600" dirty="0"/>
                        <a:t>Q1</a:t>
                      </a:r>
                      <a:endParaRPr lang="en-GB" sz="1600" dirty="0">
                        <a:solidFill>
                          <a:schemeClr val="tx1"/>
                        </a:solidFill>
                      </a:endParaRPr>
                    </a:p>
                  </a:txBody>
                  <a:tcPr/>
                </a:tc>
                <a:extLst>
                  <a:ext uri="{0D108BD9-81ED-4DB2-BD59-A6C34878D82A}">
                    <a16:rowId xmlns:a16="http://schemas.microsoft.com/office/drawing/2014/main" val="2704123125"/>
                  </a:ext>
                </a:extLst>
              </a:tr>
              <a:tr h="292095">
                <a:tc>
                  <a:txBody>
                    <a:bodyPr/>
                    <a:lstStyle/>
                    <a:p>
                      <a:pPr algn="l" fontAlgn="ctr"/>
                      <a:r>
                        <a:rPr lang="en-GB" sz="900" u="none" strike="noStrike" dirty="0">
                          <a:effectLst/>
                        </a:rPr>
                        <a:t>Calls answered and completed by CSC - one and done (%)</a:t>
                      </a:r>
                      <a:endParaRPr lang="en-GB" sz="900" b="0" i="0" u="none" strike="noStrike" dirty="0">
                        <a:solidFill>
                          <a:schemeClr val="tx1"/>
                        </a:solidFill>
                        <a:effectLst/>
                        <a:latin typeface="Calibri"/>
                      </a:endParaRPr>
                    </a:p>
                  </a:txBody>
                  <a:tcPr marL="45720" marR="45720" anchor="ct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a:endParaRPr>
                    </a:p>
                  </a:txBody>
                  <a:tcPr marL="45720" marR="45720" anchor="ctr"/>
                </a:tc>
                <a:tc>
                  <a:txBody>
                    <a:bodyPr/>
                    <a:lstStyle/>
                    <a:p>
                      <a:r>
                        <a:rPr lang="en-GB" sz="1400" b="1" dirty="0">
                          <a:solidFill>
                            <a:schemeClr val="accent6"/>
                          </a:solidFill>
                        </a:rPr>
                        <a:t>99%</a:t>
                      </a:r>
                    </a:p>
                  </a:txBody>
                  <a:tcPr marL="45720" marR="45720" anchor="ctr"/>
                </a:tc>
                <a:extLst>
                  <a:ext uri="{0D108BD9-81ED-4DB2-BD59-A6C34878D82A}">
                    <a16:rowId xmlns:a16="http://schemas.microsoft.com/office/drawing/2014/main" val="1916505141"/>
                  </a:ext>
                </a:extLst>
              </a:tr>
              <a:tr h="292095">
                <a:tc>
                  <a:txBody>
                    <a:bodyPr/>
                    <a:lstStyle/>
                    <a:p>
                      <a:pPr algn="l" fontAlgn="ctr"/>
                      <a:r>
                        <a:rPr lang="en-GB" sz="900" b="0" i="0" u="none" strike="noStrike" dirty="0">
                          <a:solidFill>
                            <a:schemeClr val="tx1"/>
                          </a:solidFill>
                          <a:effectLst/>
                          <a:latin typeface="Calibri"/>
                        </a:rPr>
                        <a:t>Calls answered within 20 seconds in the CSC (%)</a:t>
                      </a:r>
                    </a:p>
                  </a:txBody>
                  <a:tcPr marL="45720" marR="45720" anchor="ctr"/>
                </a:tc>
                <a:tc>
                  <a:txBody>
                    <a:bodyPr/>
                    <a:lstStyle/>
                    <a:p>
                      <a:pPr algn="l" fontAlgn="ctr"/>
                      <a:r>
                        <a:rPr lang="en-GB" sz="1100" b="0" i="0" u="none" strike="noStrike" dirty="0">
                          <a:solidFill>
                            <a:schemeClr val="tx1"/>
                          </a:solidFill>
                          <a:effectLst/>
                          <a:latin typeface="Calibri"/>
                        </a:rPr>
                        <a:t>above 75%</a:t>
                      </a:r>
                    </a:p>
                  </a:txBody>
                  <a:tcPr marL="45720" marR="45720" anchor="ctr"/>
                </a:tc>
                <a:tc>
                  <a:txBody>
                    <a:bodyPr/>
                    <a:lstStyle/>
                    <a:p>
                      <a:r>
                        <a:rPr lang="en-GB" sz="1400" b="1" dirty="0">
                          <a:solidFill>
                            <a:schemeClr val="accent4"/>
                          </a:solidFill>
                        </a:rPr>
                        <a:t>61%</a:t>
                      </a:r>
                    </a:p>
                  </a:txBody>
                  <a:tcPr marL="45720" marR="45720" anchor="ctr"/>
                </a:tc>
                <a:extLst>
                  <a:ext uri="{0D108BD9-81ED-4DB2-BD59-A6C34878D82A}">
                    <a16:rowId xmlns:a16="http://schemas.microsoft.com/office/drawing/2014/main" val="198724392"/>
                  </a:ext>
                </a:extLst>
              </a:tr>
              <a:tr h="292095">
                <a:tc>
                  <a:txBody>
                    <a:bodyPr/>
                    <a:lstStyle/>
                    <a:p>
                      <a:pPr algn="l" fontAlgn="ctr"/>
                      <a:r>
                        <a:rPr lang="en-GB" sz="900" u="none" strike="noStrike" dirty="0">
                          <a:effectLst/>
                        </a:rPr>
                        <a:t>Number of complaints received - Regeneration &amp; Place</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N/A</a:t>
                      </a:r>
                      <a:endParaRPr lang="en-GB" sz="1100" b="0" i="0" u="none" strike="noStrike" dirty="0">
                        <a:solidFill>
                          <a:schemeClr val="tx1"/>
                        </a:solidFill>
                        <a:effectLst/>
                        <a:latin typeface="Calibri"/>
                      </a:endParaRPr>
                    </a:p>
                  </a:txBody>
                  <a:tcPr marL="45720" marR="45720" anchor="ctr"/>
                </a:tc>
                <a:tc>
                  <a:txBody>
                    <a:bodyPr/>
                    <a:lstStyle/>
                    <a:p>
                      <a:r>
                        <a:rPr lang="en-GB" sz="1400" b="1" dirty="0">
                          <a:solidFill>
                            <a:schemeClr val="tx1"/>
                          </a:solidFill>
                        </a:rPr>
                        <a:t>3</a:t>
                      </a:r>
                    </a:p>
                  </a:txBody>
                  <a:tcPr marL="45720" marR="45720"/>
                </a:tc>
                <a:extLst>
                  <a:ext uri="{0D108BD9-81ED-4DB2-BD59-A6C34878D82A}">
                    <a16:rowId xmlns:a16="http://schemas.microsoft.com/office/drawing/2014/main" val="2630147201"/>
                  </a:ext>
                </a:extLst>
              </a:tr>
              <a:tr h="292095">
                <a:tc>
                  <a:txBody>
                    <a:bodyPr/>
                    <a:lstStyle/>
                    <a:p>
                      <a:pPr algn="l" fontAlgn="ctr"/>
                      <a:r>
                        <a:rPr lang="en-GB" sz="900" u="none" strike="noStrike" dirty="0">
                          <a:effectLst/>
                        </a:rPr>
                        <a:t>Complaints completed within 10 days (%) - Regeneration &amp; Place</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above 85%</a:t>
                      </a:r>
                      <a:endParaRPr lang="en-GB" sz="1100" b="0" i="0" u="none" strike="noStrike" dirty="0">
                        <a:solidFill>
                          <a:schemeClr val="tx1"/>
                        </a:solidFill>
                        <a:effectLst/>
                        <a:latin typeface="Calibri"/>
                      </a:endParaRPr>
                    </a:p>
                  </a:txBody>
                  <a:tcPr marL="45720" marR="45720" anchor="ctr"/>
                </a:tc>
                <a:tc>
                  <a:txBody>
                    <a:bodyPr/>
                    <a:lstStyle/>
                    <a:p>
                      <a:r>
                        <a:rPr lang="en-GB" sz="1400" b="1" dirty="0">
                          <a:solidFill>
                            <a:schemeClr val="accent6"/>
                          </a:solidFill>
                        </a:rPr>
                        <a:t>100%</a:t>
                      </a:r>
                    </a:p>
                  </a:txBody>
                  <a:tcPr marL="45720" marR="45720"/>
                </a:tc>
                <a:extLst>
                  <a:ext uri="{0D108BD9-81ED-4DB2-BD59-A6C34878D82A}">
                    <a16:rowId xmlns:a16="http://schemas.microsoft.com/office/drawing/2014/main" val="3694252126"/>
                  </a:ext>
                </a:extLst>
              </a:tr>
              <a:tr h="292095">
                <a:tc>
                  <a:txBody>
                    <a:bodyPr/>
                    <a:lstStyle/>
                    <a:p>
                      <a:pPr algn="l" fontAlgn="ctr"/>
                      <a:r>
                        <a:rPr lang="en-GB" sz="900" u="none" strike="noStrike" dirty="0">
                          <a:effectLst/>
                        </a:rPr>
                        <a:t>Number of complaints received - Corporate Services</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N/A</a:t>
                      </a:r>
                      <a:endParaRPr lang="en-GB" sz="1100" b="0" i="0" u="none" strike="noStrike" dirty="0">
                        <a:solidFill>
                          <a:schemeClr val="tx1"/>
                        </a:solidFill>
                        <a:effectLst/>
                        <a:latin typeface="Calibri"/>
                      </a:endParaRPr>
                    </a:p>
                  </a:txBody>
                  <a:tcPr marL="45720" marR="45720" anchor="ctr"/>
                </a:tc>
                <a:tc>
                  <a:txBody>
                    <a:bodyPr/>
                    <a:lstStyle/>
                    <a:p>
                      <a:r>
                        <a:rPr lang="en-GB" sz="1400" b="1" dirty="0">
                          <a:solidFill>
                            <a:schemeClr val="tx1"/>
                          </a:solidFill>
                        </a:rPr>
                        <a:t>38</a:t>
                      </a:r>
                    </a:p>
                  </a:txBody>
                  <a:tcPr marL="45720" marR="45720"/>
                </a:tc>
                <a:extLst>
                  <a:ext uri="{0D108BD9-81ED-4DB2-BD59-A6C34878D82A}">
                    <a16:rowId xmlns:a16="http://schemas.microsoft.com/office/drawing/2014/main" val="1411857323"/>
                  </a:ext>
                </a:extLst>
              </a:tr>
              <a:tr h="292095">
                <a:tc>
                  <a:txBody>
                    <a:bodyPr/>
                    <a:lstStyle/>
                    <a:p>
                      <a:pPr algn="l" fontAlgn="ctr"/>
                      <a:r>
                        <a:rPr lang="en-GB" sz="900" u="none" strike="noStrike" dirty="0">
                          <a:effectLst/>
                        </a:rPr>
                        <a:t>Complaints completed within 10 days (%) - Corporate Services</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above 85%</a:t>
                      </a:r>
                      <a:endParaRPr lang="en-GB" sz="1100" b="0" i="0" u="none" strike="noStrike" dirty="0">
                        <a:solidFill>
                          <a:schemeClr val="tx1"/>
                        </a:solidFill>
                        <a:effectLst/>
                        <a:latin typeface="Calibri"/>
                      </a:endParaRPr>
                    </a:p>
                  </a:txBody>
                  <a:tcPr marL="45720" marR="45720" anchor="ctr"/>
                </a:tc>
                <a:tc>
                  <a:txBody>
                    <a:bodyPr/>
                    <a:lstStyle/>
                    <a:p>
                      <a:r>
                        <a:rPr lang="en-GB" sz="1400" b="1" dirty="0">
                          <a:solidFill>
                            <a:srgbClr val="FF0000"/>
                          </a:solidFill>
                        </a:rPr>
                        <a:t>76%</a:t>
                      </a:r>
                    </a:p>
                  </a:txBody>
                  <a:tcPr marL="45720" marR="45720"/>
                </a:tc>
                <a:extLst>
                  <a:ext uri="{0D108BD9-81ED-4DB2-BD59-A6C34878D82A}">
                    <a16:rowId xmlns:a16="http://schemas.microsoft.com/office/drawing/2014/main" val="439508258"/>
                  </a:ext>
                </a:extLst>
              </a:tr>
              <a:tr h="292095">
                <a:tc>
                  <a:txBody>
                    <a:bodyPr/>
                    <a:lstStyle/>
                    <a:p>
                      <a:pPr algn="l" fontAlgn="ctr"/>
                      <a:r>
                        <a:rPr lang="en-GB" sz="900" u="none" strike="noStrike" dirty="0">
                          <a:effectLst/>
                        </a:rPr>
                        <a:t>Council tax cash collection rate - cumulative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600" u="none" strike="noStrike" dirty="0">
                          <a:effectLst/>
                        </a:rPr>
                        <a:t>above 98.9% (year end cumulative)</a:t>
                      </a:r>
                      <a:endParaRPr lang="en-GB" sz="6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400" b="1" i="0" u="none" strike="noStrike" dirty="0">
                          <a:solidFill>
                            <a:schemeClr val="accent4"/>
                          </a:solidFill>
                          <a:effectLst/>
                          <a:latin typeface="Calibri"/>
                        </a:rPr>
                        <a:t>28.9%</a:t>
                      </a:r>
                    </a:p>
                  </a:txBody>
                  <a:tcPr marL="45720" marR="45720" anchor="ctr"/>
                </a:tc>
                <a:extLst>
                  <a:ext uri="{0D108BD9-81ED-4DB2-BD59-A6C34878D82A}">
                    <a16:rowId xmlns:a16="http://schemas.microsoft.com/office/drawing/2014/main" val="66022579"/>
                  </a:ext>
                </a:extLst>
              </a:tr>
              <a:tr h="292095">
                <a:tc>
                  <a:txBody>
                    <a:bodyPr/>
                    <a:lstStyle/>
                    <a:p>
                      <a:pPr algn="l" fontAlgn="ctr"/>
                      <a:r>
                        <a:rPr lang="en-GB" sz="900" u="none" strike="noStrike" dirty="0">
                          <a:effectLst/>
                        </a:rPr>
                        <a:t>Non domestic rates cash collection - cumulative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600" u="none" strike="noStrike" dirty="0">
                          <a:effectLst/>
                        </a:rPr>
                        <a:t>above 98.6% (year end cumulative)</a:t>
                      </a:r>
                      <a:endParaRPr lang="en-GB" sz="600" b="0" i="0" u="none" strike="noStrike" dirty="0">
                        <a:solidFill>
                          <a:schemeClr val="tx1"/>
                        </a:solidFill>
                        <a:effectLst/>
                        <a:latin typeface="Calibri"/>
                      </a:endParaRPr>
                    </a:p>
                  </a:txBody>
                  <a:tcPr marL="45720" marR="45720" anchor="ctr"/>
                </a:tc>
                <a:tc>
                  <a:txBody>
                    <a:bodyPr/>
                    <a:lstStyle/>
                    <a:p>
                      <a:pPr algn="l" fontAlgn="ctr"/>
                      <a:r>
                        <a:rPr lang="en-GB" sz="1400" b="1" i="0" u="none" strike="noStrike" dirty="0">
                          <a:solidFill>
                            <a:schemeClr val="accent4"/>
                          </a:solidFill>
                          <a:effectLst/>
                          <a:latin typeface="Calibri"/>
                        </a:rPr>
                        <a:t>22.9%</a:t>
                      </a:r>
                    </a:p>
                  </a:txBody>
                  <a:tcPr marL="45720" marR="45720" anchor="ctr"/>
                </a:tc>
                <a:extLst>
                  <a:ext uri="{0D108BD9-81ED-4DB2-BD59-A6C34878D82A}">
                    <a16:rowId xmlns:a16="http://schemas.microsoft.com/office/drawing/2014/main" val="1115514069"/>
                  </a:ext>
                </a:extLst>
              </a:tr>
              <a:tr h="292095">
                <a:tc>
                  <a:txBody>
                    <a:bodyPr/>
                    <a:lstStyle/>
                    <a:p>
                      <a:pPr algn="l" fontAlgn="ctr"/>
                      <a:r>
                        <a:rPr lang="en-GB" sz="900" u="none" strike="noStrike" dirty="0">
                          <a:effectLst/>
                        </a:rPr>
                        <a:t>Average processing time - housing benefit and council tax benefit change events (days)</a:t>
                      </a:r>
                      <a:endParaRPr lang="en-GB" sz="900" b="0" i="0" u="none" strike="noStrike" dirty="0">
                        <a:solidFill>
                          <a:schemeClr val="tx1"/>
                        </a:solidFill>
                        <a:effectLst/>
                        <a:latin typeface="Calibri"/>
                      </a:endParaRPr>
                    </a:p>
                  </a:txBody>
                  <a:tcPr marL="45720" marR="45720" anchor="ctr"/>
                </a:tc>
                <a:tc>
                  <a:txBody>
                    <a:bodyPr/>
                    <a:lstStyle/>
                    <a:p>
                      <a:pPr algn="l" fontAlgn="ctr"/>
                      <a:r>
                        <a:rPr lang="en-GB" sz="1100" u="none" strike="noStrike" dirty="0">
                          <a:effectLst/>
                        </a:rPr>
                        <a:t>below 7</a:t>
                      </a:r>
                      <a:endParaRPr lang="en-GB" sz="1100" b="0" i="0" u="none" strike="noStrike" dirty="0">
                        <a:solidFill>
                          <a:schemeClr val="tx1"/>
                        </a:solidFill>
                        <a:effectLst/>
                        <a:latin typeface="Calibri"/>
                      </a:endParaRPr>
                    </a:p>
                  </a:txBody>
                  <a:tcPr marL="45720" marR="45720" anchor="ctr"/>
                </a:tc>
                <a:tc>
                  <a:txBody>
                    <a:bodyPr/>
                    <a:lstStyle/>
                    <a:p>
                      <a:pPr algn="l" fontAlgn="ctr"/>
                      <a:r>
                        <a:rPr lang="en-GB" sz="1400" b="1" i="0" u="none" strike="noStrike" dirty="0">
                          <a:solidFill>
                            <a:schemeClr val="accent6"/>
                          </a:solidFill>
                          <a:effectLst/>
                          <a:latin typeface="Calibri"/>
                        </a:rPr>
                        <a:t>5.3</a:t>
                      </a:r>
                    </a:p>
                  </a:txBody>
                  <a:tcPr marL="45720" marR="45720" anchor="ctr"/>
                </a:tc>
                <a:extLst>
                  <a:ext uri="{0D108BD9-81ED-4DB2-BD59-A6C34878D82A}">
                    <a16:rowId xmlns:a16="http://schemas.microsoft.com/office/drawing/2014/main" val="3654311373"/>
                  </a:ext>
                </a:extLst>
              </a:tr>
              <a:tr h="292095">
                <a:tc>
                  <a:txBody>
                    <a:bodyPr/>
                    <a:lstStyle/>
                    <a:p>
                      <a:pPr algn="l" fontAlgn="ctr"/>
                      <a:r>
                        <a:rPr lang="en-GB" sz="900" u="none" strike="noStrike" dirty="0">
                          <a:effectLst/>
                        </a:rPr>
                        <a:t>Average processing time - housing benefit and council tax benefit - new claims (days)</a:t>
                      </a:r>
                      <a:endParaRPr lang="en-GB" sz="900" b="0" i="0" u="none" strike="noStrike" dirty="0">
                        <a:solidFill>
                          <a:schemeClr val="tx1"/>
                        </a:solidFill>
                        <a:effectLst/>
                        <a:latin typeface="Calibri"/>
                      </a:endParaRPr>
                    </a:p>
                  </a:txBody>
                  <a:tcPr marL="45720" marR="45720" anchor="ctr"/>
                </a:tc>
                <a:tc>
                  <a:txBody>
                    <a:bodyPr/>
                    <a:lstStyle/>
                    <a:p>
                      <a:pPr algn="l" fontAlgn="ctr"/>
                      <a:r>
                        <a:rPr lang="en-GB" sz="1100" u="none" strike="noStrike" dirty="0">
                          <a:effectLst/>
                        </a:rPr>
                        <a:t>below 17</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400" b="1" i="0" u="none" strike="noStrike" dirty="0">
                          <a:solidFill>
                            <a:schemeClr val="accent6"/>
                          </a:solidFill>
                          <a:effectLst/>
                          <a:latin typeface="Calibri"/>
                        </a:rPr>
                        <a:t>10.0</a:t>
                      </a:r>
                    </a:p>
                  </a:txBody>
                  <a:tcPr marL="45720" marR="45720" anchor="ctr"/>
                </a:tc>
                <a:extLst>
                  <a:ext uri="{0D108BD9-81ED-4DB2-BD59-A6C34878D82A}">
                    <a16:rowId xmlns:a16="http://schemas.microsoft.com/office/drawing/2014/main" val="2174364672"/>
                  </a:ext>
                </a:extLst>
              </a:tr>
              <a:tr h="292095">
                <a:tc>
                  <a:txBody>
                    <a:bodyPr/>
                    <a:lstStyle/>
                    <a:p>
                      <a:pPr algn="l" fontAlgn="ctr"/>
                      <a:r>
                        <a:rPr lang="en-GB" sz="900" u="none" strike="noStrike" dirty="0">
                          <a:effectLst/>
                        </a:rPr>
                        <a:t>Freedom of Information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t>84</a:t>
                      </a:r>
                      <a:endParaRPr lang="en-GB" sz="1400" b="1" dirty="0">
                        <a:solidFill>
                          <a:schemeClr val="tx1"/>
                        </a:solidFill>
                      </a:endParaRPr>
                    </a:p>
                  </a:txBody>
                  <a:tcPr marL="45720" marR="45720"/>
                </a:tc>
                <a:extLst>
                  <a:ext uri="{0D108BD9-81ED-4DB2-BD59-A6C34878D82A}">
                    <a16:rowId xmlns:a16="http://schemas.microsoft.com/office/drawing/2014/main" val="936993810"/>
                  </a:ext>
                </a:extLst>
              </a:tr>
              <a:tr h="292095">
                <a:tc>
                  <a:txBody>
                    <a:bodyPr/>
                    <a:lstStyle/>
                    <a:p>
                      <a:pPr algn="l" fontAlgn="ctr"/>
                      <a:r>
                        <a:rPr lang="en-GB" sz="900" u="none" strike="noStrike" dirty="0">
                          <a:effectLst/>
                        </a:rPr>
                        <a:t>Freedom of Information - requests completed within 20 day statutory deadline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solidFill>
                            <a:schemeClr val="accent6"/>
                          </a:solidFill>
                        </a:rPr>
                        <a:t>98.8%</a:t>
                      </a:r>
                    </a:p>
                  </a:txBody>
                  <a:tcPr marL="45720" marR="45720"/>
                </a:tc>
                <a:extLst>
                  <a:ext uri="{0D108BD9-81ED-4DB2-BD59-A6C34878D82A}">
                    <a16:rowId xmlns:a16="http://schemas.microsoft.com/office/drawing/2014/main" val="2093478671"/>
                  </a:ext>
                </a:extLst>
              </a:tr>
              <a:tr h="292095">
                <a:tc>
                  <a:txBody>
                    <a:bodyPr/>
                    <a:lstStyle/>
                    <a:p>
                      <a:pPr algn="l" fontAlgn="ctr"/>
                      <a:r>
                        <a:rPr lang="en-GB" sz="900" u="none" strike="noStrike" dirty="0">
                          <a:effectLst/>
                        </a:rPr>
                        <a:t>Environmental Information Regulations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solidFill>
                            <a:schemeClr val="tx1"/>
                          </a:solidFill>
                        </a:rPr>
                        <a:t>33</a:t>
                      </a:r>
                    </a:p>
                  </a:txBody>
                  <a:tcPr marL="45720" marR="45720"/>
                </a:tc>
                <a:extLst>
                  <a:ext uri="{0D108BD9-81ED-4DB2-BD59-A6C34878D82A}">
                    <a16:rowId xmlns:a16="http://schemas.microsoft.com/office/drawing/2014/main" val="3059049621"/>
                  </a:ext>
                </a:extLst>
              </a:tr>
              <a:tr h="292095">
                <a:tc>
                  <a:txBody>
                    <a:bodyPr/>
                    <a:lstStyle/>
                    <a:p>
                      <a:pPr algn="l" fontAlgn="ctr"/>
                      <a:r>
                        <a:rPr lang="en-GB" sz="900" u="none" strike="noStrike" dirty="0">
                          <a:effectLst/>
                        </a:rPr>
                        <a:t>Environmental Information Regulations - requests completed within 20 day statutory deadline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solidFill>
                            <a:schemeClr val="accent4"/>
                          </a:solidFill>
                        </a:rPr>
                        <a:t>87.9%</a:t>
                      </a:r>
                    </a:p>
                  </a:txBody>
                  <a:tcPr marL="45720" marR="45720"/>
                </a:tc>
                <a:extLst>
                  <a:ext uri="{0D108BD9-81ED-4DB2-BD59-A6C34878D82A}">
                    <a16:rowId xmlns:a16="http://schemas.microsoft.com/office/drawing/2014/main" val="2162356016"/>
                  </a:ext>
                </a:extLst>
              </a:tr>
              <a:tr h="292095">
                <a:tc>
                  <a:txBody>
                    <a:bodyPr/>
                    <a:lstStyle/>
                    <a:p>
                      <a:pPr algn="l" fontAlgn="ctr"/>
                      <a:r>
                        <a:rPr lang="en-GB" sz="900" u="none" strike="noStrike" dirty="0">
                          <a:effectLst/>
                        </a:rPr>
                        <a:t>Subject Access Requests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solidFill>
                            <a:schemeClr val="tx1"/>
                          </a:solidFill>
                        </a:rPr>
                        <a:t>2</a:t>
                      </a:r>
                    </a:p>
                  </a:txBody>
                  <a:tcPr marL="45720" marR="45720"/>
                </a:tc>
                <a:extLst>
                  <a:ext uri="{0D108BD9-81ED-4DB2-BD59-A6C34878D82A}">
                    <a16:rowId xmlns:a16="http://schemas.microsoft.com/office/drawing/2014/main" val="725290802"/>
                  </a:ext>
                </a:extLst>
              </a:tr>
              <a:tr h="292095">
                <a:tc>
                  <a:txBody>
                    <a:bodyPr/>
                    <a:lstStyle/>
                    <a:p>
                      <a:pPr algn="l" fontAlgn="ctr"/>
                      <a:r>
                        <a:rPr lang="en-GB" sz="900" u="none" strike="noStrike" dirty="0">
                          <a:effectLst/>
                        </a:rPr>
                        <a:t>Subject Access Requests - requests completed within statutory deadline of one month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tc>
                <a:tc>
                  <a:txBody>
                    <a:bodyPr/>
                    <a:lstStyle/>
                    <a:p>
                      <a:r>
                        <a:rPr lang="en-GB" sz="1400" b="1" dirty="0">
                          <a:solidFill>
                            <a:schemeClr val="accent6"/>
                          </a:solidFill>
                        </a:rPr>
                        <a:t>100%</a:t>
                      </a:r>
                    </a:p>
                  </a:txBody>
                  <a:tcPr marL="45720" marR="45720"/>
                </a:tc>
                <a:extLst>
                  <a:ext uri="{0D108BD9-81ED-4DB2-BD59-A6C34878D82A}">
                    <a16:rowId xmlns:a16="http://schemas.microsoft.com/office/drawing/2014/main" val="2429092972"/>
                  </a:ext>
                </a:extLst>
              </a:tr>
              <a:tr h="292095">
                <a:tc>
                  <a:txBody>
                    <a:bodyPr/>
                    <a:lstStyle/>
                    <a:p>
                      <a:pPr algn="l" fontAlgn="ctr"/>
                      <a:r>
                        <a:rPr lang="en-GB" sz="900" b="0" i="0" u="none" strike="noStrike" dirty="0">
                          <a:solidFill>
                            <a:schemeClr val="tx1"/>
                          </a:solidFill>
                          <a:effectLst/>
                          <a:latin typeface="Calibri" panose="020F0502020204030204" pitchFamily="34" charset="0"/>
                        </a:rPr>
                        <a:t>Number of missed bins</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Less than 35 per 100,000</a:t>
                      </a:r>
                    </a:p>
                  </a:txBody>
                  <a:tcPr marL="45720" marR="45720" anchor="ctr"/>
                </a:tc>
                <a:tc>
                  <a:txBody>
                    <a:bodyPr/>
                    <a:lstStyle/>
                    <a:p>
                      <a:pPr algn="l" fontAlgn="ctr"/>
                      <a:r>
                        <a:rPr lang="en-GB" sz="1400" b="1" i="0" u="none" strike="noStrike" dirty="0">
                          <a:solidFill>
                            <a:srgbClr val="FF0000"/>
                          </a:solidFill>
                          <a:effectLst/>
                          <a:latin typeface="Calibri" panose="020F0502020204030204" pitchFamily="34" charset="0"/>
                        </a:rPr>
                        <a:t>167</a:t>
                      </a:r>
                    </a:p>
                  </a:txBody>
                  <a:tcPr marL="45720" marR="45720" anchor="ctr"/>
                </a:tc>
                <a:extLst>
                  <a:ext uri="{0D108BD9-81ED-4DB2-BD59-A6C34878D82A}">
                    <a16:rowId xmlns:a16="http://schemas.microsoft.com/office/drawing/2014/main" val="4251891210"/>
                  </a:ext>
                </a:extLst>
              </a:tr>
              <a:tr h="292095">
                <a:tc>
                  <a:txBody>
                    <a:bodyPr/>
                    <a:lstStyle/>
                    <a:p>
                      <a:pPr algn="l" fontAlgn="ctr"/>
                      <a:r>
                        <a:rPr lang="en-GB" sz="900" b="0" i="0" u="none" strike="noStrike" dirty="0">
                          <a:solidFill>
                            <a:schemeClr val="tx1"/>
                          </a:solidFill>
                          <a:effectLst/>
                          <a:latin typeface="Calibri" panose="020F0502020204030204" pitchFamily="34" charset="0"/>
                        </a:rPr>
                        <a:t>Percentage of household waste recycled and composted</a:t>
                      </a:r>
                    </a:p>
                  </a:txBody>
                  <a:tcPr marL="45720" marR="45720" anchor="ctr"/>
                </a:tc>
                <a:tc>
                  <a:txBody>
                    <a:bodyPr/>
                    <a:lstStyle/>
                    <a:p>
                      <a:pPr algn="l" fontAlgn="ctr"/>
                      <a:r>
                        <a:rPr lang="en-GB" sz="1100" b="0" i="0" u="none" strike="noStrike" dirty="0">
                          <a:solidFill>
                            <a:schemeClr val="tx1"/>
                          </a:solidFill>
                          <a:effectLst/>
                          <a:latin typeface="Calibri" panose="020F0502020204030204" pitchFamily="34" charset="0"/>
                        </a:rPr>
                        <a:t>Above 30%</a:t>
                      </a:r>
                    </a:p>
                  </a:txBody>
                  <a:tcPr marL="45720" marR="45720" anchor="ctr"/>
                </a:tc>
                <a:tc>
                  <a:txBody>
                    <a:bodyPr/>
                    <a:lstStyle/>
                    <a:p>
                      <a:pPr algn="l" fontAlgn="ctr"/>
                      <a:r>
                        <a:rPr lang="en-GB" sz="1400" b="1" i="0" u="none" strike="noStrike" dirty="0">
                          <a:solidFill>
                            <a:schemeClr val="accent6"/>
                          </a:solidFill>
                          <a:effectLst/>
                          <a:latin typeface="Calibri" panose="020F0502020204030204" pitchFamily="34" charset="0"/>
                        </a:rPr>
                        <a:t>32%</a:t>
                      </a:r>
                    </a:p>
                  </a:txBody>
                  <a:tcPr marL="45720" marR="45720" anchor="ctr"/>
                </a:tc>
                <a:extLst>
                  <a:ext uri="{0D108BD9-81ED-4DB2-BD59-A6C34878D82A}">
                    <a16:rowId xmlns:a16="http://schemas.microsoft.com/office/drawing/2014/main" val="1362401362"/>
                  </a:ext>
                </a:extLst>
              </a:tr>
              <a:tr h="292095">
                <a:tc>
                  <a:txBody>
                    <a:bodyPr/>
                    <a:lstStyle/>
                    <a:p>
                      <a:pPr algn="l" fontAlgn="ctr"/>
                      <a:r>
                        <a:rPr lang="en-GB" sz="900" b="0" i="0" u="none" strike="noStrike" dirty="0">
                          <a:solidFill>
                            <a:schemeClr val="tx1"/>
                          </a:solidFill>
                          <a:effectLst/>
                          <a:latin typeface="Calibri" panose="020F0502020204030204" pitchFamily="34" charset="0"/>
                        </a:rPr>
                        <a:t>Contamination of recycling (%)</a:t>
                      </a:r>
                    </a:p>
                  </a:txBody>
                  <a:tcPr marL="45720" marR="45720" anchor="ctr"/>
                </a:tc>
                <a:tc>
                  <a:txBody>
                    <a:bodyPr/>
                    <a:lstStyle/>
                    <a:p>
                      <a:pPr algn="l" fontAlgn="ctr"/>
                      <a:r>
                        <a:rPr lang="en-GB" sz="1100" b="0" i="0" u="none" strike="noStrike" dirty="0">
                          <a:solidFill>
                            <a:schemeClr val="tx1"/>
                          </a:solidFill>
                          <a:effectLst/>
                          <a:latin typeface="Calibri" panose="020F0502020204030204" pitchFamily="34" charset="0"/>
                        </a:rPr>
                        <a:t>Less than 10%</a:t>
                      </a:r>
                    </a:p>
                  </a:txBody>
                  <a:tcPr marL="45720" marR="45720" anchor="ctr"/>
                </a:tc>
                <a:tc>
                  <a:txBody>
                    <a:bodyPr/>
                    <a:lstStyle/>
                    <a:p>
                      <a:pPr algn="l" fontAlgn="ctr"/>
                      <a:r>
                        <a:rPr lang="en-GB" sz="1400" b="1" i="0" u="none" strike="noStrike" dirty="0">
                          <a:solidFill>
                            <a:srgbClr val="FF0000"/>
                          </a:solidFill>
                          <a:effectLst/>
                          <a:latin typeface="Calibri" panose="020F0502020204030204" pitchFamily="34" charset="0"/>
                        </a:rPr>
                        <a:t>19.3%</a:t>
                      </a:r>
                    </a:p>
                  </a:txBody>
                  <a:tcPr marL="45720" marR="45720" anchor="ctr"/>
                </a:tc>
                <a:extLst>
                  <a:ext uri="{0D108BD9-81ED-4DB2-BD59-A6C34878D82A}">
                    <a16:rowId xmlns:a16="http://schemas.microsoft.com/office/drawing/2014/main" val="3564214122"/>
                  </a:ext>
                </a:extLst>
              </a:tr>
              <a:tr h="292095">
                <a:tc>
                  <a:txBody>
                    <a:bodyPr/>
                    <a:lstStyle/>
                    <a:p>
                      <a:pPr algn="l" fontAlgn="ctr"/>
                      <a:r>
                        <a:rPr lang="en-GB" sz="900" b="0" i="0" u="none" strike="noStrike" dirty="0">
                          <a:solidFill>
                            <a:schemeClr val="tx1"/>
                          </a:solidFill>
                          <a:effectLst/>
                          <a:latin typeface="Calibri" panose="020F0502020204030204" pitchFamily="34" charset="0"/>
                        </a:rPr>
                        <a:t>Number of fly tips reported</a:t>
                      </a:r>
                    </a:p>
                  </a:txBody>
                  <a:tcPr marL="45720" marR="45720" anchor="ctr"/>
                </a:tc>
                <a:tc>
                  <a:txBody>
                    <a:bodyPr/>
                    <a:lstStyle/>
                    <a:p>
                      <a:pPr algn="l" fontAlgn="ctr"/>
                      <a:r>
                        <a:rPr lang="en-GB" sz="1100" b="0" i="0" u="none" strike="noStrike" dirty="0">
                          <a:solidFill>
                            <a:schemeClr val="tx1"/>
                          </a:solidFill>
                          <a:effectLst/>
                          <a:latin typeface="Calibri" panose="020F0502020204030204" pitchFamily="34" charset="0"/>
                        </a:rPr>
                        <a:t>Less than 120</a:t>
                      </a:r>
                    </a:p>
                  </a:txBody>
                  <a:tcPr marL="45720" marR="45720" anchor="ctr"/>
                </a:tc>
                <a:tc>
                  <a:txBody>
                    <a:bodyPr/>
                    <a:lstStyle/>
                    <a:p>
                      <a:pPr algn="l" fontAlgn="ctr"/>
                      <a:r>
                        <a:rPr lang="en-GB" sz="1400" b="1" i="0" u="none" strike="noStrike" dirty="0">
                          <a:solidFill>
                            <a:srgbClr val="FFC000"/>
                          </a:solidFill>
                          <a:effectLst/>
                          <a:latin typeface="Calibri" panose="020F0502020204030204" pitchFamily="34" charset="0"/>
                        </a:rPr>
                        <a:t>199</a:t>
                      </a:r>
                    </a:p>
                  </a:txBody>
                  <a:tcPr marL="45720" marR="45720" anchor="ctr"/>
                </a:tc>
                <a:extLst>
                  <a:ext uri="{0D108BD9-81ED-4DB2-BD59-A6C34878D82A}">
                    <a16:rowId xmlns:a16="http://schemas.microsoft.com/office/drawing/2014/main" val="2839323883"/>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473184" y="5341024"/>
            <a:ext cx="896125" cy="1212547"/>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0000"/>
                </a:solidFill>
                <a:cs typeface="Calibri"/>
              </a:rPr>
              <a:t>0</a:t>
            </a:r>
          </a:p>
          <a:p>
            <a:pPr algn="ctr"/>
            <a:r>
              <a:rPr lang="en-GB" sz="28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536758"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4"/>
                </a:solidFill>
                <a:cs typeface="Calibri"/>
              </a:rPr>
              <a:t>4</a:t>
            </a:r>
          </a:p>
          <a:p>
            <a:pPr algn="ctr"/>
            <a:r>
              <a:rPr lang="en-GB" sz="2800" dirty="0">
                <a:solidFill>
                  <a:schemeClr val="accent4"/>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781756"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6"/>
                </a:solidFill>
                <a:cs typeface="Calibri"/>
              </a:rPr>
              <a:t>32</a:t>
            </a:r>
          </a:p>
          <a:p>
            <a:pPr algn="ctr"/>
            <a:r>
              <a:rPr lang="en-GB" sz="2800" dirty="0">
                <a:solidFill>
                  <a:schemeClr val="accent6"/>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3676714" y="5225714"/>
            <a:ext cx="1929476"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chemeClr val="tx1">
                    <a:lumMod val="50000"/>
                  </a:schemeClr>
                </a:solidFill>
                <a:cs typeface="Calibri"/>
              </a:rPr>
              <a:t>0</a:t>
            </a:r>
          </a:p>
          <a:p>
            <a:pPr algn="ctr"/>
            <a:r>
              <a:rPr lang="en-GB" sz="2600" dirty="0">
                <a:solidFill>
                  <a:schemeClr val="tx1">
                    <a:lumMod val="50000"/>
                  </a:schemeClr>
                </a:solidFill>
                <a:cs typeface="Calibri"/>
              </a:rPr>
              <a:t>Complete</a:t>
            </a:r>
          </a:p>
          <a:p>
            <a:endParaRPr lang="en-GB" dirty="0">
              <a:cs typeface="Calibri"/>
            </a:endParaRPr>
          </a:p>
          <a:p>
            <a:endParaRPr lang="en-GB" dirty="0">
              <a:cs typeface="Calibri"/>
            </a:endParaRPr>
          </a:p>
        </p:txBody>
      </p:sp>
    </p:spTree>
    <p:extLst>
      <p:ext uri="{BB962C8B-B14F-4D97-AF65-F5344CB8AC3E}">
        <p14:creationId xmlns:p14="http://schemas.microsoft.com/office/powerpoint/2010/main" val="59413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77682" y="-160429"/>
            <a:ext cx="5428508" cy="1724553"/>
          </a:xfrm>
        </p:spPr>
        <p:txBody>
          <a:bodyPr>
            <a:normAutofit/>
          </a:bodyPr>
          <a:lstStyle/>
          <a:p>
            <a:r>
              <a:rPr lang="en-GB" sz="4400" dirty="0"/>
              <a:t>Regeneration &amp; Place performance</a:t>
            </a:r>
          </a:p>
        </p:txBody>
      </p:sp>
      <p:sp>
        <p:nvSpPr>
          <p:cNvPr id="4" name="TextBox 3">
            <a:extLst>
              <a:ext uri="{FF2B5EF4-FFF2-40B4-BE49-F238E27FC236}">
                <a16:creationId xmlns:a16="http://schemas.microsoft.com/office/drawing/2014/main" id="{9D90BC29-E0CC-4001-9353-BD0BF2B9A913}"/>
              </a:ext>
            </a:extLst>
          </p:cNvPr>
          <p:cNvSpPr txBox="1"/>
          <p:nvPr/>
        </p:nvSpPr>
        <p:spPr>
          <a:xfrm>
            <a:off x="227825" y="1564124"/>
            <a:ext cx="4539343" cy="1754326"/>
          </a:xfrm>
          <a:prstGeom prst="rect">
            <a:avLst/>
          </a:prstGeom>
          <a:noFill/>
        </p:spPr>
        <p:txBody>
          <a:bodyPr wrap="square" lIns="91440" tIns="45720" rIns="91440" bIns="45720" rtlCol="0" anchor="t">
            <a:spAutoFit/>
          </a:bodyPr>
          <a:lstStyle/>
          <a:p>
            <a:r>
              <a:rPr lang="en-GB" i="1" dirty="0"/>
              <a:t>Coastal Partnership</a:t>
            </a:r>
          </a:p>
          <a:p>
            <a:r>
              <a:rPr lang="en-GB" i="1" dirty="0"/>
              <a:t>Housing &amp; Communities</a:t>
            </a:r>
          </a:p>
          <a:p>
            <a:r>
              <a:rPr lang="en-GB" i="1" dirty="0"/>
              <a:t>Neighbourhood Support</a:t>
            </a:r>
          </a:p>
          <a:p>
            <a:r>
              <a:rPr lang="en-GB" i="1" dirty="0"/>
              <a:t>Planning</a:t>
            </a:r>
          </a:p>
          <a:p>
            <a:r>
              <a:rPr lang="en-GB" i="1" dirty="0"/>
              <a:t>Property</a:t>
            </a:r>
          </a:p>
          <a:p>
            <a:r>
              <a:rPr lang="en-GB" i="1" dirty="0"/>
              <a:t>Regeneration &amp; Economy</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227825" y="4690824"/>
            <a:ext cx="5378365" cy="926612"/>
          </a:xfrm>
        </p:spPr>
        <p:txBody>
          <a:bodyPr vert="horz" lIns="91440" tIns="45720" rIns="91440" bIns="45720" rtlCol="0" anchor="t">
            <a:normAutofit/>
          </a:bodyPr>
          <a:lstStyle/>
          <a:p>
            <a:r>
              <a:rPr lang="en-GB" sz="2800" dirty="0">
                <a:cs typeface="Calibri"/>
              </a:rPr>
              <a:t>Corporate Action Plan objectives</a:t>
            </a:r>
          </a:p>
          <a:p>
            <a:endParaRPr lang="en-GB" dirty="0">
              <a:cs typeface="Calibri"/>
            </a:endParaRPr>
          </a:p>
          <a:p>
            <a:endParaRPr lang="en-GB" dirty="0">
              <a:cs typeface="Calibri"/>
            </a:endParaRP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4181891162"/>
              </p:ext>
            </p:extLst>
          </p:nvPr>
        </p:nvGraphicFramePr>
        <p:xfrm>
          <a:off x="5390069" y="40069"/>
          <a:ext cx="6752507" cy="6817931"/>
        </p:xfrm>
        <a:graphic>
          <a:graphicData uri="http://schemas.openxmlformats.org/drawingml/2006/table">
            <a:tbl>
              <a:tblPr firstRow="1" bandRow="1">
                <a:tableStyleId>{9D7B26C5-4107-4FEC-AEDC-1716B250A1EF}</a:tableStyleId>
              </a:tblPr>
              <a:tblGrid>
                <a:gridCol w="3593431">
                  <a:extLst>
                    <a:ext uri="{9D8B030D-6E8A-4147-A177-3AD203B41FA5}">
                      <a16:colId xmlns:a16="http://schemas.microsoft.com/office/drawing/2014/main" val="1632953638"/>
                    </a:ext>
                  </a:extLst>
                </a:gridCol>
                <a:gridCol w="1507958">
                  <a:extLst>
                    <a:ext uri="{9D8B030D-6E8A-4147-A177-3AD203B41FA5}">
                      <a16:colId xmlns:a16="http://schemas.microsoft.com/office/drawing/2014/main" val="3276194889"/>
                    </a:ext>
                  </a:extLst>
                </a:gridCol>
                <a:gridCol w="1651118">
                  <a:extLst>
                    <a:ext uri="{9D8B030D-6E8A-4147-A177-3AD203B41FA5}">
                      <a16:colId xmlns:a16="http://schemas.microsoft.com/office/drawing/2014/main" val="3436727633"/>
                    </a:ext>
                  </a:extLst>
                </a:gridCol>
              </a:tblGrid>
              <a:tr h="318048">
                <a:tc>
                  <a:txBody>
                    <a:bodyPr/>
                    <a:lstStyle/>
                    <a:p>
                      <a:r>
                        <a:rPr lang="en-GB" sz="1400" dirty="0"/>
                        <a:t>Key performance indicators</a:t>
                      </a:r>
                      <a:endParaRPr lang="en-GB" sz="1400" dirty="0">
                        <a:solidFill>
                          <a:schemeClr val="tx1"/>
                        </a:solidFill>
                      </a:endParaRPr>
                    </a:p>
                  </a:txBody>
                  <a:tcPr/>
                </a:tc>
                <a:tc>
                  <a:txBody>
                    <a:bodyPr/>
                    <a:lstStyle/>
                    <a:p>
                      <a:r>
                        <a:rPr lang="en-GB" sz="1400" dirty="0"/>
                        <a:t>Target</a:t>
                      </a:r>
                      <a:endParaRPr lang="en-GB" sz="1400" dirty="0">
                        <a:solidFill>
                          <a:schemeClr val="tx1"/>
                        </a:solidFill>
                      </a:endParaRPr>
                    </a:p>
                  </a:txBody>
                  <a:tcPr/>
                </a:tc>
                <a:tc>
                  <a:txBody>
                    <a:bodyPr/>
                    <a:lstStyle/>
                    <a:p>
                      <a:r>
                        <a:rPr lang="en-GB" sz="1400" dirty="0"/>
                        <a:t>Q1</a:t>
                      </a:r>
                      <a:endParaRPr lang="en-GB" sz="1400" dirty="0">
                        <a:solidFill>
                          <a:schemeClr val="tx1"/>
                        </a:solidFill>
                      </a:endParaRPr>
                    </a:p>
                  </a:txBody>
                  <a:tcPr/>
                </a:tc>
                <a:extLst>
                  <a:ext uri="{0D108BD9-81ED-4DB2-BD59-A6C34878D82A}">
                    <a16:rowId xmlns:a16="http://schemas.microsoft.com/office/drawing/2014/main" val="2704123125"/>
                  </a:ext>
                </a:extLst>
              </a:tr>
              <a:tr h="268728">
                <a:tc>
                  <a:txBody>
                    <a:bodyPr/>
                    <a:lstStyle/>
                    <a:p>
                      <a:pPr algn="l" fontAlgn="ctr"/>
                      <a:r>
                        <a:rPr lang="en-GB" sz="900" u="none" strike="noStrike" dirty="0">
                          <a:effectLst/>
                        </a:rPr>
                        <a:t>Affordable homes delivered</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130 (year end cumulative)</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rgbClr val="FFC000"/>
                          </a:solidFill>
                        </a:rPr>
                        <a:t>0</a:t>
                      </a:r>
                    </a:p>
                  </a:txBody>
                  <a:tcPr marL="45720" marR="45720"/>
                </a:tc>
                <a:extLst>
                  <a:ext uri="{0D108BD9-81ED-4DB2-BD59-A6C34878D82A}">
                    <a16:rowId xmlns:a16="http://schemas.microsoft.com/office/drawing/2014/main" val="1916505141"/>
                  </a:ext>
                </a:extLst>
              </a:tr>
              <a:tr h="268728">
                <a:tc>
                  <a:txBody>
                    <a:bodyPr/>
                    <a:lstStyle/>
                    <a:p>
                      <a:pPr algn="l" fontAlgn="ctr"/>
                      <a:r>
                        <a:rPr lang="en-GB" sz="900" u="none" strike="noStrike" dirty="0">
                          <a:effectLst/>
                        </a:rPr>
                        <a:t>Homelessness acceptances</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below 65 (year end cumulative)</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chemeClr val="accent6"/>
                          </a:solidFill>
                        </a:rPr>
                        <a:t>1</a:t>
                      </a:r>
                    </a:p>
                  </a:txBody>
                  <a:tcPr marL="45720" marR="45720"/>
                </a:tc>
                <a:extLst>
                  <a:ext uri="{0D108BD9-81ED-4DB2-BD59-A6C34878D82A}">
                    <a16:rowId xmlns:a16="http://schemas.microsoft.com/office/drawing/2014/main" val="198724392"/>
                  </a:ext>
                </a:extLst>
              </a:tr>
              <a:tr h="298587">
                <a:tc>
                  <a:txBody>
                    <a:bodyPr/>
                    <a:lstStyle/>
                    <a:p>
                      <a:pPr algn="l" fontAlgn="ctr"/>
                      <a:r>
                        <a:rPr lang="en-GB" sz="900" u="none" strike="noStrike" dirty="0">
                          <a:effectLst/>
                        </a:rPr>
                        <a:t>Successful homelessness prevention outcomes</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1050 (year end cumulative)</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700" b="0" i="0" kern="1200" dirty="0">
                          <a:solidFill>
                            <a:srgbClr val="FFC000"/>
                          </a:solidFill>
                          <a:effectLst/>
                          <a:latin typeface="+mn-lt"/>
                          <a:ea typeface="+mn-ea"/>
                          <a:cs typeface="+mn-cs"/>
                        </a:rPr>
                        <a:t>Worked with 254 cases during Q1, 96 of these were successful DHP claims</a:t>
                      </a:r>
                      <a:endParaRPr lang="en-GB" sz="700" b="1" dirty="0">
                        <a:solidFill>
                          <a:srgbClr val="FFC000"/>
                        </a:solidFill>
                      </a:endParaRPr>
                    </a:p>
                  </a:txBody>
                  <a:tcPr marL="45720" marR="45720"/>
                </a:tc>
                <a:extLst>
                  <a:ext uri="{0D108BD9-81ED-4DB2-BD59-A6C34878D82A}">
                    <a16:rowId xmlns:a16="http://schemas.microsoft.com/office/drawing/2014/main" val="2630147201"/>
                  </a:ext>
                </a:extLst>
              </a:tr>
              <a:tr h="268728">
                <a:tc>
                  <a:txBody>
                    <a:bodyPr/>
                    <a:lstStyle/>
                    <a:p>
                      <a:pPr algn="l" fontAlgn="ctr"/>
                      <a:r>
                        <a:rPr lang="en-GB" sz="900" u="none" strike="noStrike" dirty="0">
                          <a:effectLst/>
                        </a:rPr>
                        <a:t>Number of households in B&amp;B</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below 65 (year end cumulative)</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rgbClr val="FF0000"/>
                          </a:solidFill>
                        </a:rPr>
                        <a:t>67</a:t>
                      </a:r>
                    </a:p>
                  </a:txBody>
                  <a:tcPr marL="45720" marR="45720"/>
                </a:tc>
                <a:extLst>
                  <a:ext uri="{0D108BD9-81ED-4DB2-BD59-A6C34878D82A}">
                    <a16:rowId xmlns:a16="http://schemas.microsoft.com/office/drawing/2014/main" val="3694252126"/>
                  </a:ext>
                </a:extLst>
              </a:tr>
              <a:tr h="268728">
                <a:tc>
                  <a:txBody>
                    <a:bodyPr/>
                    <a:lstStyle/>
                    <a:p>
                      <a:pPr algn="l" fontAlgn="ctr"/>
                      <a:r>
                        <a:rPr lang="en-GB" sz="900" u="none" strike="noStrike" dirty="0">
                          <a:effectLst/>
                        </a:rPr>
                        <a:t>Number of weeks in B&amp;B</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TBC</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rgbClr val="FF0000"/>
                          </a:solidFill>
                        </a:rPr>
                        <a:t>589</a:t>
                      </a:r>
                    </a:p>
                  </a:txBody>
                  <a:tcPr marL="45720" marR="45720"/>
                </a:tc>
                <a:extLst>
                  <a:ext uri="{0D108BD9-81ED-4DB2-BD59-A6C34878D82A}">
                    <a16:rowId xmlns:a16="http://schemas.microsoft.com/office/drawing/2014/main" val="1411857323"/>
                  </a:ext>
                </a:extLst>
              </a:tr>
              <a:tr h="268728">
                <a:tc>
                  <a:txBody>
                    <a:bodyPr/>
                    <a:lstStyle/>
                    <a:p>
                      <a:pPr algn="l" fontAlgn="ctr"/>
                      <a:r>
                        <a:rPr lang="en-GB" sz="900" u="none" strike="noStrike" dirty="0">
                          <a:effectLst/>
                        </a:rPr>
                        <a:t>Income from pay and display machines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£500,000</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rgbClr val="FF0000"/>
                          </a:solidFill>
                        </a:rPr>
                        <a:t>£106,116</a:t>
                      </a:r>
                    </a:p>
                  </a:txBody>
                  <a:tcPr marL="45720" marR="45720"/>
                </a:tc>
                <a:extLst>
                  <a:ext uri="{0D108BD9-81ED-4DB2-BD59-A6C34878D82A}">
                    <a16:rowId xmlns:a16="http://schemas.microsoft.com/office/drawing/2014/main" val="439508258"/>
                  </a:ext>
                </a:extLst>
              </a:tr>
              <a:tr h="268728">
                <a:tc>
                  <a:txBody>
                    <a:bodyPr/>
                    <a:lstStyle/>
                    <a:p>
                      <a:pPr algn="l" fontAlgn="ctr"/>
                      <a:r>
                        <a:rPr lang="en-GB" sz="900" u="none" strike="noStrike" dirty="0">
                          <a:effectLst/>
                        </a:rPr>
                        <a:t>Income from Penalty Charge Notices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£57,359</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200" b="1" dirty="0">
                          <a:solidFill>
                            <a:srgbClr val="FF0000"/>
                          </a:solidFill>
                        </a:rPr>
                        <a:t>£905</a:t>
                      </a:r>
                    </a:p>
                  </a:txBody>
                  <a:tcPr marL="45720" marR="45720"/>
                </a:tc>
                <a:extLst>
                  <a:ext uri="{0D108BD9-81ED-4DB2-BD59-A6C34878D82A}">
                    <a16:rowId xmlns:a16="http://schemas.microsoft.com/office/drawing/2014/main" val="66022579"/>
                  </a:ext>
                </a:extLst>
              </a:tr>
              <a:tr h="246334">
                <a:tc>
                  <a:txBody>
                    <a:bodyPr/>
                    <a:lstStyle/>
                    <a:p>
                      <a:pPr algn="l" fontAlgn="ctr"/>
                      <a:r>
                        <a:rPr lang="en-GB" sz="900" u="none" strike="noStrike" dirty="0">
                          <a:effectLst/>
                        </a:rPr>
                        <a:t>FPN collection rate (%)</a:t>
                      </a:r>
                      <a:endParaRPr lang="en-GB" sz="9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60%</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r>
                        <a:rPr lang="en-GB" sz="1050" dirty="0">
                          <a:solidFill>
                            <a:schemeClr val="tx1"/>
                          </a:solidFill>
                        </a:rPr>
                        <a:t>Not reported as work suspended during </a:t>
                      </a:r>
                      <a:r>
                        <a:rPr lang="en-GB" sz="1050" dirty="0" err="1">
                          <a:solidFill>
                            <a:schemeClr val="tx1"/>
                          </a:solidFill>
                        </a:rPr>
                        <a:t>Covid</a:t>
                      </a:r>
                      <a:r>
                        <a:rPr lang="en-GB" sz="1050" dirty="0">
                          <a:solidFill>
                            <a:schemeClr val="tx1"/>
                          </a:solidFill>
                        </a:rPr>
                        <a:t>.</a:t>
                      </a:r>
                    </a:p>
                  </a:txBody>
                  <a:tcPr marL="45720" marR="45720"/>
                </a:tc>
                <a:extLst>
                  <a:ext uri="{0D108BD9-81ED-4DB2-BD59-A6C34878D82A}">
                    <a16:rowId xmlns:a16="http://schemas.microsoft.com/office/drawing/2014/main" val="1115514069"/>
                  </a:ext>
                </a:extLst>
              </a:tr>
              <a:tr h="328446">
                <a:tc>
                  <a:txBody>
                    <a:bodyPr/>
                    <a:lstStyle/>
                    <a:p>
                      <a:pPr algn="l" fontAlgn="ctr"/>
                      <a:r>
                        <a:rPr lang="en-GB" sz="800" u="none" strike="noStrike" dirty="0">
                          <a:effectLst/>
                        </a:rPr>
                        <a:t>National Food Hygiene Rating Scheme - Premises where hygiene standards are very good, good or satisfactory (%)</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pPr algn="l" fontAlgn="ctr"/>
                      <a:r>
                        <a:rPr lang="en-GB" sz="800" u="none" strike="noStrike" dirty="0">
                          <a:effectLst/>
                        </a:rPr>
                        <a:t>above 93%</a:t>
                      </a:r>
                      <a:endParaRPr lang="en-GB" sz="800" b="0" i="0" u="none" strike="noStrike" dirty="0">
                        <a:solidFill>
                          <a:schemeClr val="tx1"/>
                        </a:solidFill>
                        <a:effectLst/>
                        <a:latin typeface="Calibri" panose="020F0502020204030204" pitchFamily="34"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t>Nothing to report (work suspended by FSA due to Covid-19).</a:t>
                      </a:r>
                      <a:endParaRPr lang="en-GB" sz="800" dirty="0">
                        <a:solidFill>
                          <a:schemeClr val="tx1"/>
                        </a:solidFill>
                      </a:endParaRPr>
                    </a:p>
                  </a:txBody>
                  <a:tcPr marL="45720" marR="45720"/>
                </a:tc>
                <a:extLst>
                  <a:ext uri="{0D108BD9-81ED-4DB2-BD59-A6C34878D82A}">
                    <a16:rowId xmlns:a16="http://schemas.microsoft.com/office/drawing/2014/main" val="3654311373"/>
                  </a:ext>
                </a:extLst>
              </a:tr>
              <a:tr h="268728">
                <a:tc>
                  <a:txBody>
                    <a:bodyPr/>
                    <a:lstStyle/>
                    <a:p>
                      <a:pPr algn="l" fontAlgn="ctr"/>
                      <a:r>
                        <a:rPr lang="en-GB" sz="900" b="0" i="0" u="none" strike="noStrike" dirty="0">
                          <a:solidFill>
                            <a:schemeClr val="tx1"/>
                          </a:solidFill>
                          <a:effectLst/>
                          <a:latin typeface="Calibri" panose="020F0502020204030204" pitchFamily="34" charset="0"/>
                        </a:rPr>
                        <a:t>Major planning applications - number decided</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N/A</a:t>
                      </a:r>
                    </a:p>
                  </a:txBody>
                  <a:tcPr marL="45720" marR="45720" anchor="ctr"/>
                </a:tc>
                <a:tc>
                  <a:txBody>
                    <a:bodyPr/>
                    <a:lstStyle/>
                    <a:p>
                      <a:pPr algn="l" fontAlgn="ctr"/>
                      <a:r>
                        <a:rPr lang="en-GB" sz="1200" b="1" i="0" u="none" strike="noStrike" dirty="0">
                          <a:solidFill>
                            <a:schemeClr val="tx1"/>
                          </a:solidFill>
                          <a:effectLst/>
                          <a:latin typeface="Calibri" panose="020F0502020204030204" pitchFamily="34" charset="0"/>
                        </a:rPr>
                        <a:t>4</a:t>
                      </a:r>
                    </a:p>
                  </a:txBody>
                  <a:tcPr marL="45720" marR="45720" anchor="ctr"/>
                </a:tc>
                <a:extLst>
                  <a:ext uri="{0D108BD9-81ED-4DB2-BD59-A6C34878D82A}">
                    <a16:rowId xmlns:a16="http://schemas.microsoft.com/office/drawing/2014/main" val="2174364672"/>
                  </a:ext>
                </a:extLst>
              </a:tr>
              <a:tr h="268728">
                <a:tc>
                  <a:txBody>
                    <a:bodyPr/>
                    <a:lstStyle/>
                    <a:p>
                      <a:pPr algn="l" fontAlgn="ctr"/>
                      <a:r>
                        <a:rPr lang="en-GB" sz="800" b="0" i="0" u="none" strike="noStrike" dirty="0">
                          <a:solidFill>
                            <a:schemeClr val="tx1"/>
                          </a:solidFill>
                          <a:effectLst/>
                          <a:latin typeface="Calibri" panose="020F0502020204030204" pitchFamily="34" charset="0"/>
                        </a:rPr>
                        <a:t>Major planning applications - % decided within 13 weeks or agreed time extension</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70%</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100%</a:t>
                      </a:r>
                    </a:p>
                  </a:txBody>
                  <a:tcPr marL="45720" marR="45720" anchor="ctr"/>
                </a:tc>
                <a:extLst>
                  <a:ext uri="{0D108BD9-81ED-4DB2-BD59-A6C34878D82A}">
                    <a16:rowId xmlns:a16="http://schemas.microsoft.com/office/drawing/2014/main" val="3651417907"/>
                  </a:ext>
                </a:extLst>
              </a:tr>
              <a:tr h="268728">
                <a:tc>
                  <a:txBody>
                    <a:bodyPr/>
                    <a:lstStyle/>
                    <a:p>
                      <a:pPr algn="l" fontAlgn="ctr"/>
                      <a:r>
                        <a:rPr lang="en-GB" sz="900" b="0" i="0" u="none" strike="noStrike" dirty="0">
                          <a:solidFill>
                            <a:schemeClr val="tx1"/>
                          </a:solidFill>
                          <a:effectLst/>
                          <a:latin typeface="Calibri" panose="020F0502020204030204" pitchFamily="34" charset="0"/>
                        </a:rPr>
                        <a:t>Minor planning applications - number decided</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N/A</a:t>
                      </a:r>
                    </a:p>
                  </a:txBody>
                  <a:tcPr marL="45720" marR="45720" anchor="ctr"/>
                </a:tc>
                <a:tc>
                  <a:txBody>
                    <a:bodyPr/>
                    <a:lstStyle/>
                    <a:p>
                      <a:pPr algn="l" fontAlgn="ctr"/>
                      <a:r>
                        <a:rPr lang="en-GB" sz="1200" b="1" i="0" u="none" strike="noStrike" dirty="0">
                          <a:solidFill>
                            <a:schemeClr val="tx1"/>
                          </a:solidFill>
                          <a:effectLst/>
                          <a:latin typeface="Calibri" panose="020F0502020204030204" pitchFamily="34" charset="0"/>
                        </a:rPr>
                        <a:t>22</a:t>
                      </a:r>
                    </a:p>
                  </a:txBody>
                  <a:tcPr marL="45720" marR="45720" anchor="ctr"/>
                </a:tc>
                <a:extLst>
                  <a:ext uri="{0D108BD9-81ED-4DB2-BD59-A6C34878D82A}">
                    <a16:rowId xmlns:a16="http://schemas.microsoft.com/office/drawing/2014/main" val="936993810"/>
                  </a:ext>
                </a:extLst>
              </a:tr>
              <a:tr h="358304">
                <a:tc>
                  <a:txBody>
                    <a:bodyPr/>
                    <a:lstStyle/>
                    <a:p>
                      <a:pPr algn="l" fontAlgn="ctr"/>
                      <a:r>
                        <a:rPr lang="en-GB" sz="900" b="0" i="0" u="none" strike="noStrike" dirty="0">
                          <a:solidFill>
                            <a:schemeClr val="tx1"/>
                          </a:solidFill>
                          <a:effectLst/>
                          <a:latin typeface="Calibri" panose="020F0502020204030204" pitchFamily="34" charset="0"/>
                        </a:rPr>
                        <a:t>Minor planning applications - % decided within 8 weeks or agreed extension</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65%</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82%</a:t>
                      </a:r>
                    </a:p>
                  </a:txBody>
                  <a:tcPr marL="45720" marR="45720" anchor="ctr"/>
                </a:tc>
                <a:extLst>
                  <a:ext uri="{0D108BD9-81ED-4DB2-BD59-A6C34878D82A}">
                    <a16:rowId xmlns:a16="http://schemas.microsoft.com/office/drawing/2014/main" val="2093478671"/>
                  </a:ext>
                </a:extLst>
              </a:tr>
              <a:tr h="268728">
                <a:tc>
                  <a:txBody>
                    <a:bodyPr/>
                    <a:lstStyle/>
                    <a:p>
                      <a:pPr algn="l" fontAlgn="ctr"/>
                      <a:r>
                        <a:rPr lang="en-GB" sz="900" b="0" i="0" u="none" strike="noStrike" dirty="0">
                          <a:solidFill>
                            <a:schemeClr val="tx1"/>
                          </a:solidFill>
                          <a:effectLst/>
                          <a:latin typeface="Calibri" panose="020F0502020204030204" pitchFamily="34" charset="0"/>
                        </a:rPr>
                        <a:t>Other planning applications - number decided</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N/A</a:t>
                      </a:r>
                    </a:p>
                  </a:txBody>
                  <a:tcPr marL="45720" marR="45720" anchor="ctr"/>
                </a:tc>
                <a:tc>
                  <a:txBody>
                    <a:bodyPr/>
                    <a:lstStyle/>
                    <a:p>
                      <a:pPr algn="l" fontAlgn="ctr"/>
                      <a:r>
                        <a:rPr lang="en-GB" sz="1200" b="1" i="0" u="none" strike="noStrike" dirty="0">
                          <a:solidFill>
                            <a:schemeClr val="tx1"/>
                          </a:solidFill>
                          <a:effectLst/>
                          <a:latin typeface="Calibri" panose="020F0502020204030204" pitchFamily="34" charset="0"/>
                        </a:rPr>
                        <a:t>109</a:t>
                      </a:r>
                    </a:p>
                  </a:txBody>
                  <a:tcPr marL="45720" marR="45720" anchor="ctr"/>
                </a:tc>
                <a:extLst>
                  <a:ext uri="{0D108BD9-81ED-4DB2-BD59-A6C34878D82A}">
                    <a16:rowId xmlns:a16="http://schemas.microsoft.com/office/drawing/2014/main" val="3059049621"/>
                  </a:ext>
                </a:extLst>
              </a:tr>
              <a:tr h="268728">
                <a:tc>
                  <a:txBody>
                    <a:bodyPr/>
                    <a:lstStyle/>
                    <a:p>
                      <a:pPr algn="l" fontAlgn="ctr"/>
                      <a:r>
                        <a:rPr lang="en-GB" sz="800" b="0" i="0" u="none" strike="noStrike" dirty="0">
                          <a:solidFill>
                            <a:schemeClr val="tx1"/>
                          </a:solidFill>
                          <a:effectLst/>
                          <a:latin typeface="Calibri" panose="020F0502020204030204" pitchFamily="34" charset="0"/>
                        </a:rPr>
                        <a:t>Other planning applications - % decided within 8 weeks or agreed extension</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80%</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92%</a:t>
                      </a:r>
                    </a:p>
                  </a:txBody>
                  <a:tcPr marL="45720" marR="45720" anchor="ctr"/>
                </a:tc>
                <a:extLst>
                  <a:ext uri="{0D108BD9-81ED-4DB2-BD59-A6C34878D82A}">
                    <a16:rowId xmlns:a16="http://schemas.microsoft.com/office/drawing/2014/main" val="2162356016"/>
                  </a:ext>
                </a:extLst>
              </a:tr>
              <a:tr h="268728">
                <a:tc>
                  <a:txBody>
                    <a:bodyPr/>
                    <a:lstStyle/>
                    <a:p>
                      <a:pPr algn="l" fontAlgn="ctr"/>
                      <a:r>
                        <a:rPr lang="en-GB" sz="900" b="0" i="0" u="none" strike="noStrike" dirty="0">
                          <a:solidFill>
                            <a:schemeClr val="tx1"/>
                          </a:solidFill>
                          <a:effectLst/>
                          <a:latin typeface="Calibri" panose="020F0502020204030204" pitchFamily="34" charset="0"/>
                        </a:rPr>
                        <a:t>All applications - % decided within 26 weeks</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98%</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99%</a:t>
                      </a:r>
                    </a:p>
                  </a:txBody>
                  <a:tcPr marL="45720" marR="45720" anchor="ctr"/>
                </a:tc>
                <a:extLst>
                  <a:ext uri="{0D108BD9-81ED-4DB2-BD59-A6C34878D82A}">
                    <a16:rowId xmlns:a16="http://schemas.microsoft.com/office/drawing/2014/main" val="725290802"/>
                  </a:ext>
                </a:extLst>
              </a:tr>
              <a:tr h="268728">
                <a:tc>
                  <a:txBody>
                    <a:bodyPr/>
                    <a:lstStyle/>
                    <a:p>
                      <a:pPr algn="l" fontAlgn="ctr"/>
                      <a:r>
                        <a:rPr lang="en-GB" sz="900" b="0" i="0" u="none" strike="noStrike" dirty="0">
                          <a:solidFill>
                            <a:schemeClr val="tx1"/>
                          </a:solidFill>
                          <a:effectLst/>
                          <a:latin typeface="Calibri" panose="020F0502020204030204" pitchFamily="34" charset="0"/>
                        </a:rPr>
                        <a:t>Discharge of condition applications - % decided within 8 weeks</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80%</a:t>
                      </a:r>
                    </a:p>
                  </a:txBody>
                  <a:tcPr marL="45720" marR="45720" anchor="ctr"/>
                </a:tc>
                <a:tc>
                  <a:txBody>
                    <a:bodyPr/>
                    <a:lstStyle/>
                    <a:p>
                      <a:pPr algn="l" fontAlgn="ctr"/>
                      <a:r>
                        <a:rPr lang="en-GB" sz="1200" b="1" i="0" u="none" strike="noStrike" dirty="0">
                          <a:solidFill>
                            <a:srgbClr val="FF0000"/>
                          </a:solidFill>
                          <a:effectLst/>
                          <a:latin typeface="Calibri" panose="020F0502020204030204" pitchFamily="34" charset="0"/>
                        </a:rPr>
                        <a:t>26%</a:t>
                      </a:r>
                    </a:p>
                  </a:txBody>
                  <a:tcPr marL="45720" marR="45720" anchor="ctr"/>
                </a:tc>
                <a:extLst>
                  <a:ext uri="{0D108BD9-81ED-4DB2-BD59-A6C34878D82A}">
                    <a16:rowId xmlns:a16="http://schemas.microsoft.com/office/drawing/2014/main" val="2429092972"/>
                  </a:ext>
                </a:extLst>
              </a:tr>
              <a:tr h="268728">
                <a:tc>
                  <a:txBody>
                    <a:bodyPr/>
                    <a:lstStyle/>
                    <a:p>
                      <a:pPr algn="l" fontAlgn="ctr"/>
                      <a:r>
                        <a:rPr lang="en-GB" sz="900" b="0" i="0" u="none" strike="noStrike" dirty="0">
                          <a:solidFill>
                            <a:schemeClr val="tx1"/>
                          </a:solidFill>
                          <a:effectLst/>
                          <a:latin typeface="Calibri" panose="020F0502020204030204" pitchFamily="34" charset="0"/>
                        </a:rPr>
                        <a:t>Major planning applications - % of decisions allowed on appeal</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below 20%</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0%</a:t>
                      </a:r>
                    </a:p>
                  </a:txBody>
                  <a:tcPr marL="45720" marR="45720" anchor="ctr"/>
                </a:tc>
                <a:extLst>
                  <a:ext uri="{0D108BD9-81ED-4DB2-BD59-A6C34878D82A}">
                    <a16:rowId xmlns:a16="http://schemas.microsoft.com/office/drawing/2014/main" val="4251891210"/>
                  </a:ext>
                </a:extLst>
              </a:tr>
              <a:tr h="268728">
                <a:tc>
                  <a:txBody>
                    <a:bodyPr/>
                    <a:lstStyle/>
                    <a:p>
                      <a:pPr algn="l" fontAlgn="ctr"/>
                      <a:r>
                        <a:rPr lang="en-GB" sz="900" b="0" i="0" u="none" strike="noStrike" dirty="0">
                          <a:solidFill>
                            <a:schemeClr val="tx1"/>
                          </a:solidFill>
                          <a:effectLst/>
                          <a:latin typeface="Calibri" panose="020F0502020204030204" pitchFamily="34" charset="0"/>
                        </a:rPr>
                        <a:t>Minor and other planning applications - % of decisions allowed on appeal</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below 30%</a:t>
                      </a:r>
                    </a:p>
                  </a:txBody>
                  <a:tcPr marL="45720" marR="45720" anchor="ctr"/>
                </a:tc>
                <a:tc>
                  <a:txBody>
                    <a:bodyPr/>
                    <a:lstStyle/>
                    <a:p>
                      <a:pPr algn="l" fontAlgn="ctr"/>
                      <a:r>
                        <a:rPr lang="en-GB" sz="1200" b="1" i="0" u="none" strike="noStrike" dirty="0">
                          <a:solidFill>
                            <a:schemeClr val="accent6"/>
                          </a:solidFill>
                          <a:effectLst/>
                          <a:latin typeface="Calibri" panose="020F0502020204030204" pitchFamily="34" charset="0"/>
                        </a:rPr>
                        <a:t>0%</a:t>
                      </a:r>
                    </a:p>
                  </a:txBody>
                  <a:tcPr marL="45720" marR="45720" anchor="ctr"/>
                </a:tc>
                <a:extLst>
                  <a:ext uri="{0D108BD9-81ED-4DB2-BD59-A6C34878D82A}">
                    <a16:rowId xmlns:a16="http://schemas.microsoft.com/office/drawing/2014/main" val="1362401362"/>
                  </a:ext>
                </a:extLst>
              </a:tr>
              <a:tr h="328446">
                <a:tc>
                  <a:txBody>
                    <a:bodyPr/>
                    <a:lstStyle/>
                    <a:p>
                      <a:pPr algn="l" fontAlgn="ctr"/>
                      <a:r>
                        <a:rPr lang="en-GB" sz="900" b="0" i="0" u="none" strike="noStrike" dirty="0">
                          <a:solidFill>
                            <a:schemeClr val="tx1"/>
                          </a:solidFill>
                          <a:effectLst/>
                          <a:latin typeface="Calibri" panose="020F0502020204030204" pitchFamily="34" charset="0"/>
                        </a:rPr>
                        <a:t>S106 agreements - monitoring fees collected (£)</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£33,000 (year end cumulative)</a:t>
                      </a:r>
                    </a:p>
                  </a:txBody>
                  <a:tcPr marL="45720" marR="45720" anchor="ctr"/>
                </a:tc>
                <a:tc>
                  <a:txBody>
                    <a:bodyPr/>
                    <a:lstStyle/>
                    <a:p>
                      <a:pPr algn="l" fontAlgn="ctr"/>
                      <a:r>
                        <a:rPr lang="en-GB" sz="1050" b="1" i="0" u="none" strike="noStrike" dirty="0">
                          <a:solidFill>
                            <a:srgbClr val="FF0000"/>
                          </a:solidFill>
                          <a:effectLst/>
                          <a:latin typeface="Calibri" panose="020F0502020204030204" pitchFamily="34" charset="0"/>
                        </a:rPr>
                        <a:t>£5,512</a:t>
                      </a:r>
                    </a:p>
                  </a:txBody>
                  <a:tcPr marL="45720" marR="45720" anchor="ctr"/>
                </a:tc>
                <a:extLst>
                  <a:ext uri="{0D108BD9-81ED-4DB2-BD59-A6C34878D82A}">
                    <a16:rowId xmlns:a16="http://schemas.microsoft.com/office/drawing/2014/main" val="3564214122"/>
                  </a:ext>
                </a:extLst>
              </a:tr>
              <a:tr h="298587">
                <a:tc>
                  <a:txBody>
                    <a:bodyPr/>
                    <a:lstStyle/>
                    <a:p>
                      <a:pPr algn="l" fontAlgn="ctr"/>
                      <a:r>
                        <a:rPr lang="en-GB" sz="900" b="0" i="0" u="none" strike="noStrike" dirty="0">
                          <a:solidFill>
                            <a:schemeClr val="tx1"/>
                          </a:solidFill>
                          <a:effectLst/>
                          <a:latin typeface="Calibri" panose="020F0502020204030204" pitchFamily="34" charset="0"/>
                        </a:rPr>
                        <a:t>Building Control - Full Plans applications checked within 15 days (%)</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above 90%</a:t>
                      </a:r>
                    </a:p>
                  </a:txBody>
                  <a:tcPr marL="45720" marR="45720" anchor="ctr"/>
                </a:tc>
                <a:tc>
                  <a:txBody>
                    <a:bodyPr/>
                    <a:lstStyle/>
                    <a:p>
                      <a:pPr algn="l" fontAlgn="ctr"/>
                      <a:r>
                        <a:rPr lang="en-GB" sz="700" b="0" i="0" u="none" strike="noStrike" dirty="0">
                          <a:solidFill>
                            <a:srgbClr val="FF0000"/>
                          </a:solidFill>
                          <a:effectLst/>
                          <a:latin typeface="Calibri" panose="020F0502020204030204" pitchFamily="34" charset="0"/>
                        </a:rPr>
                        <a:t>Not able to report due to back office system migration</a:t>
                      </a:r>
                    </a:p>
                  </a:txBody>
                  <a:tcPr marL="45720" marR="45720" anchor="ctr"/>
                </a:tc>
                <a:extLst>
                  <a:ext uri="{0D108BD9-81ED-4DB2-BD59-A6C34878D82A}">
                    <a16:rowId xmlns:a16="http://schemas.microsoft.com/office/drawing/2014/main" val="2839323883"/>
                  </a:ext>
                </a:extLst>
              </a:tr>
              <a:tr h="327683">
                <a:tc>
                  <a:txBody>
                    <a:bodyPr/>
                    <a:lstStyle/>
                    <a:p>
                      <a:pPr algn="l" fontAlgn="ctr"/>
                      <a:r>
                        <a:rPr lang="en-GB" sz="800" b="0" i="0" u="none" strike="noStrike" dirty="0">
                          <a:solidFill>
                            <a:schemeClr val="tx1"/>
                          </a:solidFill>
                          <a:effectLst/>
                          <a:latin typeface="Calibri" panose="020F0502020204030204" pitchFamily="34" charset="0"/>
                        </a:rPr>
                        <a:t>Property debt - rent arrears over 90 days for all tenanted commercial property (£)</a:t>
                      </a:r>
                    </a:p>
                  </a:txBody>
                  <a:tcPr marL="45720" marR="45720" anchor="ctr"/>
                </a:tc>
                <a:tc>
                  <a:txBody>
                    <a:bodyPr/>
                    <a:lstStyle/>
                    <a:p>
                      <a:pPr algn="l" fontAlgn="ctr"/>
                      <a:r>
                        <a:rPr lang="en-GB" sz="800" b="0" i="0" u="none" strike="noStrike" dirty="0">
                          <a:solidFill>
                            <a:schemeClr val="tx1"/>
                          </a:solidFill>
                          <a:effectLst/>
                          <a:latin typeface="Calibri" panose="020F0502020204030204" pitchFamily="34" charset="0"/>
                        </a:rPr>
                        <a:t>below £50,000 (year end)</a:t>
                      </a:r>
                    </a:p>
                  </a:txBody>
                  <a:tcPr marL="45720" marR="45720" anchor="ctr"/>
                </a:tc>
                <a:tc>
                  <a:txBody>
                    <a:bodyPr/>
                    <a:lstStyle/>
                    <a:p>
                      <a:pPr algn="l" fontAlgn="ctr"/>
                      <a:r>
                        <a:rPr lang="en-GB" sz="1050" b="1" i="0" u="none" strike="noStrike" dirty="0">
                          <a:solidFill>
                            <a:srgbClr val="92D050"/>
                          </a:solidFill>
                          <a:effectLst/>
                          <a:latin typeface="Calibri" panose="020F0502020204030204" pitchFamily="34" charset="0"/>
                        </a:rPr>
                        <a:t>£27,282</a:t>
                      </a:r>
                    </a:p>
                  </a:txBody>
                  <a:tcPr marL="45720" marR="45720" anchor="ctr"/>
                </a:tc>
                <a:extLst>
                  <a:ext uri="{0D108BD9-81ED-4DB2-BD59-A6C34878D82A}">
                    <a16:rowId xmlns:a16="http://schemas.microsoft.com/office/drawing/2014/main" val="3232248527"/>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360890" y="5341024"/>
            <a:ext cx="896125" cy="1212547"/>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0000"/>
                </a:solidFill>
                <a:cs typeface="Calibri"/>
              </a:rPr>
              <a:t>0</a:t>
            </a:r>
          </a:p>
          <a:p>
            <a:pPr algn="ctr"/>
            <a:r>
              <a:rPr lang="en-GB" sz="28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408422"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4"/>
                </a:solidFill>
                <a:cs typeface="Calibri"/>
              </a:rPr>
              <a:t>10</a:t>
            </a:r>
          </a:p>
          <a:p>
            <a:pPr algn="ctr"/>
            <a:r>
              <a:rPr lang="en-GB" sz="2800" dirty="0">
                <a:solidFill>
                  <a:schemeClr val="accent4"/>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653420"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chemeClr val="accent6"/>
                </a:solidFill>
                <a:cs typeface="Calibri"/>
              </a:rPr>
              <a:t>16</a:t>
            </a:r>
          </a:p>
          <a:p>
            <a:pPr algn="ctr"/>
            <a:r>
              <a:rPr lang="en-GB" sz="2800" dirty="0">
                <a:solidFill>
                  <a:schemeClr val="accent6"/>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3532336" y="5239439"/>
            <a:ext cx="1929476"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chemeClr val="tx1">
                    <a:lumMod val="50000"/>
                  </a:schemeClr>
                </a:solidFill>
                <a:cs typeface="Calibri"/>
              </a:rPr>
              <a:t>0</a:t>
            </a:r>
          </a:p>
          <a:p>
            <a:pPr algn="ctr"/>
            <a:r>
              <a:rPr lang="en-GB" sz="2600" dirty="0">
                <a:solidFill>
                  <a:schemeClr val="tx1">
                    <a:lumMod val="50000"/>
                  </a:schemeClr>
                </a:solidFill>
                <a:cs typeface="Calibri"/>
              </a:rPr>
              <a:t>Complete</a:t>
            </a:r>
          </a:p>
          <a:p>
            <a:endParaRPr lang="en-GB" dirty="0">
              <a:cs typeface="Calibri"/>
            </a:endParaRPr>
          </a:p>
          <a:p>
            <a:endParaRPr lang="en-GB" dirty="0">
              <a:cs typeface="Calibri"/>
            </a:endParaRPr>
          </a:p>
        </p:txBody>
      </p:sp>
    </p:spTree>
    <p:extLst>
      <p:ext uri="{BB962C8B-B14F-4D97-AF65-F5344CB8AC3E}">
        <p14:creationId xmlns:p14="http://schemas.microsoft.com/office/powerpoint/2010/main" val="10653657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12AE5D-4B4F-4F55-ADEE-FCC6727F35F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B514D1F-2719-4B08-BDE0-AAEACCAC1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56b5d-db03-4563-a0d3-aceeaaad8bfb"/>
    <ds:schemaRef ds:uri="ca620cc9-60b6-48f5-8539-7780245ea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332F81-1259-4749-B10C-BB8CD11EBF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18957</TotalTime>
  <Words>1917</Words>
  <Application>Microsoft Office PowerPoint</Application>
  <PresentationFormat>Widescreen</PresentationFormat>
  <Paragraphs>369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Havant Borough Council Performance report</vt:lpstr>
      <vt:lpstr>Headline achievements in Q1</vt:lpstr>
      <vt:lpstr>People – key statistics for Q1</vt:lpstr>
      <vt:lpstr>Finance – revenue budget outturn in Q1</vt:lpstr>
      <vt:lpstr>Finance – capital programme outturn in Q1</vt:lpstr>
      <vt:lpstr>Corporate governance – key statistics for Q1</vt:lpstr>
      <vt:lpstr>Risks currently scoring risk threshold on the Corporate Risk Register</vt:lpstr>
      <vt:lpstr>Corporate Services performance</vt:lpstr>
      <vt:lpstr>Regeneration &amp; Place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Thurlby, Georgie</cp:lastModifiedBy>
  <cp:revision>100</cp:revision>
  <dcterms:created xsi:type="dcterms:W3CDTF">2020-07-09T13:35:10Z</dcterms:created>
  <dcterms:modified xsi:type="dcterms:W3CDTF">2021-03-03T13:29:31Z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