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8" r:id="rId7"/>
    <p:sldId id="262" r:id="rId8"/>
    <p:sldId id="287" r:id="rId9"/>
    <p:sldId id="263" r:id="rId10"/>
    <p:sldId id="286" r:id="rId11"/>
    <p:sldId id="259" r:id="rId12"/>
    <p:sldId id="28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20" autoAdjust="0"/>
    <p:restoredTop sz="95055"/>
  </p:normalViewPr>
  <p:slideViewPr>
    <p:cSldViewPr snapToGrid="0">
      <p:cViewPr varScale="1">
        <p:scale>
          <a:sx n="81" d="100"/>
          <a:sy n="81" d="100"/>
        </p:scale>
        <p:origin x="84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5345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256449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63276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34700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626601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86084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32D12F-BF91-40FB-A1B8-F28419B9B560}" type="datetimeFigureOut">
              <a:rPr lang="en-GB" smtClean="0"/>
              <a:t>03/03/2021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776774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32D12F-BF91-40FB-A1B8-F28419B9B560}" type="datetimeFigureOut">
              <a:rPr lang="en-GB" smtClean="0"/>
              <a:t>03/03/2021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12162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2D12F-BF91-40FB-A1B8-F28419B9B560}" type="datetimeFigureOut">
              <a:rPr lang="en-GB" smtClean="0"/>
              <a:t>03/03/2021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46015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7876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3914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D12F-BF91-40FB-A1B8-F28419B9B560}" type="datetimeFigureOut">
              <a:rPr lang="en-GB" smtClean="0"/>
              <a:t>03/03/2021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C009A-7980-4A19-839D-E91541AB6054}" type="slidenum">
              <a:rPr lang="en-GB" smtClean="0"/>
              <a:t>‹#›</a:t>
            </a:fld>
            <a:endParaRPr lang="en-GB"/>
          </a:p>
        </p:txBody>
      </p:sp>
    </p:spTree>
    <p:extLst>
      <p:ext uri="{BB962C8B-B14F-4D97-AF65-F5344CB8AC3E}">
        <p14:creationId xmlns:p14="http://schemas.microsoft.com/office/powerpoint/2010/main" val="41043390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 Id="rId9" Type="http://schemas.openxmlformats.org/officeDocument/2006/relationships/image" Target="../media/image20.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7DBD-4368-4297-9B67-93A21CF962AB}"/>
              </a:ext>
            </a:extLst>
          </p:cNvPr>
          <p:cNvSpPr>
            <a:spLocks noGrp="1"/>
          </p:cNvSpPr>
          <p:nvPr>
            <p:ph type="ctrTitle"/>
          </p:nvPr>
        </p:nvSpPr>
        <p:spPr>
          <a:xfrm>
            <a:off x="1524000" y="1448934"/>
            <a:ext cx="9144000" cy="2387600"/>
          </a:xfrm>
        </p:spPr>
        <p:txBody>
          <a:bodyPr>
            <a:normAutofit/>
          </a:bodyPr>
          <a:lstStyle/>
          <a:p>
            <a:r>
              <a:rPr lang="en-GB" sz="4000" dirty="0"/>
              <a:t>Havant Borough Council</a:t>
            </a:r>
            <a:br>
              <a:rPr lang="en-GB" dirty="0"/>
            </a:br>
            <a:r>
              <a:rPr lang="en-GB" sz="7200" dirty="0"/>
              <a:t>Performance report</a:t>
            </a:r>
            <a:endParaRPr lang="en-GB" dirty="0"/>
          </a:p>
        </p:txBody>
      </p:sp>
      <p:sp>
        <p:nvSpPr>
          <p:cNvPr id="3" name="Subtitle 2">
            <a:extLst>
              <a:ext uri="{FF2B5EF4-FFF2-40B4-BE49-F238E27FC236}">
                <a16:creationId xmlns:a16="http://schemas.microsoft.com/office/drawing/2014/main" id="{66B98902-830D-47D7-AAF7-DCF2F45C398B}"/>
              </a:ext>
            </a:extLst>
          </p:cNvPr>
          <p:cNvSpPr>
            <a:spLocks noGrp="1"/>
          </p:cNvSpPr>
          <p:nvPr>
            <p:ph type="subTitle" idx="1"/>
          </p:nvPr>
        </p:nvSpPr>
        <p:spPr>
          <a:xfrm>
            <a:off x="1524000" y="3836534"/>
            <a:ext cx="9144000" cy="1655762"/>
          </a:xfrm>
        </p:spPr>
        <p:txBody>
          <a:bodyPr>
            <a:normAutofit/>
          </a:bodyPr>
          <a:lstStyle/>
          <a:p>
            <a:r>
              <a:rPr lang="en-GB" sz="4000" dirty="0">
                <a:solidFill>
                  <a:schemeClr val="tx1">
                    <a:lumMod val="75000"/>
                  </a:schemeClr>
                </a:solidFill>
              </a:rPr>
              <a:t>Q1 2020-21</a:t>
            </a:r>
          </a:p>
        </p:txBody>
      </p:sp>
    </p:spTree>
    <p:extLst>
      <p:ext uri="{BB962C8B-B14F-4D97-AF65-F5344CB8AC3E}">
        <p14:creationId xmlns:p14="http://schemas.microsoft.com/office/powerpoint/2010/main" val="306727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B790-704F-45A9-8EC5-E5CEB2AC3E31}"/>
              </a:ext>
            </a:extLst>
          </p:cNvPr>
          <p:cNvSpPr>
            <a:spLocks noGrp="1"/>
          </p:cNvSpPr>
          <p:nvPr>
            <p:ph type="title"/>
          </p:nvPr>
        </p:nvSpPr>
        <p:spPr/>
        <p:txBody>
          <a:bodyPr>
            <a:normAutofit/>
          </a:bodyPr>
          <a:lstStyle/>
          <a:p>
            <a:pPr algn="ctr"/>
            <a:r>
              <a:rPr lang="en-GB" sz="4800" dirty="0"/>
              <a:t>Headline achievements in Q1</a:t>
            </a:r>
          </a:p>
        </p:txBody>
      </p:sp>
      <p:sp>
        <p:nvSpPr>
          <p:cNvPr id="3" name="Content Placeholder 2">
            <a:extLst>
              <a:ext uri="{FF2B5EF4-FFF2-40B4-BE49-F238E27FC236}">
                <a16:creationId xmlns:a16="http://schemas.microsoft.com/office/drawing/2014/main" id="{B4662C0D-444E-4529-B31F-08DCFF9CB5A0}"/>
              </a:ext>
            </a:extLst>
          </p:cNvPr>
          <p:cNvSpPr>
            <a:spLocks noGrp="1"/>
          </p:cNvSpPr>
          <p:nvPr>
            <p:ph idx="1"/>
          </p:nvPr>
        </p:nvSpPr>
        <p:spPr>
          <a:xfrm>
            <a:off x="838200" y="1556084"/>
            <a:ext cx="10515600" cy="4620879"/>
          </a:xfrm>
        </p:spPr>
        <p:txBody>
          <a:bodyPr vert="horz" lIns="91440" tIns="45720" rIns="91440" bIns="45720" rtlCol="0" anchor="t">
            <a:normAutofit fontScale="70000" lnSpcReduction="20000"/>
          </a:bodyPr>
          <a:lstStyle/>
          <a:p>
            <a:r>
              <a:rPr lang="en-GB" dirty="0"/>
              <a:t>The Council played an essential role in supporting the area through the Covid-19 pandemic:</a:t>
            </a:r>
          </a:p>
          <a:p>
            <a:pPr lvl="1" fontAlgn="base"/>
            <a:r>
              <a:rPr lang="en-GB" dirty="0"/>
              <a:t>Our staff made over </a:t>
            </a:r>
            <a:r>
              <a:rPr lang="en-GB" dirty="0">
                <a:solidFill>
                  <a:schemeClr val="accent6"/>
                </a:solidFill>
              </a:rPr>
              <a:t>5,000 calls to vulnerable people </a:t>
            </a:r>
            <a:r>
              <a:rPr lang="en-GB" dirty="0"/>
              <a:t>in the district to offer support</a:t>
            </a:r>
            <a:r>
              <a:rPr lang="en-US" dirty="0"/>
              <a:t>​</a:t>
            </a:r>
          </a:p>
          <a:p>
            <a:pPr lvl="1" fontAlgn="base"/>
            <a:r>
              <a:rPr lang="en-GB" dirty="0"/>
              <a:t>We distributed over </a:t>
            </a:r>
            <a:r>
              <a:rPr lang="en-GB" dirty="0">
                <a:solidFill>
                  <a:schemeClr val="accent6"/>
                </a:solidFill>
              </a:rPr>
              <a:t>£14m of government grants</a:t>
            </a:r>
            <a:r>
              <a:rPr lang="en-GB" dirty="0"/>
              <a:t>, to assist </a:t>
            </a:r>
            <a:r>
              <a:rPr lang="en-GB" dirty="0">
                <a:solidFill>
                  <a:schemeClr val="accent6"/>
                </a:solidFill>
              </a:rPr>
              <a:t>more than 1,000 local businesses</a:t>
            </a:r>
            <a:r>
              <a:rPr lang="en-US" dirty="0"/>
              <a:t>​</a:t>
            </a:r>
          </a:p>
          <a:p>
            <a:pPr lvl="1" fontAlgn="base"/>
            <a:r>
              <a:rPr lang="en-GB" dirty="0"/>
              <a:t>Teams provided advice on available business support, new public health regulations, reopening high streets, and more</a:t>
            </a:r>
            <a:r>
              <a:rPr lang="en-US" dirty="0"/>
              <a:t>​</a:t>
            </a:r>
          </a:p>
          <a:p>
            <a:pPr lvl="1" fontAlgn="base"/>
            <a:r>
              <a:rPr lang="en-GB" dirty="0"/>
              <a:t>The Housing team worked with </a:t>
            </a:r>
            <a:r>
              <a:rPr lang="en-GB" dirty="0">
                <a:solidFill>
                  <a:schemeClr val="accent6"/>
                </a:solidFill>
              </a:rPr>
              <a:t>130 households facing homelessness</a:t>
            </a:r>
            <a:r>
              <a:rPr lang="en-GB" dirty="0"/>
              <a:t>, offering accommodation regardless of whether a legal duty was owed to them</a:t>
            </a:r>
            <a:endParaRPr lang="en-GB" dirty="0">
              <a:cs typeface="Calibri"/>
            </a:endParaRPr>
          </a:p>
          <a:p>
            <a:pPr lvl="1"/>
            <a:r>
              <a:rPr lang="en-GB" dirty="0">
                <a:ea typeface="+mn-lt"/>
                <a:cs typeface="+mn-lt"/>
              </a:rPr>
              <a:t>We set up the Local Resource Centre which delivered </a:t>
            </a:r>
            <a:r>
              <a:rPr lang="en-GB" dirty="0">
                <a:solidFill>
                  <a:schemeClr val="accent6"/>
                </a:solidFill>
                <a:ea typeface="+mn-lt"/>
                <a:cs typeface="+mn-lt"/>
              </a:rPr>
              <a:t>food parcels</a:t>
            </a:r>
            <a:r>
              <a:rPr lang="en-GB" dirty="0">
                <a:ea typeface="+mn-lt"/>
                <a:cs typeface="+mn-lt"/>
              </a:rPr>
              <a:t> to those in need</a:t>
            </a:r>
            <a:r>
              <a:rPr lang="en-GB" dirty="0"/>
              <a:t>​ and took calls from the vulnerable</a:t>
            </a:r>
            <a:endParaRPr lang="en-GB" dirty="0">
              <a:ea typeface="+mn-lt"/>
              <a:cs typeface="+mn-lt"/>
            </a:endParaRPr>
          </a:p>
          <a:p>
            <a:r>
              <a:rPr lang="en-GB" dirty="0"/>
              <a:t>A rapid transition to </a:t>
            </a:r>
            <a:r>
              <a:rPr lang="en-GB" dirty="0">
                <a:solidFill>
                  <a:schemeClr val="accent6"/>
                </a:solidFill>
              </a:rPr>
              <a:t>remote working for more than 90% of staff</a:t>
            </a:r>
            <a:r>
              <a:rPr lang="en-GB" dirty="0"/>
              <a:t> occurred following government instructions to work from home where possible, with the deployment of spare IT kit and tools such as Skype for Business. Virtual Cabinet and committee meetings were facilitated from May onwards. A staff welfare survey found that </a:t>
            </a:r>
            <a:r>
              <a:rPr lang="en-GB" dirty="0">
                <a:solidFill>
                  <a:schemeClr val="accent6"/>
                </a:solidFill>
              </a:rPr>
              <a:t>73%</a:t>
            </a:r>
            <a:r>
              <a:rPr lang="en-GB" dirty="0"/>
              <a:t> of staff were comfortable with the new working arrangements.</a:t>
            </a:r>
          </a:p>
          <a:p>
            <a:r>
              <a:rPr lang="en-GB" dirty="0"/>
              <a:t>The HR admin, payroll and finance services were brought back inhouse with </a:t>
            </a:r>
            <a:r>
              <a:rPr lang="en-GB" dirty="0">
                <a:solidFill>
                  <a:schemeClr val="accent6"/>
                </a:solidFill>
              </a:rPr>
              <a:t>minimal disruption </a:t>
            </a:r>
            <a:r>
              <a:rPr lang="en-GB" dirty="0"/>
              <a:t>at the start of April, despite being in the midst of a global pandemic with unprecedented pressure on local authorities.</a:t>
            </a:r>
          </a:p>
          <a:p>
            <a:endParaRPr lang="en-GB" dirty="0"/>
          </a:p>
          <a:p>
            <a:endParaRPr lang="en-GB" dirty="0"/>
          </a:p>
        </p:txBody>
      </p:sp>
    </p:spTree>
    <p:extLst>
      <p:ext uri="{BB962C8B-B14F-4D97-AF65-F5344CB8AC3E}">
        <p14:creationId xmlns:p14="http://schemas.microsoft.com/office/powerpoint/2010/main" val="3343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E008-D461-4A3A-898C-5B0ECEDE63F5}"/>
              </a:ext>
            </a:extLst>
          </p:cNvPr>
          <p:cNvSpPr>
            <a:spLocks noGrp="1"/>
          </p:cNvSpPr>
          <p:nvPr>
            <p:ph type="title"/>
          </p:nvPr>
        </p:nvSpPr>
        <p:spPr>
          <a:xfrm>
            <a:off x="838200" y="382400"/>
            <a:ext cx="10515600" cy="1325563"/>
          </a:xfrm>
        </p:spPr>
        <p:txBody>
          <a:bodyPr>
            <a:normAutofit/>
          </a:bodyPr>
          <a:lstStyle/>
          <a:p>
            <a:pPr algn="ctr"/>
            <a:r>
              <a:rPr lang="en-GB" sz="5400" dirty="0"/>
              <a:t>People – key statistics for Q1</a:t>
            </a:r>
          </a:p>
        </p:txBody>
      </p:sp>
      <p:sp>
        <p:nvSpPr>
          <p:cNvPr id="3" name="Content Placeholder 2">
            <a:extLst>
              <a:ext uri="{FF2B5EF4-FFF2-40B4-BE49-F238E27FC236}">
                <a16:creationId xmlns:a16="http://schemas.microsoft.com/office/drawing/2014/main" id="{DAE993C0-95A1-4B6E-BFEC-29689279BCE2}"/>
              </a:ext>
            </a:extLst>
          </p:cNvPr>
          <p:cNvSpPr>
            <a:spLocks noGrp="1"/>
          </p:cNvSpPr>
          <p:nvPr>
            <p:ph idx="1"/>
          </p:nvPr>
        </p:nvSpPr>
        <p:spPr>
          <a:xfrm>
            <a:off x="3567123" y="2567590"/>
            <a:ext cx="2182585" cy="1256957"/>
          </a:xfrm>
        </p:spPr>
        <p:txBody>
          <a:bodyPr>
            <a:normAutofit lnSpcReduction="10000"/>
          </a:bodyPr>
          <a:lstStyle/>
          <a:p>
            <a:pPr marL="0" indent="0" algn="ctr">
              <a:buNone/>
            </a:pPr>
            <a:endParaRPr lang="en-GB" dirty="0"/>
          </a:p>
          <a:p>
            <a:pPr marL="0" indent="0" algn="ctr">
              <a:buNone/>
            </a:pPr>
            <a:r>
              <a:rPr lang="en-GB" sz="2400" dirty="0"/>
              <a:t>Number of new starters</a:t>
            </a:r>
          </a:p>
        </p:txBody>
      </p:sp>
      <p:sp>
        <p:nvSpPr>
          <p:cNvPr id="5" name="Content Placeholder 2">
            <a:extLst>
              <a:ext uri="{FF2B5EF4-FFF2-40B4-BE49-F238E27FC236}">
                <a16:creationId xmlns:a16="http://schemas.microsoft.com/office/drawing/2014/main" id="{5937567A-0083-4A3A-9BAB-F58849B531C8}"/>
              </a:ext>
            </a:extLst>
          </p:cNvPr>
          <p:cNvSpPr txBox="1">
            <a:spLocks/>
          </p:cNvSpPr>
          <p:nvPr/>
        </p:nvSpPr>
        <p:spPr>
          <a:xfrm>
            <a:off x="905107" y="3063939"/>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Total FTE at end of quarter</a:t>
            </a:r>
          </a:p>
        </p:txBody>
      </p:sp>
      <p:sp>
        <p:nvSpPr>
          <p:cNvPr id="6" name="Content Placeholder 2">
            <a:extLst>
              <a:ext uri="{FF2B5EF4-FFF2-40B4-BE49-F238E27FC236}">
                <a16:creationId xmlns:a16="http://schemas.microsoft.com/office/drawing/2014/main" id="{44147360-7089-4C48-AF29-0E4E82C9D855}"/>
              </a:ext>
            </a:extLst>
          </p:cNvPr>
          <p:cNvSpPr txBox="1">
            <a:spLocks/>
          </p:cNvSpPr>
          <p:nvPr/>
        </p:nvSpPr>
        <p:spPr>
          <a:xfrm>
            <a:off x="2109014" y="4883267"/>
            <a:ext cx="2902736" cy="30621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t>Average number of sick days per FTE</a:t>
            </a:r>
          </a:p>
          <a:p>
            <a:pPr marL="0" indent="0" algn="ctr">
              <a:buNone/>
            </a:pPr>
            <a:r>
              <a:rPr lang="en-GB" sz="1200" dirty="0">
                <a:ea typeface="+mn-lt"/>
                <a:cs typeface="+mn-lt"/>
              </a:rPr>
              <a:t>Public sector average: 2.2 days</a:t>
            </a:r>
            <a:br>
              <a:rPr lang="en-GB" sz="1200" dirty="0">
                <a:ea typeface="+mn-lt"/>
                <a:cs typeface="+mn-lt"/>
              </a:rPr>
            </a:br>
            <a:r>
              <a:rPr lang="en-GB" sz="1200" dirty="0">
                <a:ea typeface="+mn-lt"/>
                <a:cs typeface="+mn-lt"/>
              </a:rPr>
              <a:t>Private sector average: 1.8 days</a:t>
            </a:r>
            <a:endParaRPr lang="en-GB" sz="1200">
              <a:cs typeface="Calibri"/>
            </a:endParaRPr>
          </a:p>
          <a:p>
            <a:pPr marL="0" indent="0" algn="ctr">
              <a:buNone/>
            </a:pPr>
            <a:endParaRPr lang="en-GB" sz="2400" dirty="0">
              <a:cs typeface="Calibri"/>
            </a:endParaRPr>
          </a:p>
        </p:txBody>
      </p:sp>
      <p:sp>
        <p:nvSpPr>
          <p:cNvPr id="9" name="Content Placeholder 2">
            <a:extLst>
              <a:ext uri="{FF2B5EF4-FFF2-40B4-BE49-F238E27FC236}">
                <a16:creationId xmlns:a16="http://schemas.microsoft.com/office/drawing/2014/main" id="{7105E619-B6AE-4729-A1BD-416EE57AD119}"/>
              </a:ext>
            </a:extLst>
          </p:cNvPr>
          <p:cNvSpPr txBox="1">
            <a:spLocks/>
          </p:cNvSpPr>
          <p:nvPr/>
        </p:nvSpPr>
        <p:spPr>
          <a:xfrm>
            <a:off x="6387469" y="2990882"/>
            <a:ext cx="2016576"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t>Number of leavers</a:t>
            </a:r>
          </a:p>
        </p:txBody>
      </p:sp>
      <p:sp>
        <p:nvSpPr>
          <p:cNvPr id="10" name="Content Placeholder 2">
            <a:extLst>
              <a:ext uri="{FF2B5EF4-FFF2-40B4-BE49-F238E27FC236}">
                <a16:creationId xmlns:a16="http://schemas.microsoft.com/office/drawing/2014/main" id="{B048FCCB-9494-44C0-BCAE-5B112B4E0F91}"/>
              </a:ext>
            </a:extLst>
          </p:cNvPr>
          <p:cNvSpPr txBox="1">
            <a:spLocks/>
          </p:cNvSpPr>
          <p:nvPr/>
        </p:nvSpPr>
        <p:spPr>
          <a:xfrm>
            <a:off x="9331222" y="2991312"/>
            <a:ext cx="1703605"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t>Turnover rate</a:t>
            </a:r>
          </a:p>
        </p:txBody>
      </p:sp>
      <p:pic>
        <p:nvPicPr>
          <p:cNvPr id="13" name="Graphic 12" descr="Handshake">
            <a:extLst>
              <a:ext uri="{FF2B5EF4-FFF2-40B4-BE49-F238E27FC236}">
                <a16:creationId xmlns:a16="http://schemas.microsoft.com/office/drawing/2014/main" id="{1E2478C7-736D-4925-8482-AB13249A55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58889" y="2249283"/>
            <a:ext cx="914400" cy="914400"/>
          </a:xfrm>
          <a:prstGeom prst="rect">
            <a:avLst/>
          </a:prstGeom>
        </p:spPr>
      </p:pic>
      <p:pic>
        <p:nvPicPr>
          <p:cNvPr id="15" name="Graphic 14" descr="Questions">
            <a:extLst>
              <a:ext uri="{FF2B5EF4-FFF2-40B4-BE49-F238E27FC236}">
                <a16:creationId xmlns:a16="http://schemas.microsoft.com/office/drawing/2014/main" id="{45DB5EF4-F538-4224-A194-A4FA2EA6C56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0888" y="2222141"/>
            <a:ext cx="768741" cy="768741"/>
          </a:xfrm>
          <a:prstGeom prst="rect">
            <a:avLst/>
          </a:prstGeom>
        </p:spPr>
      </p:pic>
      <p:pic>
        <p:nvPicPr>
          <p:cNvPr id="17" name="Graphic 16" descr="Stethoscope">
            <a:extLst>
              <a:ext uri="{FF2B5EF4-FFF2-40B4-BE49-F238E27FC236}">
                <a16:creationId xmlns:a16="http://schemas.microsoft.com/office/drawing/2014/main" id="{3F13871E-C7A9-4145-BB64-9866F5ACB0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933745" y="4390339"/>
            <a:ext cx="1180372" cy="1180372"/>
          </a:xfrm>
          <a:prstGeom prst="rect">
            <a:avLst/>
          </a:prstGeom>
        </p:spPr>
      </p:pic>
      <p:pic>
        <p:nvPicPr>
          <p:cNvPr id="19" name="Graphic 18" descr="Employee badge">
            <a:extLst>
              <a:ext uri="{FF2B5EF4-FFF2-40B4-BE49-F238E27FC236}">
                <a16:creationId xmlns:a16="http://schemas.microsoft.com/office/drawing/2014/main" id="{DFAFF069-E47D-436C-B5AD-BB94B0B3B3D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62731" y="2149594"/>
            <a:ext cx="914400" cy="914400"/>
          </a:xfrm>
          <a:prstGeom prst="rect">
            <a:avLst/>
          </a:prstGeom>
        </p:spPr>
      </p:pic>
      <p:pic>
        <p:nvPicPr>
          <p:cNvPr id="21" name="Graphic 20" descr="Monthly calendar">
            <a:extLst>
              <a:ext uri="{FF2B5EF4-FFF2-40B4-BE49-F238E27FC236}">
                <a16:creationId xmlns:a16="http://schemas.microsoft.com/office/drawing/2014/main" id="{9F2CC7A7-5048-4C0A-828B-8B3327AB03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604112" y="4053528"/>
            <a:ext cx="914400" cy="914400"/>
          </a:xfrm>
          <a:prstGeom prst="rect">
            <a:avLst/>
          </a:prstGeom>
        </p:spPr>
      </p:pic>
      <p:sp>
        <p:nvSpPr>
          <p:cNvPr id="22" name="Content Placeholder 2">
            <a:extLst>
              <a:ext uri="{FF2B5EF4-FFF2-40B4-BE49-F238E27FC236}">
                <a16:creationId xmlns:a16="http://schemas.microsoft.com/office/drawing/2014/main" id="{AA8FF3AF-6341-4A0E-ABB4-849C84411D4D}"/>
              </a:ext>
            </a:extLst>
          </p:cNvPr>
          <p:cNvSpPr txBox="1">
            <a:spLocks/>
          </p:cNvSpPr>
          <p:nvPr/>
        </p:nvSpPr>
        <p:spPr>
          <a:xfrm>
            <a:off x="2925511" y="4279913"/>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accent6"/>
                </a:solidFill>
              </a:rPr>
              <a:t>1.41</a:t>
            </a:r>
          </a:p>
        </p:txBody>
      </p:sp>
      <p:sp>
        <p:nvSpPr>
          <p:cNvPr id="23" name="Content Placeholder 2">
            <a:extLst>
              <a:ext uri="{FF2B5EF4-FFF2-40B4-BE49-F238E27FC236}">
                <a16:creationId xmlns:a16="http://schemas.microsoft.com/office/drawing/2014/main" id="{7DBB01D4-15C5-4558-A471-CDD308A03820}"/>
              </a:ext>
            </a:extLst>
          </p:cNvPr>
          <p:cNvSpPr txBox="1">
            <a:spLocks/>
          </p:cNvSpPr>
          <p:nvPr/>
        </p:nvSpPr>
        <p:spPr>
          <a:xfrm>
            <a:off x="1304552" y="2391068"/>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t>233</a:t>
            </a:r>
          </a:p>
        </p:txBody>
      </p:sp>
      <p:pic>
        <p:nvPicPr>
          <p:cNvPr id="24" name="Grafik 41" descr="Users">
            <a:extLst>
              <a:ext uri="{FF2B5EF4-FFF2-40B4-BE49-F238E27FC236}">
                <a16:creationId xmlns:a16="http://schemas.microsoft.com/office/drawing/2014/main" id="{58290931-489B-446A-87C1-3BAA08EABF7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283161" y="2228804"/>
            <a:ext cx="914400" cy="914400"/>
          </a:xfrm>
          <a:prstGeom prst="rect">
            <a:avLst/>
          </a:prstGeom>
        </p:spPr>
      </p:pic>
      <p:sp>
        <p:nvSpPr>
          <p:cNvPr id="25" name="Content Placeholder 2">
            <a:extLst>
              <a:ext uri="{FF2B5EF4-FFF2-40B4-BE49-F238E27FC236}">
                <a16:creationId xmlns:a16="http://schemas.microsoft.com/office/drawing/2014/main" id="{FC11E5CD-9BAF-4C69-B5F8-3273CCAE7304}"/>
              </a:ext>
            </a:extLst>
          </p:cNvPr>
          <p:cNvSpPr txBox="1">
            <a:spLocks/>
          </p:cNvSpPr>
          <p:nvPr/>
        </p:nvSpPr>
        <p:spPr>
          <a:xfrm>
            <a:off x="4097541" y="2443608"/>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t>8</a:t>
            </a:r>
          </a:p>
        </p:txBody>
      </p:sp>
      <p:sp>
        <p:nvSpPr>
          <p:cNvPr id="26" name="Content Placeholder 2">
            <a:extLst>
              <a:ext uri="{FF2B5EF4-FFF2-40B4-BE49-F238E27FC236}">
                <a16:creationId xmlns:a16="http://schemas.microsoft.com/office/drawing/2014/main" id="{8ECA92C0-757E-4428-8EDF-E13D326DE028}"/>
              </a:ext>
            </a:extLst>
          </p:cNvPr>
          <p:cNvSpPr txBox="1">
            <a:spLocks/>
          </p:cNvSpPr>
          <p:nvPr/>
        </p:nvSpPr>
        <p:spPr>
          <a:xfrm>
            <a:off x="6616992" y="2415796"/>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t>5</a:t>
            </a:r>
          </a:p>
        </p:txBody>
      </p:sp>
      <p:sp>
        <p:nvSpPr>
          <p:cNvPr id="27" name="Content Placeholder 2">
            <a:extLst>
              <a:ext uri="{FF2B5EF4-FFF2-40B4-BE49-F238E27FC236}">
                <a16:creationId xmlns:a16="http://schemas.microsoft.com/office/drawing/2014/main" id="{C1EB168F-2BD8-4955-9ADC-81CD437B618D}"/>
              </a:ext>
            </a:extLst>
          </p:cNvPr>
          <p:cNvSpPr txBox="1">
            <a:spLocks/>
          </p:cNvSpPr>
          <p:nvPr/>
        </p:nvSpPr>
        <p:spPr>
          <a:xfrm>
            <a:off x="9673724" y="2470341"/>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t>2.1%</a:t>
            </a:r>
          </a:p>
        </p:txBody>
      </p:sp>
      <p:sp>
        <p:nvSpPr>
          <p:cNvPr id="28" name="Content Placeholder 2">
            <a:extLst>
              <a:ext uri="{FF2B5EF4-FFF2-40B4-BE49-F238E27FC236}">
                <a16:creationId xmlns:a16="http://schemas.microsoft.com/office/drawing/2014/main" id="{E512E722-8BA8-4332-9551-ED5115A3B201}"/>
              </a:ext>
            </a:extLst>
          </p:cNvPr>
          <p:cNvSpPr txBox="1">
            <a:spLocks/>
          </p:cNvSpPr>
          <p:nvPr/>
        </p:nvSpPr>
        <p:spPr>
          <a:xfrm>
            <a:off x="5843890" y="4273801"/>
            <a:ext cx="5190937" cy="30908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t>3 most common reasons for sick leave</a:t>
            </a:r>
          </a:p>
          <a:p>
            <a:pPr algn="ctr"/>
            <a:r>
              <a:rPr lang="en-GB" sz="1600" dirty="0"/>
              <a:t>Anxiety/depression/stress/other (149 sick days)</a:t>
            </a:r>
          </a:p>
          <a:p>
            <a:pPr algn="ctr"/>
            <a:r>
              <a:rPr lang="en-GB" sz="1600" dirty="0"/>
              <a:t>Musculoskeletal problems - not including back pain (65 sick days)</a:t>
            </a:r>
          </a:p>
          <a:p>
            <a:pPr algn="ctr"/>
            <a:r>
              <a:rPr lang="en-GB" sz="1600" dirty="0"/>
              <a:t>Gastrointestinal problems (62 sick days)</a:t>
            </a:r>
          </a:p>
          <a:p>
            <a:pPr algn="ctr"/>
            <a:endParaRPr lang="en-GB" sz="1800" dirty="0"/>
          </a:p>
        </p:txBody>
      </p:sp>
    </p:spTree>
    <p:extLst>
      <p:ext uri="{BB962C8B-B14F-4D97-AF65-F5344CB8AC3E}">
        <p14:creationId xmlns:p14="http://schemas.microsoft.com/office/powerpoint/2010/main" val="110754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F9A-1215-4F90-A4F0-AD9FF2A79E30}"/>
              </a:ext>
            </a:extLst>
          </p:cNvPr>
          <p:cNvSpPr>
            <a:spLocks noGrp="1"/>
          </p:cNvSpPr>
          <p:nvPr>
            <p:ph type="title"/>
          </p:nvPr>
        </p:nvSpPr>
        <p:spPr/>
        <p:txBody>
          <a:bodyPr/>
          <a:lstStyle/>
          <a:p>
            <a:pPr algn="ctr"/>
            <a:r>
              <a:rPr lang="en-GB" dirty="0"/>
              <a:t>Finance – revenue budget outturn in Q1</a:t>
            </a:r>
          </a:p>
        </p:txBody>
      </p:sp>
      <p:graphicFrame>
        <p:nvGraphicFramePr>
          <p:cNvPr id="4" name="Content Placeholder 3">
            <a:extLst>
              <a:ext uri="{FF2B5EF4-FFF2-40B4-BE49-F238E27FC236}">
                <a16:creationId xmlns:a16="http://schemas.microsoft.com/office/drawing/2014/main" id="{E798217F-1EAB-4C29-8131-2381FBDB4E8E}"/>
              </a:ext>
            </a:extLst>
          </p:cNvPr>
          <p:cNvGraphicFramePr>
            <a:graphicFrameLocks noGrp="1"/>
          </p:cNvGraphicFramePr>
          <p:nvPr>
            <p:ph idx="1"/>
            <p:extLst>
              <p:ext uri="{D42A27DB-BD31-4B8C-83A1-F6EECF244321}">
                <p14:modId xmlns:p14="http://schemas.microsoft.com/office/powerpoint/2010/main" val="3295701297"/>
              </p:ext>
            </p:extLst>
          </p:nvPr>
        </p:nvGraphicFramePr>
        <p:xfrm>
          <a:off x="1479550" y="1690688"/>
          <a:ext cx="9232900" cy="4104424"/>
        </p:xfrm>
        <a:graphic>
          <a:graphicData uri="http://schemas.openxmlformats.org/drawingml/2006/table">
            <a:tbl>
              <a:tblPr>
                <a:tableStyleId>{3B4B98B0-60AC-42C2-AFA5-B58CD77FA1E5}</a:tableStyleId>
              </a:tblPr>
              <a:tblGrid>
                <a:gridCol w="4330812">
                  <a:extLst>
                    <a:ext uri="{9D8B030D-6E8A-4147-A177-3AD203B41FA5}">
                      <a16:colId xmlns:a16="http://schemas.microsoft.com/office/drawing/2014/main" val="1330644287"/>
                    </a:ext>
                  </a:extLst>
                </a:gridCol>
                <a:gridCol w="1746470">
                  <a:extLst>
                    <a:ext uri="{9D8B030D-6E8A-4147-A177-3AD203B41FA5}">
                      <a16:colId xmlns:a16="http://schemas.microsoft.com/office/drawing/2014/main" val="2974833510"/>
                    </a:ext>
                  </a:extLst>
                </a:gridCol>
                <a:gridCol w="1719268">
                  <a:extLst>
                    <a:ext uri="{9D8B030D-6E8A-4147-A177-3AD203B41FA5}">
                      <a16:colId xmlns:a16="http://schemas.microsoft.com/office/drawing/2014/main" val="717492594"/>
                    </a:ext>
                  </a:extLst>
                </a:gridCol>
                <a:gridCol w="1436350">
                  <a:extLst>
                    <a:ext uri="{9D8B030D-6E8A-4147-A177-3AD203B41FA5}">
                      <a16:colId xmlns:a16="http://schemas.microsoft.com/office/drawing/2014/main" val="681710993"/>
                    </a:ext>
                  </a:extLst>
                </a:gridCol>
              </a:tblGrid>
              <a:tr h="804239">
                <a:tc>
                  <a:txBody>
                    <a:bodyPr/>
                    <a:lstStyle/>
                    <a:p>
                      <a:pPr algn="ctr" fontAlgn="b"/>
                      <a:r>
                        <a:rPr lang="en-GB" sz="2000" u="none" strike="noStrike" dirty="0">
                          <a:effectLst/>
                        </a:rPr>
                        <a:t> </a:t>
                      </a:r>
                      <a:endParaRPr lang="en-GB" sz="20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GB" sz="2000" b="1" u="none" strike="noStrike" dirty="0">
                          <a:solidFill>
                            <a:schemeClr val="bg1">
                              <a:lumMod val="50000"/>
                              <a:lumOff val="50000"/>
                            </a:schemeClr>
                          </a:solidFill>
                          <a:effectLst/>
                        </a:rPr>
                        <a:t>Revised Budget</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000" b="1" u="none" strike="noStrike" dirty="0">
                          <a:solidFill>
                            <a:schemeClr val="bg1">
                              <a:lumMod val="50000"/>
                              <a:lumOff val="50000"/>
                            </a:schemeClr>
                          </a:solidFill>
                          <a:effectLst/>
                        </a:rPr>
                        <a:t>Estimated Outturn</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000" b="1" u="none" strike="noStrike" dirty="0">
                          <a:solidFill>
                            <a:schemeClr val="bg1">
                              <a:lumMod val="50000"/>
                              <a:lumOff val="50000"/>
                            </a:schemeClr>
                          </a:solidFill>
                          <a:effectLst/>
                        </a:rPr>
                        <a:t>Variation</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79909100"/>
                  </a:ext>
                </a:extLst>
              </a:tr>
              <a:tr h="402120">
                <a:tc>
                  <a:txBody>
                    <a:bodyPr/>
                    <a:lstStyle/>
                    <a:p>
                      <a:pPr algn="r" fontAlgn="b"/>
                      <a:r>
                        <a:rPr lang="en-GB" sz="2000" u="none" strike="noStrike" dirty="0">
                          <a:effectLst/>
                        </a:rPr>
                        <a:t> </a:t>
                      </a:r>
                      <a:endParaRPr lang="en-GB" sz="20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2000" b="1" u="none" strike="noStrike" dirty="0">
                          <a:solidFill>
                            <a:schemeClr val="bg1">
                              <a:lumMod val="50000"/>
                              <a:lumOff val="50000"/>
                            </a:schemeClr>
                          </a:solidFill>
                          <a:effectLst/>
                        </a:rPr>
                        <a:t>£'000</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000" b="1" u="none" strike="noStrike" dirty="0">
                          <a:solidFill>
                            <a:schemeClr val="bg1">
                              <a:lumMod val="50000"/>
                              <a:lumOff val="50000"/>
                            </a:schemeClr>
                          </a:solidFill>
                          <a:effectLst/>
                        </a:rPr>
                        <a:t>£'000</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000" b="1" u="none" strike="noStrike" dirty="0">
                          <a:solidFill>
                            <a:schemeClr val="bg1">
                              <a:lumMod val="50000"/>
                              <a:lumOff val="50000"/>
                            </a:schemeClr>
                          </a:solidFill>
                          <a:effectLst/>
                        </a:rPr>
                        <a:t>£'000</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39043174"/>
                  </a:ext>
                </a:extLst>
              </a:tr>
              <a:tr h="402120">
                <a:tc>
                  <a:txBody>
                    <a:bodyPr/>
                    <a:lstStyle/>
                    <a:p>
                      <a:pPr algn="r" fontAlgn="b"/>
                      <a:r>
                        <a:rPr lang="en-GB" sz="2000" u="none" strike="noStrike">
                          <a:effectLst/>
                        </a:rPr>
                        <a:t> </a:t>
                      </a:r>
                      <a:endParaRPr lang="en-GB" sz="20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2000" u="none" strike="noStrike">
                          <a:effectLst/>
                        </a:rPr>
                        <a:t> </a:t>
                      </a:r>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2000" u="none" strike="noStrike">
                          <a:effectLst/>
                        </a:rPr>
                        <a:t> </a:t>
                      </a:r>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2000" u="none" strike="noStrike">
                          <a:effectLst/>
                        </a:rPr>
                        <a:t> </a:t>
                      </a:r>
                      <a:endParaRPr lang="en-GB" sz="20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591326913"/>
                  </a:ext>
                </a:extLst>
              </a:tr>
              <a:tr h="402120">
                <a:tc>
                  <a:txBody>
                    <a:bodyPr/>
                    <a:lstStyle/>
                    <a:p>
                      <a:pPr algn="l"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889005381"/>
                  </a:ext>
                </a:extLst>
              </a:tr>
              <a:tr h="402120">
                <a:tc>
                  <a:txBody>
                    <a:bodyPr/>
                    <a:lstStyle/>
                    <a:p>
                      <a:pPr algn="l" fontAlgn="b"/>
                      <a:r>
                        <a:rPr lang="en-GB" sz="2000" b="1" u="none" strike="noStrike" dirty="0">
                          <a:solidFill>
                            <a:schemeClr val="bg1">
                              <a:lumMod val="50000"/>
                              <a:lumOff val="50000"/>
                            </a:schemeClr>
                          </a:solidFill>
                          <a:effectLst/>
                        </a:rPr>
                        <a:t>Net Cost of Services</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14,591</a:t>
                      </a:r>
                      <a:endParaRPr lang="en-GB"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16,276</a:t>
                      </a:r>
                      <a:endParaRPr lang="en-GB"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1,685</a:t>
                      </a:r>
                      <a:endParaRPr lang="en-GB" sz="2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74692914"/>
                  </a:ext>
                </a:extLst>
              </a:tr>
              <a:tr h="785090">
                <a:tc>
                  <a:txBody>
                    <a:bodyPr/>
                    <a:lstStyle/>
                    <a:p>
                      <a:pPr algn="l" fontAlgn="b"/>
                      <a:r>
                        <a:rPr lang="en-GB" sz="2000" b="1" u="none" strike="noStrike" dirty="0">
                          <a:solidFill>
                            <a:schemeClr val="bg1">
                              <a:lumMod val="50000"/>
                              <a:lumOff val="50000"/>
                            </a:schemeClr>
                          </a:solidFill>
                          <a:effectLst/>
                        </a:rPr>
                        <a:t>Business Rates, Council Tax and Grants</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(14,591)</a:t>
                      </a:r>
                      <a:endParaRPr lang="en-GB" sz="2800" b="1" i="0" u="none" strike="noStrike" dirty="0">
                        <a:solidFill>
                          <a:srgbClr val="FF0000"/>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(16,149)</a:t>
                      </a:r>
                      <a:endParaRPr lang="en-GB" sz="2800" b="1" i="0" u="none" strike="noStrike" dirty="0">
                        <a:solidFill>
                          <a:srgbClr val="FF0000"/>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(1,558)</a:t>
                      </a:r>
                      <a:endParaRPr lang="en-GB" sz="2800" b="1" i="0"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290767799"/>
                  </a:ext>
                </a:extLst>
              </a:tr>
              <a:tr h="402120">
                <a:tc>
                  <a:txBody>
                    <a:bodyPr/>
                    <a:lstStyle/>
                    <a:p>
                      <a:pPr algn="l" fontAlgn="b"/>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l" fontAlgn="b"/>
                      <a:r>
                        <a:rPr lang="en-GB" sz="2800" u="none" strike="noStrike">
                          <a:effectLst/>
                        </a:rPr>
                        <a:t> </a:t>
                      </a:r>
                      <a:endParaRPr lang="en-GB" sz="2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2800" u="none" strike="noStrike">
                          <a:effectLst/>
                        </a:rPr>
                        <a:t> </a:t>
                      </a:r>
                      <a:endParaRPr lang="en-GB" sz="2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2800" u="none" strike="noStrike" dirty="0">
                          <a:effectLst/>
                        </a:rPr>
                        <a:t> </a:t>
                      </a:r>
                      <a:endParaRPr lang="en-GB" sz="28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40338794"/>
                  </a:ext>
                </a:extLst>
              </a:tr>
              <a:tr h="402120">
                <a:tc>
                  <a:txBody>
                    <a:bodyPr/>
                    <a:lstStyle/>
                    <a:p>
                      <a:pPr algn="l" fontAlgn="b"/>
                      <a:r>
                        <a:rPr lang="en-GB" sz="2000" b="1" u="none" strike="noStrike" dirty="0">
                          <a:solidFill>
                            <a:schemeClr val="bg1">
                              <a:lumMod val="50000"/>
                              <a:lumOff val="50000"/>
                            </a:schemeClr>
                          </a:solidFill>
                          <a:effectLst/>
                        </a:rPr>
                        <a:t>Net (Surplus) / Deficit</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(0)</a:t>
                      </a:r>
                      <a:endParaRPr lang="en-GB" sz="2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127</a:t>
                      </a:r>
                      <a:endParaRPr lang="en-GB" sz="2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127</a:t>
                      </a:r>
                      <a:endParaRPr lang="en-GB" sz="28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45241103"/>
                  </a:ext>
                </a:extLst>
              </a:tr>
            </a:tbl>
          </a:graphicData>
        </a:graphic>
      </p:graphicFrame>
    </p:spTree>
    <p:extLst>
      <p:ext uri="{BB962C8B-B14F-4D97-AF65-F5344CB8AC3E}">
        <p14:creationId xmlns:p14="http://schemas.microsoft.com/office/powerpoint/2010/main" val="3288684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F9A-1215-4F90-A4F0-AD9FF2A79E30}"/>
              </a:ext>
            </a:extLst>
          </p:cNvPr>
          <p:cNvSpPr>
            <a:spLocks noGrp="1"/>
          </p:cNvSpPr>
          <p:nvPr>
            <p:ph type="title"/>
          </p:nvPr>
        </p:nvSpPr>
        <p:spPr>
          <a:xfrm>
            <a:off x="838198" y="0"/>
            <a:ext cx="10515600" cy="1325563"/>
          </a:xfrm>
        </p:spPr>
        <p:txBody>
          <a:bodyPr/>
          <a:lstStyle/>
          <a:p>
            <a:pPr algn="ctr"/>
            <a:r>
              <a:rPr lang="en-GB" dirty="0"/>
              <a:t>Finance – capital programme outturn in Q1</a:t>
            </a:r>
          </a:p>
        </p:txBody>
      </p:sp>
      <p:graphicFrame>
        <p:nvGraphicFramePr>
          <p:cNvPr id="4" name="Content Placeholder 3">
            <a:extLst>
              <a:ext uri="{FF2B5EF4-FFF2-40B4-BE49-F238E27FC236}">
                <a16:creationId xmlns:a16="http://schemas.microsoft.com/office/drawing/2014/main" id="{3766475C-6C9F-41F7-A870-A9E2C2D96B2C}"/>
              </a:ext>
            </a:extLst>
          </p:cNvPr>
          <p:cNvGraphicFramePr>
            <a:graphicFrameLocks noGrp="1"/>
          </p:cNvGraphicFramePr>
          <p:nvPr>
            <p:ph idx="1"/>
            <p:extLst>
              <p:ext uri="{D42A27DB-BD31-4B8C-83A1-F6EECF244321}">
                <p14:modId xmlns:p14="http://schemas.microsoft.com/office/powerpoint/2010/main" val="594139010"/>
              </p:ext>
            </p:extLst>
          </p:nvPr>
        </p:nvGraphicFramePr>
        <p:xfrm>
          <a:off x="1507956" y="1025649"/>
          <a:ext cx="9176085" cy="5361748"/>
        </p:xfrm>
        <a:graphic>
          <a:graphicData uri="http://schemas.openxmlformats.org/drawingml/2006/table">
            <a:tbl>
              <a:tblPr>
                <a:tableStyleId>{3B4B98B0-60AC-42C2-AFA5-B58CD77FA1E5}</a:tableStyleId>
              </a:tblPr>
              <a:tblGrid>
                <a:gridCol w="4255533">
                  <a:extLst>
                    <a:ext uri="{9D8B030D-6E8A-4147-A177-3AD203B41FA5}">
                      <a16:colId xmlns:a16="http://schemas.microsoft.com/office/drawing/2014/main" val="2426383204"/>
                    </a:ext>
                  </a:extLst>
                </a:gridCol>
                <a:gridCol w="1753048">
                  <a:extLst>
                    <a:ext uri="{9D8B030D-6E8A-4147-A177-3AD203B41FA5}">
                      <a16:colId xmlns:a16="http://schemas.microsoft.com/office/drawing/2014/main" val="1194509682"/>
                    </a:ext>
                  </a:extLst>
                </a:gridCol>
                <a:gridCol w="1884136">
                  <a:extLst>
                    <a:ext uri="{9D8B030D-6E8A-4147-A177-3AD203B41FA5}">
                      <a16:colId xmlns:a16="http://schemas.microsoft.com/office/drawing/2014/main" val="679498215"/>
                    </a:ext>
                  </a:extLst>
                </a:gridCol>
                <a:gridCol w="1283368">
                  <a:extLst>
                    <a:ext uri="{9D8B030D-6E8A-4147-A177-3AD203B41FA5}">
                      <a16:colId xmlns:a16="http://schemas.microsoft.com/office/drawing/2014/main" val="1898789567"/>
                    </a:ext>
                  </a:extLst>
                </a:gridCol>
              </a:tblGrid>
              <a:tr h="514393">
                <a:tc>
                  <a:txBody>
                    <a:bodyPr/>
                    <a:lstStyle/>
                    <a:p>
                      <a:pPr algn="l" fontAlgn="b"/>
                      <a:r>
                        <a:rPr lang="en-GB" sz="1600" u="none" strike="noStrike" dirty="0">
                          <a:effectLst/>
                        </a:rPr>
                        <a:t> </a:t>
                      </a:r>
                      <a:endParaRPr lang="en-GB" sz="1600" b="1" i="0" u="none" strike="noStrike" dirty="0">
                        <a:solidFill>
                          <a:srgbClr val="000000"/>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2020/21 Revised Budget Feb 20</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2020/21 </a:t>
                      </a:r>
                      <a:br>
                        <a:rPr lang="en-GB" sz="1600" b="1" u="none" strike="noStrike" dirty="0">
                          <a:solidFill>
                            <a:schemeClr val="bg1">
                              <a:lumMod val="50000"/>
                              <a:lumOff val="50000"/>
                            </a:schemeClr>
                          </a:solidFill>
                          <a:effectLst/>
                        </a:rPr>
                      </a:br>
                      <a:r>
                        <a:rPr lang="en-GB" sz="1600" b="1" u="none" strike="noStrike" dirty="0">
                          <a:solidFill>
                            <a:schemeClr val="bg1">
                              <a:lumMod val="50000"/>
                              <a:lumOff val="50000"/>
                            </a:schemeClr>
                          </a:solidFill>
                          <a:effectLst/>
                        </a:rPr>
                        <a:t>Provisional Outturn</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2020/21 Variance</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3159815165"/>
                  </a:ext>
                </a:extLst>
              </a:tr>
              <a:tr h="226213">
                <a:tc>
                  <a:txBody>
                    <a:bodyPr/>
                    <a:lstStyle/>
                    <a:p>
                      <a:pPr algn="l" fontAlgn="b"/>
                      <a:r>
                        <a:rPr lang="en-GB" sz="1600" u="none" strike="noStrike">
                          <a:effectLst/>
                        </a:rPr>
                        <a:t> </a:t>
                      </a:r>
                      <a:endParaRPr lang="en-GB" sz="1600" b="1"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 (000)</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 (000)</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 (000)</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205806944"/>
                  </a:ext>
                </a:extLst>
              </a:tr>
              <a:tr h="226213">
                <a:tc>
                  <a:txBody>
                    <a:bodyPr/>
                    <a:lstStyle/>
                    <a:p>
                      <a:pPr algn="l" fontAlgn="b"/>
                      <a:r>
                        <a:rPr lang="en-GB" sz="1600" b="1" u="none" strike="noStrike" dirty="0">
                          <a:solidFill>
                            <a:schemeClr val="bg1">
                              <a:lumMod val="50000"/>
                              <a:lumOff val="50000"/>
                            </a:schemeClr>
                          </a:solidFill>
                          <a:effectLst/>
                        </a:rPr>
                        <a:t>Housing</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1,628 </a:t>
                      </a:r>
                      <a:endParaRPr lang="en-GB" sz="1800" b="0" i="0" u="none" strike="noStrike" dirty="0">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1,628 </a:t>
                      </a:r>
                      <a:endParaRPr lang="en-GB" sz="1800" b="0" i="0" u="none" strike="noStrike" dirty="0">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0 </a:t>
                      </a:r>
                      <a:endParaRPr lang="en-GB" sz="1800" b="0" i="0" u="none" strike="noStrike">
                        <a:solidFill>
                          <a:srgbClr val="000000"/>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807550500"/>
                  </a:ext>
                </a:extLst>
              </a:tr>
              <a:tr h="226213">
                <a:tc>
                  <a:txBody>
                    <a:bodyPr/>
                    <a:lstStyle/>
                    <a:p>
                      <a:pPr algn="l" fontAlgn="b"/>
                      <a:r>
                        <a:rPr lang="en-GB" sz="1600" b="1" u="none" strike="noStrike" dirty="0">
                          <a:solidFill>
                            <a:schemeClr val="bg1">
                              <a:lumMod val="50000"/>
                              <a:lumOff val="50000"/>
                            </a:schemeClr>
                          </a:solidFill>
                          <a:effectLst/>
                        </a:rPr>
                        <a:t>Operational Land and Buildings</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1,405</a:t>
                      </a:r>
                      <a:endParaRPr lang="en-GB" sz="1800" b="0" i="0" u="none" strike="noStrike" dirty="0">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1,405</a:t>
                      </a:r>
                      <a:endParaRPr lang="en-GB" sz="1800" b="0" i="0" u="none" strike="noStrike" dirty="0">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0</a:t>
                      </a:r>
                      <a:endParaRPr lang="en-GB" sz="1800" b="0" i="0" u="none" strike="noStrike">
                        <a:solidFill>
                          <a:srgbClr val="000000"/>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3137445094"/>
                  </a:ext>
                </a:extLst>
              </a:tr>
              <a:tr h="226213">
                <a:tc>
                  <a:txBody>
                    <a:bodyPr/>
                    <a:lstStyle/>
                    <a:p>
                      <a:pPr algn="l" fontAlgn="b"/>
                      <a:r>
                        <a:rPr lang="en-GB" sz="1600" b="1" u="none" strike="noStrike" dirty="0">
                          <a:solidFill>
                            <a:schemeClr val="bg1">
                              <a:lumMod val="50000"/>
                              <a:lumOff val="50000"/>
                            </a:schemeClr>
                          </a:solidFill>
                          <a:effectLst/>
                        </a:rPr>
                        <a:t>IT Equipment</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57</a:t>
                      </a:r>
                      <a:endParaRPr lang="en-GB" sz="1800" b="0"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77</a:t>
                      </a:r>
                      <a:endParaRPr lang="en-GB" sz="1800" b="0" i="0" u="none" strike="noStrike" dirty="0">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0</a:t>
                      </a:r>
                      <a:endParaRPr lang="en-GB" sz="1800" b="0" i="0" u="none" strike="noStrike">
                        <a:solidFill>
                          <a:srgbClr val="000000"/>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823086073"/>
                  </a:ext>
                </a:extLst>
              </a:tr>
              <a:tr h="226213">
                <a:tc>
                  <a:txBody>
                    <a:bodyPr/>
                    <a:lstStyle/>
                    <a:p>
                      <a:pPr algn="l" fontAlgn="b"/>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endParaRPr lang="en-GB" sz="1800" b="0" i="0" u="none" strike="noStrike">
                        <a:solidFill>
                          <a:srgbClr val="000000"/>
                        </a:solidFill>
                        <a:effectLst/>
                        <a:latin typeface="Arial" panose="020B0604020202020204" pitchFamily="34" charset="0"/>
                      </a:endParaRPr>
                    </a:p>
                  </a:txBody>
                  <a:tcPr marL="8752" marR="8752" marT="8752" marB="0" anchor="b"/>
                </a:tc>
                <a:tc>
                  <a:txBody>
                    <a:bodyPr/>
                    <a:lstStyle/>
                    <a:p>
                      <a:pPr algn="l" fontAlgn="b"/>
                      <a:endParaRPr lang="en-GB" sz="1800" b="0" i="0" u="none" strike="noStrike" dirty="0">
                        <a:solidFill>
                          <a:srgbClr val="000000"/>
                        </a:solidFill>
                        <a:effectLst/>
                        <a:latin typeface="Arial" panose="020B0604020202020204" pitchFamily="34" charset="0"/>
                      </a:endParaRPr>
                    </a:p>
                  </a:txBody>
                  <a:tcPr marL="8752" marR="8752" marT="8752" marB="0" anchor="b"/>
                </a:tc>
                <a:tc>
                  <a:txBody>
                    <a:bodyPr/>
                    <a:lstStyle/>
                    <a:p>
                      <a:pPr algn="r" fontAlgn="b"/>
                      <a:endParaRPr lang="en-GB" sz="1800" b="0" i="0" u="none" strike="noStrike" dirty="0">
                        <a:solidFill>
                          <a:srgbClr val="000000"/>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673716910"/>
                  </a:ext>
                </a:extLst>
              </a:tr>
              <a:tr h="226213">
                <a:tc>
                  <a:txBody>
                    <a:bodyPr/>
                    <a:lstStyle/>
                    <a:p>
                      <a:pPr algn="l" fontAlgn="b"/>
                      <a:r>
                        <a:rPr lang="en-GB" sz="1600" b="1" u="none" strike="noStrike" dirty="0">
                          <a:solidFill>
                            <a:schemeClr val="bg1">
                              <a:lumMod val="50000"/>
                              <a:lumOff val="50000"/>
                            </a:schemeClr>
                          </a:solidFill>
                          <a:effectLst/>
                        </a:rPr>
                        <a:t>Total Capital Programme</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3,090 </a:t>
                      </a:r>
                      <a:endParaRPr lang="en-GB" sz="1800" b="1"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3,110 </a:t>
                      </a:r>
                      <a:endParaRPr lang="en-GB" sz="1800" b="1"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0 </a:t>
                      </a:r>
                      <a:endParaRPr lang="en-GB" sz="1800" b="1" i="0" u="none" strike="noStrike" dirty="0">
                        <a:solidFill>
                          <a:srgbClr val="000000"/>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840454070"/>
                  </a:ext>
                </a:extLst>
              </a:tr>
              <a:tr h="226213">
                <a:tc>
                  <a:txBody>
                    <a:bodyPr/>
                    <a:lstStyle/>
                    <a:p>
                      <a:pPr algn="l" fontAlgn="b"/>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752" marR="8752" marT="8752" marB="0" anchor="b"/>
                </a:tc>
                <a:tc>
                  <a:txBody>
                    <a:bodyPr/>
                    <a:lstStyle/>
                    <a:p>
                      <a:pPr algn="l" fontAlgn="b"/>
                      <a:endParaRPr lang="en-GB" sz="1600" b="0" i="0" u="none" strike="noStrike">
                        <a:solidFill>
                          <a:srgbClr val="000000"/>
                        </a:solidFill>
                        <a:effectLst/>
                        <a:latin typeface="Arial" panose="020B0604020202020204" pitchFamily="34" charset="0"/>
                      </a:endParaRPr>
                    </a:p>
                  </a:txBody>
                  <a:tcPr marL="8752" marR="8752" marT="8752"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275111665"/>
                  </a:ext>
                </a:extLst>
              </a:tr>
              <a:tr h="509835">
                <a:tc>
                  <a:txBody>
                    <a:bodyPr/>
                    <a:lstStyle/>
                    <a:p>
                      <a:pPr algn="l" fontAlgn="b"/>
                      <a:r>
                        <a:rPr lang="en-GB" sz="1600" b="1" u="none" strike="noStrike" dirty="0">
                          <a:solidFill>
                            <a:schemeClr val="bg1">
                              <a:lumMod val="50000"/>
                              <a:lumOff val="50000"/>
                            </a:schemeClr>
                          </a:solidFill>
                          <a:effectLst/>
                        </a:rPr>
                        <a:t> </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2020/21 Revised Budget Feb 20</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2020/21 </a:t>
                      </a:r>
                      <a:br>
                        <a:rPr lang="en-GB" sz="1600" b="1" u="none" strike="noStrike" dirty="0">
                          <a:solidFill>
                            <a:schemeClr val="bg1">
                              <a:lumMod val="50000"/>
                              <a:lumOff val="50000"/>
                            </a:schemeClr>
                          </a:solidFill>
                          <a:effectLst/>
                        </a:rPr>
                      </a:br>
                      <a:r>
                        <a:rPr lang="en-GB" sz="1600" b="1" u="none" strike="noStrike" dirty="0">
                          <a:solidFill>
                            <a:schemeClr val="bg1">
                              <a:lumMod val="50000"/>
                              <a:lumOff val="50000"/>
                            </a:schemeClr>
                          </a:solidFill>
                          <a:effectLst/>
                        </a:rPr>
                        <a:t>Provisional Outturn</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2020/21 Variance</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400221365"/>
                  </a:ext>
                </a:extLst>
              </a:tr>
              <a:tr h="226213">
                <a:tc>
                  <a:txBody>
                    <a:bodyPr/>
                    <a:lstStyle/>
                    <a:p>
                      <a:pPr algn="l" fontAlgn="b"/>
                      <a:r>
                        <a:rPr lang="en-GB" sz="1600" b="1" u="none" strike="noStrike" dirty="0">
                          <a:solidFill>
                            <a:schemeClr val="bg1">
                              <a:lumMod val="50000"/>
                              <a:lumOff val="50000"/>
                            </a:schemeClr>
                          </a:solidFill>
                          <a:effectLst/>
                        </a:rPr>
                        <a:t> </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bg1">
                              <a:lumMod val="50000"/>
                              <a:lumOff val="50000"/>
                            </a:schemeClr>
                          </a:solidFill>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 (000)</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 (000)</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2013448274"/>
                  </a:ext>
                </a:extLst>
              </a:tr>
              <a:tr h="226213">
                <a:tc>
                  <a:txBody>
                    <a:bodyPr/>
                    <a:lstStyle/>
                    <a:p>
                      <a:pPr algn="l" fontAlgn="b"/>
                      <a:r>
                        <a:rPr lang="en-GB" sz="1600" b="1" u="none" strike="noStrike" dirty="0">
                          <a:solidFill>
                            <a:schemeClr val="bg1">
                              <a:lumMod val="50000"/>
                              <a:lumOff val="50000"/>
                            </a:schemeClr>
                          </a:solidFill>
                          <a:effectLst/>
                        </a:rPr>
                        <a:t>Funded By:</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752" marR="8752" marT="8752" marB="0" anchor="b"/>
                </a:tc>
                <a:tc>
                  <a:txBody>
                    <a:bodyPr/>
                    <a:lstStyle/>
                    <a:p>
                      <a:pPr algn="l" fontAlgn="b"/>
                      <a:endParaRPr lang="en-GB" sz="1600" b="0" i="0" u="none" strike="noStrike" dirty="0">
                        <a:solidFill>
                          <a:srgbClr val="000000"/>
                        </a:solidFill>
                        <a:effectLst/>
                        <a:latin typeface="Arial" panose="020B0604020202020204" pitchFamily="34" charset="0"/>
                      </a:endParaRPr>
                    </a:p>
                  </a:txBody>
                  <a:tcPr marL="8752" marR="8752" marT="8752" marB="0" anchor="b"/>
                </a:tc>
                <a:tc>
                  <a:txBody>
                    <a:bodyPr/>
                    <a:lstStyle/>
                    <a:p>
                      <a:pPr algn="r" fontAlgn="b"/>
                      <a:endParaRPr lang="en-GB" sz="1600" b="0" i="0" u="none" strike="noStrike" dirty="0">
                        <a:solidFill>
                          <a:srgbClr val="000000"/>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073972238"/>
                  </a:ext>
                </a:extLst>
              </a:tr>
              <a:tr h="444589">
                <a:tc>
                  <a:txBody>
                    <a:bodyPr/>
                    <a:lstStyle/>
                    <a:p>
                      <a:pPr algn="l" fontAlgn="b"/>
                      <a:r>
                        <a:rPr lang="en-GB" sz="1600" b="1" u="none" strike="noStrike" dirty="0">
                          <a:solidFill>
                            <a:schemeClr val="bg1">
                              <a:lumMod val="50000"/>
                              <a:lumOff val="50000"/>
                            </a:schemeClr>
                          </a:solidFill>
                          <a:effectLst/>
                        </a:rPr>
                        <a:t>REFCUS (Revenue funded as Capital under Statute)</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1,628</a:t>
                      </a:r>
                      <a:endParaRPr lang="en-GB" sz="1800" b="0" i="0" u="none" strike="noStrike" dirty="0">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1,628</a:t>
                      </a:r>
                      <a:endParaRPr lang="en-GB" sz="1800" b="0" i="0" u="none" strike="noStrike" dirty="0">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0</a:t>
                      </a:r>
                      <a:endParaRPr lang="en-GB" sz="1800" b="0" i="0" u="none" strike="noStrike" dirty="0">
                        <a:solidFill>
                          <a:srgbClr val="000000"/>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4088884772"/>
                  </a:ext>
                </a:extLst>
              </a:tr>
              <a:tr h="226213">
                <a:tc>
                  <a:txBody>
                    <a:bodyPr/>
                    <a:lstStyle/>
                    <a:p>
                      <a:pPr algn="l" fontAlgn="b"/>
                      <a:r>
                        <a:rPr lang="en-GB" sz="1600" b="1" u="none" strike="noStrike" dirty="0">
                          <a:solidFill>
                            <a:schemeClr val="bg1">
                              <a:lumMod val="50000"/>
                              <a:lumOff val="50000"/>
                            </a:schemeClr>
                          </a:solidFill>
                          <a:effectLst/>
                        </a:rPr>
                        <a:t>External Grants &amp; Contributions</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4,820</a:t>
                      </a:r>
                      <a:endParaRPr lang="en-GB" sz="1800" b="0"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4,820</a:t>
                      </a:r>
                      <a:endParaRPr lang="en-GB" sz="1800" b="0"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0</a:t>
                      </a:r>
                      <a:endParaRPr lang="en-GB" sz="1800" b="0" i="0" u="none" strike="noStrike">
                        <a:solidFill>
                          <a:srgbClr val="000000"/>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816004177"/>
                  </a:ext>
                </a:extLst>
              </a:tr>
              <a:tr h="226213">
                <a:tc>
                  <a:txBody>
                    <a:bodyPr/>
                    <a:lstStyle/>
                    <a:p>
                      <a:pPr algn="l" fontAlgn="b"/>
                      <a:r>
                        <a:rPr lang="en-GB" sz="1600" b="1" u="none" strike="noStrike" dirty="0">
                          <a:solidFill>
                            <a:schemeClr val="bg1">
                              <a:lumMod val="50000"/>
                              <a:lumOff val="50000"/>
                            </a:schemeClr>
                          </a:solidFill>
                          <a:effectLst/>
                        </a:rPr>
                        <a:t>Use of Specific Reserves</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127</a:t>
                      </a:r>
                      <a:endParaRPr lang="en-GB" sz="1800" b="0"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127</a:t>
                      </a:r>
                      <a:endParaRPr lang="en-GB" sz="1800" b="0" i="0" u="none" strike="noStrike" dirty="0">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0</a:t>
                      </a:r>
                      <a:endParaRPr lang="en-GB" sz="1800" b="0" i="0" u="none" strike="noStrike" dirty="0">
                        <a:solidFill>
                          <a:srgbClr val="000000"/>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297849496"/>
                  </a:ext>
                </a:extLst>
              </a:tr>
              <a:tr h="226213">
                <a:tc>
                  <a:txBody>
                    <a:bodyPr/>
                    <a:lstStyle/>
                    <a:p>
                      <a:pPr algn="l" fontAlgn="b"/>
                      <a:r>
                        <a:rPr lang="en-GB" sz="1600" b="1" u="none" strike="noStrike" dirty="0">
                          <a:solidFill>
                            <a:schemeClr val="bg1">
                              <a:lumMod val="50000"/>
                              <a:lumOff val="50000"/>
                            </a:schemeClr>
                          </a:solidFill>
                          <a:effectLst/>
                        </a:rPr>
                        <a:t>Use of Capital Receipts</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135</a:t>
                      </a:r>
                      <a:endParaRPr lang="en-GB" sz="1800" b="0"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135</a:t>
                      </a:r>
                      <a:endParaRPr lang="en-GB" sz="1800" b="0"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0</a:t>
                      </a:r>
                      <a:endParaRPr lang="en-GB" sz="1800" b="0" i="0" u="none" strike="noStrike" dirty="0">
                        <a:solidFill>
                          <a:srgbClr val="000000"/>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50888075"/>
                  </a:ext>
                </a:extLst>
              </a:tr>
              <a:tr h="226213">
                <a:tc>
                  <a:txBody>
                    <a:bodyPr/>
                    <a:lstStyle/>
                    <a:p>
                      <a:pPr algn="l" fontAlgn="b"/>
                      <a:r>
                        <a:rPr lang="en-GB" sz="1600" b="1" u="none" strike="noStrike" dirty="0">
                          <a:solidFill>
                            <a:schemeClr val="bg1">
                              <a:lumMod val="50000"/>
                              <a:lumOff val="50000"/>
                            </a:schemeClr>
                          </a:solidFill>
                          <a:effectLst/>
                        </a:rPr>
                        <a:t>Borrowing Requirement</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0</a:t>
                      </a:r>
                      <a:endParaRPr lang="en-GB" sz="1800" b="0"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0</a:t>
                      </a:r>
                      <a:endParaRPr lang="en-GB" sz="1800" b="0"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0</a:t>
                      </a:r>
                      <a:endParaRPr lang="en-GB" sz="1800" b="0" i="0" u="none" strike="noStrike" dirty="0">
                        <a:solidFill>
                          <a:srgbClr val="000000"/>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3821940713"/>
                  </a:ext>
                </a:extLst>
              </a:tr>
              <a:tr h="226213">
                <a:tc>
                  <a:txBody>
                    <a:bodyPr/>
                    <a:lstStyle/>
                    <a:p>
                      <a:pPr algn="l" fontAlgn="b"/>
                      <a:r>
                        <a:rPr lang="en-GB" sz="1600" b="1" u="none" strike="noStrike" dirty="0">
                          <a:solidFill>
                            <a:schemeClr val="bg1">
                              <a:lumMod val="50000"/>
                              <a:lumOff val="50000"/>
                            </a:schemeClr>
                          </a:solidFill>
                          <a:effectLst/>
                        </a:rPr>
                        <a:t>Total Funding</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6,710</a:t>
                      </a:r>
                      <a:endParaRPr lang="en-GB" sz="1800" b="0"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a:effectLst/>
                        </a:rPr>
                        <a:t>6,710</a:t>
                      </a:r>
                      <a:endParaRPr lang="en-GB" sz="1800" b="0"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800" u="none" strike="noStrike" dirty="0">
                          <a:effectLst/>
                        </a:rPr>
                        <a:t>0</a:t>
                      </a:r>
                      <a:endParaRPr lang="en-GB" sz="1800" b="0" i="0" u="none" strike="noStrike" dirty="0">
                        <a:solidFill>
                          <a:srgbClr val="000000"/>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590751541"/>
                  </a:ext>
                </a:extLst>
              </a:tr>
            </a:tbl>
          </a:graphicData>
        </a:graphic>
      </p:graphicFrame>
    </p:spTree>
    <p:extLst>
      <p:ext uri="{BB962C8B-B14F-4D97-AF65-F5344CB8AC3E}">
        <p14:creationId xmlns:p14="http://schemas.microsoft.com/office/powerpoint/2010/main" val="117570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9A6DF-B923-4A2F-BED1-9A392FCC8F4B}"/>
              </a:ext>
            </a:extLst>
          </p:cNvPr>
          <p:cNvSpPr>
            <a:spLocks noGrp="1"/>
          </p:cNvSpPr>
          <p:nvPr>
            <p:ph type="title"/>
          </p:nvPr>
        </p:nvSpPr>
        <p:spPr>
          <a:xfrm>
            <a:off x="838200" y="1375838"/>
            <a:ext cx="10515600" cy="1325563"/>
          </a:xfrm>
        </p:spPr>
        <p:txBody>
          <a:bodyPr/>
          <a:lstStyle/>
          <a:p>
            <a:pPr algn="ctr"/>
            <a:r>
              <a:rPr lang="en-GB" dirty="0"/>
              <a:t>Corporate governance – key statistics for Q1</a:t>
            </a:r>
          </a:p>
        </p:txBody>
      </p:sp>
      <p:sp>
        <p:nvSpPr>
          <p:cNvPr id="4" name="Content Placeholder 2">
            <a:extLst>
              <a:ext uri="{FF2B5EF4-FFF2-40B4-BE49-F238E27FC236}">
                <a16:creationId xmlns:a16="http://schemas.microsoft.com/office/drawing/2014/main" id="{D336365B-16C7-4C6D-8B16-A0C8ECA05E1B}"/>
              </a:ext>
            </a:extLst>
          </p:cNvPr>
          <p:cNvSpPr txBox="1">
            <a:spLocks/>
          </p:cNvSpPr>
          <p:nvPr/>
        </p:nvSpPr>
        <p:spPr>
          <a:xfrm>
            <a:off x="1073295" y="3996032"/>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Number of complaints received</a:t>
            </a:r>
          </a:p>
        </p:txBody>
      </p:sp>
      <p:pic>
        <p:nvPicPr>
          <p:cNvPr id="5" name="Graphic 4" descr="Thumbs up sign">
            <a:extLst>
              <a:ext uri="{FF2B5EF4-FFF2-40B4-BE49-F238E27FC236}">
                <a16:creationId xmlns:a16="http://schemas.microsoft.com/office/drawing/2014/main" id="{64A2BB60-9D4F-401C-877F-F27DBE2EDE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519942" y="3081632"/>
            <a:ext cx="914400" cy="914400"/>
          </a:xfrm>
          <a:prstGeom prst="rect">
            <a:avLst/>
          </a:prstGeom>
        </p:spPr>
      </p:pic>
      <p:sp>
        <p:nvSpPr>
          <p:cNvPr id="6" name="Content Placeholder 2">
            <a:extLst>
              <a:ext uri="{FF2B5EF4-FFF2-40B4-BE49-F238E27FC236}">
                <a16:creationId xmlns:a16="http://schemas.microsoft.com/office/drawing/2014/main" id="{C49D263A-6607-40B8-8CC2-42D566CCF9E8}"/>
              </a:ext>
            </a:extLst>
          </p:cNvPr>
          <p:cNvSpPr txBox="1">
            <a:spLocks/>
          </p:cNvSpPr>
          <p:nvPr/>
        </p:nvSpPr>
        <p:spPr>
          <a:xfrm>
            <a:off x="1377636" y="3003682"/>
            <a:ext cx="2435393" cy="1023994"/>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sz="4000" dirty="0"/>
              <a:t>Regeneration &amp; Place: </a:t>
            </a:r>
            <a:r>
              <a:rPr lang="en-GB" sz="8000" dirty="0"/>
              <a:t>3</a:t>
            </a:r>
            <a:endParaRPr lang="en-GB" sz="5800" dirty="0"/>
          </a:p>
          <a:p>
            <a:pPr marL="0" indent="0">
              <a:buNone/>
            </a:pPr>
            <a:r>
              <a:rPr lang="en-GB" sz="4000" dirty="0"/>
              <a:t>Corporate Services: </a:t>
            </a:r>
            <a:r>
              <a:rPr lang="en-GB" sz="8000" dirty="0"/>
              <a:t>38</a:t>
            </a:r>
            <a:endParaRPr lang="en-GB" sz="4000" dirty="0"/>
          </a:p>
        </p:txBody>
      </p:sp>
      <p:sp>
        <p:nvSpPr>
          <p:cNvPr id="7" name="Content Placeholder 2">
            <a:extLst>
              <a:ext uri="{FF2B5EF4-FFF2-40B4-BE49-F238E27FC236}">
                <a16:creationId xmlns:a16="http://schemas.microsoft.com/office/drawing/2014/main" id="{B57EA29C-83C5-4ED6-BECA-CFC55FC9BD11}"/>
              </a:ext>
            </a:extLst>
          </p:cNvPr>
          <p:cNvSpPr txBox="1">
            <a:spLocks/>
          </p:cNvSpPr>
          <p:nvPr/>
        </p:nvSpPr>
        <p:spPr>
          <a:xfrm>
            <a:off x="4014959" y="3998696"/>
            <a:ext cx="1899201" cy="938440"/>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t>% of complaints resolved within 10 working days</a:t>
            </a:r>
          </a:p>
        </p:txBody>
      </p:sp>
      <p:pic>
        <p:nvPicPr>
          <p:cNvPr id="8" name="Graphic 7" descr="Speech">
            <a:extLst>
              <a:ext uri="{FF2B5EF4-FFF2-40B4-BE49-F238E27FC236}">
                <a16:creationId xmlns:a16="http://schemas.microsoft.com/office/drawing/2014/main" id="{14F05655-76AC-473A-A084-39079D534A9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579172" y="3104892"/>
            <a:ext cx="914400" cy="914400"/>
          </a:xfrm>
          <a:prstGeom prst="rect">
            <a:avLst/>
          </a:prstGeom>
        </p:spPr>
      </p:pic>
      <p:sp>
        <p:nvSpPr>
          <p:cNvPr id="13" name="Content Placeholder 2">
            <a:extLst>
              <a:ext uri="{FF2B5EF4-FFF2-40B4-BE49-F238E27FC236}">
                <a16:creationId xmlns:a16="http://schemas.microsoft.com/office/drawing/2014/main" id="{0244DF75-77B6-45F3-9B70-F77B56FBC3E7}"/>
              </a:ext>
            </a:extLst>
          </p:cNvPr>
          <p:cNvSpPr txBox="1">
            <a:spLocks/>
          </p:cNvSpPr>
          <p:nvPr/>
        </p:nvSpPr>
        <p:spPr>
          <a:xfrm>
            <a:off x="7067794" y="3996032"/>
            <a:ext cx="1899201" cy="938440"/>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Number of information requests received (FOI, EIR and SAR)</a:t>
            </a:r>
          </a:p>
        </p:txBody>
      </p:sp>
      <p:pic>
        <p:nvPicPr>
          <p:cNvPr id="14" name="Graphic 13" descr="Document">
            <a:extLst>
              <a:ext uri="{FF2B5EF4-FFF2-40B4-BE49-F238E27FC236}">
                <a16:creationId xmlns:a16="http://schemas.microsoft.com/office/drawing/2014/main" id="{64C4EFA8-9BD4-4F83-8183-A1A0AAEE67A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7149182" y="2987779"/>
            <a:ext cx="914400" cy="914400"/>
          </a:xfrm>
          <a:prstGeom prst="rect">
            <a:avLst/>
          </a:prstGeom>
        </p:spPr>
      </p:pic>
      <p:sp>
        <p:nvSpPr>
          <p:cNvPr id="15" name="Content Placeholder 2">
            <a:extLst>
              <a:ext uri="{FF2B5EF4-FFF2-40B4-BE49-F238E27FC236}">
                <a16:creationId xmlns:a16="http://schemas.microsoft.com/office/drawing/2014/main" id="{A729A1E8-C392-4346-A485-1758BB86BA00}"/>
              </a:ext>
            </a:extLst>
          </p:cNvPr>
          <p:cNvSpPr txBox="1">
            <a:spLocks/>
          </p:cNvSpPr>
          <p:nvPr/>
        </p:nvSpPr>
        <p:spPr>
          <a:xfrm>
            <a:off x="7376779" y="3203667"/>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t>119</a:t>
            </a:r>
          </a:p>
        </p:txBody>
      </p:sp>
      <p:sp>
        <p:nvSpPr>
          <p:cNvPr id="16" name="Content Placeholder 2">
            <a:extLst>
              <a:ext uri="{FF2B5EF4-FFF2-40B4-BE49-F238E27FC236}">
                <a16:creationId xmlns:a16="http://schemas.microsoft.com/office/drawing/2014/main" id="{3962C49D-DF54-483E-8B80-2E95DE074D1D}"/>
              </a:ext>
            </a:extLst>
          </p:cNvPr>
          <p:cNvSpPr txBox="1">
            <a:spLocks/>
          </p:cNvSpPr>
          <p:nvPr/>
        </p:nvSpPr>
        <p:spPr>
          <a:xfrm>
            <a:off x="9465272" y="5216731"/>
            <a:ext cx="1899201" cy="938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dirty="0"/>
          </a:p>
        </p:txBody>
      </p:sp>
      <p:sp>
        <p:nvSpPr>
          <p:cNvPr id="17" name="Content Placeholder 2">
            <a:extLst>
              <a:ext uri="{FF2B5EF4-FFF2-40B4-BE49-F238E27FC236}">
                <a16:creationId xmlns:a16="http://schemas.microsoft.com/office/drawing/2014/main" id="{B19B8602-5B90-4024-8E2D-7613B4D1CF65}"/>
              </a:ext>
            </a:extLst>
          </p:cNvPr>
          <p:cNvSpPr txBox="1">
            <a:spLocks/>
          </p:cNvSpPr>
          <p:nvPr/>
        </p:nvSpPr>
        <p:spPr>
          <a:xfrm>
            <a:off x="9082944" y="3931629"/>
            <a:ext cx="2100483" cy="1065759"/>
          </a:xfrm>
          <a:prstGeom prst="rect">
            <a:avLst/>
          </a:prstGeom>
        </p:spPr>
        <p:txBody>
          <a:bodyPr vert="horz" lIns="91440" tIns="45720" rIns="91440" bIns="45720" rtlCol="0" anchor="t">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GB">
                <a:ea typeface="+mn-lt"/>
                <a:cs typeface="+mn-lt"/>
              </a:rPr>
              <a:t>Number of internal audit management actions overdue by more than 60 days</a:t>
            </a:r>
          </a:p>
          <a:p>
            <a:pPr marL="0" indent="0" algn="ctr">
              <a:buFont typeface="Arial" panose="020B0604020202020204" pitchFamily="34" charset="0"/>
              <a:buNone/>
            </a:pPr>
            <a:endParaRPr lang="en-GB" dirty="0">
              <a:cs typeface="Calibri"/>
            </a:endParaRPr>
          </a:p>
        </p:txBody>
      </p:sp>
      <p:sp>
        <p:nvSpPr>
          <p:cNvPr id="25" name="Content Placeholder 2">
            <a:extLst>
              <a:ext uri="{FF2B5EF4-FFF2-40B4-BE49-F238E27FC236}">
                <a16:creationId xmlns:a16="http://schemas.microsoft.com/office/drawing/2014/main" id="{BC1207D0-A600-4631-ABCC-599C0F940067}"/>
              </a:ext>
            </a:extLst>
          </p:cNvPr>
          <p:cNvSpPr txBox="1">
            <a:spLocks/>
          </p:cNvSpPr>
          <p:nvPr/>
        </p:nvSpPr>
        <p:spPr>
          <a:xfrm>
            <a:off x="9512838" y="3186024"/>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solidFill>
                  <a:srgbClr val="FF0000"/>
                </a:solidFill>
              </a:rPr>
              <a:t>23</a:t>
            </a:r>
            <a:endParaRPr lang="en-GB" sz="4000" dirty="0">
              <a:solidFill>
                <a:srgbClr val="FF0000"/>
              </a:solidFill>
            </a:endParaRPr>
          </a:p>
        </p:txBody>
      </p:sp>
      <p:sp>
        <p:nvSpPr>
          <p:cNvPr id="28" name="Content Placeholder 2">
            <a:extLst>
              <a:ext uri="{FF2B5EF4-FFF2-40B4-BE49-F238E27FC236}">
                <a16:creationId xmlns:a16="http://schemas.microsoft.com/office/drawing/2014/main" id="{DD9A0DDE-801C-4330-8852-81856657A7BF}"/>
              </a:ext>
            </a:extLst>
          </p:cNvPr>
          <p:cNvSpPr txBox="1">
            <a:spLocks/>
          </p:cNvSpPr>
          <p:nvPr/>
        </p:nvSpPr>
        <p:spPr>
          <a:xfrm>
            <a:off x="4356859" y="3081632"/>
            <a:ext cx="2479434" cy="1162499"/>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sz="4000" dirty="0"/>
              <a:t>Regeneration &amp; Place: </a:t>
            </a:r>
            <a:r>
              <a:rPr lang="en-GB" sz="7400" dirty="0">
                <a:solidFill>
                  <a:schemeClr val="accent6"/>
                </a:solidFill>
              </a:rPr>
              <a:t>100%</a:t>
            </a:r>
            <a:endParaRPr lang="en-GB" sz="5800" dirty="0">
              <a:solidFill>
                <a:schemeClr val="accent6"/>
              </a:solidFill>
            </a:endParaRPr>
          </a:p>
          <a:p>
            <a:pPr marL="0" indent="0">
              <a:buNone/>
            </a:pPr>
            <a:r>
              <a:rPr lang="en-GB" sz="4000" dirty="0"/>
              <a:t>Corporate Services: </a:t>
            </a:r>
            <a:r>
              <a:rPr lang="en-GB" sz="7400" dirty="0">
                <a:solidFill>
                  <a:schemeClr val="accent4"/>
                </a:solidFill>
              </a:rPr>
              <a:t>76%</a:t>
            </a:r>
            <a:endParaRPr lang="en-GB" sz="8000" dirty="0">
              <a:solidFill>
                <a:schemeClr val="accent4"/>
              </a:solidFill>
            </a:endParaRPr>
          </a:p>
        </p:txBody>
      </p:sp>
      <p:pic>
        <p:nvPicPr>
          <p:cNvPr id="29" name="Graphic 28" descr="Gears">
            <a:extLst>
              <a:ext uri="{FF2B5EF4-FFF2-40B4-BE49-F238E27FC236}">
                <a16:creationId xmlns:a16="http://schemas.microsoft.com/office/drawing/2014/main" id="{B61A10E7-5817-4FB6-B780-D1DDDFC7D15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9475497" y="2943408"/>
            <a:ext cx="914400" cy="914400"/>
          </a:xfrm>
          <a:prstGeom prst="rect">
            <a:avLst/>
          </a:prstGeom>
        </p:spPr>
      </p:pic>
    </p:spTree>
    <p:extLst>
      <p:ext uri="{BB962C8B-B14F-4D97-AF65-F5344CB8AC3E}">
        <p14:creationId xmlns:p14="http://schemas.microsoft.com/office/powerpoint/2010/main" val="1226638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18044-D95C-4B9E-A2E1-8F37C42CDF7A}"/>
              </a:ext>
            </a:extLst>
          </p:cNvPr>
          <p:cNvSpPr>
            <a:spLocks noGrp="1"/>
          </p:cNvSpPr>
          <p:nvPr>
            <p:ph type="title"/>
          </p:nvPr>
        </p:nvSpPr>
        <p:spPr>
          <a:xfrm>
            <a:off x="543339" y="178219"/>
            <a:ext cx="11173333" cy="1325563"/>
          </a:xfrm>
        </p:spPr>
        <p:txBody>
          <a:bodyPr>
            <a:normAutofit/>
          </a:bodyPr>
          <a:lstStyle/>
          <a:p>
            <a:r>
              <a:rPr lang="en-GB" sz="3200" dirty="0"/>
              <a:t>Risks currently scoring risk threshold on the Corporate Risk Register</a:t>
            </a:r>
          </a:p>
        </p:txBody>
      </p:sp>
      <p:sp>
        <p:nvSpPr>
          <p:cNvPr id="3" name="Content Placeholder 2">
            <a:extLst>
              <a:ext uri="{FF2B5EF4-FFF2-40B4-BE49-F238E27FC236}">
                <a16:creationId xmlns:a16="http://schemas.microsoft.com/office/drawing/2014/main" id="{3959BAE1-ADD1-4134-9677-38467010D72F}"/>
              </a:ext>
            </a:extLst>
          </p:cNvPr>
          <p:cNvSpPr>
            <a:spLocks noGrp="1"/>
          </p:cNvSpPr>
          <p:nvPr>
            <p:ph idx="1"/>
          </p:nvPr>
        </p:nvSpPr>
        <p:spPr>
          <a:xfrm>
            <a:off x="967596" y="5793775"/>
            <a:ext cx="10515600" cy="440697"/>
          </a:xfrm>
        </p:spPr>
        <p:txBody>
          <a:bodyPr vert="horz" lIns="91440" tIns="45720" rIns="91440" bIns="45720" rtlCol="0" anchor="t">
            <a:noAutofit/>
          </a:bodyPr>
          <a:lstStyle/>
          <a:p>
            <a:r>
              <a:rPr lang="en-GB" sz="2000" dirty="0">
                <a:ea typeface="+mn-lt"/>
                <a:cs typeface="+mn-lt"/>
              </a:rPr>
              <a:t>A residual score of 16 is the threshold which has been set to indicate the Council's risk appetite (as per the Risk Management Framework). Any risk above 16 post mitigation is closely monitored by Corporate Governance Board</a:t>
            </a:r>
          </a:p>
        </p:txBody>
      </p:sp>
      <p:graphicFrame>
        <p:nvGraphicFramePr>
          <p:cNvPr id="9" name="Table 8">
            <a:extLst>
              <a:ext uri="{FF2B5EF4-FFF2-40B4-BE49-F238E27FC236}">
                <a16:creationId xmlns:a16="http://schemas.microsoft.com/office/drawing/2014/main" id="{F822B111-9C3E-4F6B-AECC-FBA0F78C39A0}"/>
              </a:ext>
            </a:extLst>
          </p:cNvPr>
          <p:cNvGraphicFramePr>
            <a:graphicFrameLocks noGrp="1"/>
          </p:cNvGraphicFramePr>
          <p:nvPr>
            <p:extLst>
              <p:ext uri="{D42A27DB-BD31-4B8C-83A1-F6EECF244321}">
                <p14:modId xmlns:p14="http://schemas.microsoft.com/office/powerpoint/2010/main" val="2021357721"/>
              </p:ext>
            </p:extLst>
          </p:nvPr>
        </p:nvGraphicFramePr>
        <p:xfrm>
          <a:off x="1121473" y="1224848"/>
          <a:ext cx="9851327" cy="4433829"/>
        </p:xfrm>
        <a:graphic>
          <a:graphicData uri="http://schemas.openxmlformats.org/drawingml/2006/table">
            <a:tbl>
              <a:tblPr>
                <a:tableStyleId>{5C22544A-7EE6-4342-B048-85BDC9FD1C3A}</a:tableStyleId>
              </a:tblPr>
              <a:tblGrid>
                <a:gridCol w="277068">
                  <a:extLst>
                    <a:ext uri="{9D8B030D-6E8A-4147-A177-3AD203B41FA5}">
                      <a16:colId xmlns:a16="http://schemas.microsoft.com/office/drawing/2014/main" val="2675291713"/>
                    </a:ext>
                  </a:extLst>
                </a:gridCol>
                <a:gridCol w="600315">
                  <a:extLst>
                    <a:ext uri="{9D8B030D-6E8A-4147-A177-3AD203B41FA5}">
                      <a16:colId xmlns:a16="http://schemas.microsoft.com/office/drawing/2014/main" val="3880225559"/>
                    </a:ext>
                  </a:extLst>
                </a:gridCol>
                <a:gridCol w="515654">
                  <a:extLst>
                    <a:ext uri="{9D8B030D-6E8A-4147-A177-3AD203B41FA5}">
                      <a16:colId xmlns:a16="http://schemas.microsoft.com/office/drawing/2014/main" val="1453032853"/>
                    </a:ext>
                  </a:extLst>
                </a:gridCol>
                <a:gridCol w="638797">
                  <a:extLst>
                    <a:ext uri="{9D8B030D-6E8A-4147-A177-3AD203B41FA5}">
                      <a16:colId xmlns:a16="http://schemas.microsoft.com/office/drawing/2014/main" val="2350509130"/>
                    </a:ext>
                  </a:extLst>
                </a:gridCol>
                <a:gridCol w="1777856">
                  <a:extLst>
                    <a:ext uri="{9D8B030D-6E8A-4147-A177-3AD203B41FA5}">
                      <a16:colId xmlns:a16="http://schemas.microsoft.com/office/drawing/2014/main" val="1094282297"/>
                    </a:ext>
                  </a:extLst>
                </a:gridCol>
                <a:gridCol w="523351">
                  <a:extLst>
                    <a:ext uri="{9D8B030D-6E8A-4147-A177-3AD203B41FA5}">
                      <a16:colId xmlns:a16="http://schemas.microsoft.com/office/drawing/2014/main" val="3314108142"/>
                    </a:ext>
                  </a:extLst>
                </a:gridCol>
                <a:gridCol w="392514">
                  <a:extLst>
                    <a:ext uri="{9D8B030D-6E8A-4147-A177-3AD203B41FA5}">
                      <a16:colId xmlns:a16="http://schemas.microsoft.com/office/drawing/2014/main" val="1037577548"/>
                    </a:ext>
                  </a:extLst>
                </a:gridCol>
                <a:gridCol w="169321">
                  <a:extLst>
                    <a:ext uri="{9D8B030D-6E8A-4147-A177-3AD203B41FA5}">
                      <a16:colId xmlns:a16="http://schemas.microsoft.com/office/drawing/2014/main" val="1203731272"/>
                    </a:ext>
                  </a:extLst>
                </a:gridCol>
                <a:gridCol w="230891">
                  <a:extLst>
                    <a:ext uri="{9D8B030D-6E8A-4147-A177-3AD203B41FA5}">
                      <a16:colId xmlns:a16="http://schemas.microsoft.com/office/drawing/2014/main" val="2188833724"/>
                    </a:ext>
                  </a:extLst>
                </a:gridCol>
                <a:gridCol w="230891">
                  <a:extLst>
                    <a:ext uri="{9D8B030D-6E8A-4147-A177-3AD203B41FA5}">
                      <a16:colId xmlns:a16="http://schemas.microsoft.com/office/drawing/2014/main" val="1183535264"/>
                    </a:ext>
                  </a:extLst>
                </a:gridCol>
                <a:gridCol w="3132413">
                  <a:extLst>
                    <a:ext uri="{9D8B030D-6E8A-4147-A177-3AD203B41FA5}">
                      <a16:colId xmlns:a16="http://schemas.microsoft.com/office/drawing/2014/main" val="4135332478"/>
                    </a:ext>
                  </a:extLst>
                </a:gridCol>
                <a:gridCol w="715761">
                  <a:extLst>
                    <a:ext uri="{9D8B030D-6E8A-4147-A177-3AD203B41FA5}">
                      <a16:colId xmlns:a16="http://schemas.microsoft.com/office/drawing/2014/main" val="911385434"/>
                    </a:ext>
                  </a:extLst>
                </a:gridCol>
                <a:gridCol w="169321">
                  <a:extLst>
                    <a:ext uri="{9D8B030D-6E8A-4147-A177-3AD203B41FA5}">
                      <a16:colId xmlns:a16="http://schemas.microsoft.com/office/drawing/2014/main" val="3178090360"/>
                    </a:ext>
                  </a:extLst>
                </a:gridCol>
                <a:gridCol w="238587">
                  <a:extLst>
                    <a:ext uri="{9D8B030D-6E8A-4147-A177-3AD203B41FA5}">
                      <a16:colId xmlns:a16="http://schemas.microsoft.com/office/drawing/2014/main" val="2699916749"/>
                    </a:ext>
                  </a:extLst>
                </a:gridCol>
                <a:gridCol w="238587">
                  <a:extLst>
                    <a:ext uri="{9D8B030D-6E8A-4147-A177-3AD203B41FA5}">
                      <a16:colId xmlns:a16="http://schemas.microsoft.com/office/drawing/2014/main" val="4267255244"/>
                    </a:ext>
                  </a:extLst>
                </a:gridCol>
              </a:tblGrid>
              <a:tr h="202826">
                <a:tc rowSpan="2">
                  <a:txBody>
                    <a:bodyPr/>
                    <a:lstStyle/>
                    <a:p>
                      <a:pPr algn="ctr" fontAlgn="ctr"/>
                      <a:r>
                        <a:rPr lang="en-GB" sz="500" u="none" strike="noStrike">
                          <a:effectLst/>
                        </a:rPr>
                        <a:t>Risk ID</a:t>
                      </a:r>
                      <a:endParaRPr lang="en-GB" sz="500" b="1" i="0" u="none" strike="noStrike">
                        <a:effectLst/>
                        <a:latin typeface="Arial" panose="020B0604020202020204" pitchFamily="34" charset="0"/>
                      </a:endParaRPr>
                    </a:p>
                  </a:txBody>
                  <a:tcPr marL="0" marR="0" marT="0" marB="0" vert="vert" anchor="ctr"/>
                </a:tc>
                <a:tc rowSpan="2">
                  <a:txBody>
                    <a:bodyPr/>
                    <a:lstStyle/>
                    <a:p>
                      <a:pPr algn="ctr" fontAlgn="ctr"/>
                      <a:r>
                        <a:rPr lang="en-GB" sz="500" u="none" strike="noStrike">
                          <a:effectLst/>
                        </a:rPr>
                        <a:t>Risk Title</a:t>
                      </a:r>
                      <a:endParaRPr lang="en-GB" sz="500" b="1" i="0" u="none" strike="noStrike">
                        <a:effectLst/>
                        <a:latin typeface="Arial" panose="020B0604020202020204" pitchFamily="34" charset="0"/>
                      </a:endParaRPr>
                    </a:p>
                  </a:txBody>
                  <a:tcPr marL="0" marR="0" marT="0" marB="0" anchor="ctr"/>
                </a:tc>
                <a:tc rowSpan="2">
                  <a:txBody>
                    <a:bodyPr/>
                    <a:lstStyle/>
                    <a:p>
                      <a:pPr algn="ctr" fontAlgn="ctr"/>
                      <a:r>
                        <a:rPr lang="en-GB" sz="500" u="none" strike="noStrike">
                          <a:effectLst/>
                        </a:rPr>
                        <a:t>Type</a:t>
                      </a:r>
                      <a:endParaRPr lang="en-GB" sz="500" b="1" i="0" u="none" strike="noStrike">
                        <a:effectLst/>
                        <a:latin typeface="Arial" panose="020B0604020202020204" pitchFamily="34" charset="0"/>
                      </a:endParaRPr>
                    </a:p>
                  </a:txBody>
                  <a:tcPr marL="0" marR="0" marT="0" marB="0" anchor="ctr"/>
                </a:tc>
                <a:tc rowSpan="2">
                  <a:txBody>
                    <a:bodyPr/>
                    <a:lstStyle/>
                    <a:p>
                      <a:pPr algn="ctr" fontAlgn="ctr"/>
                      <a:r>
                        <a:rPr lang="en-GB" sz="500" u="none" strike="noStrike">
                          <a:effectLst/>
                        </a:rPr>
                        <a:t>Category</a:t>
                      </a:r>
                      <a:endParaRPr lang="en-GB" sz="500" b="1" i="0" u="none" strike="noStrike">
                        <a:effectLst/>
                        <a:latin typeface="Arial" panose="020B0604020202020204" pitchFamily="34" charset="0"/>
                      </a:endParaRPr>
                    </a:p>
                  </a:txBody>
                  <a:tcPr marL="0" marR="0" marT="0" marB="0" anchor="ctr"/>
                </a:tc>
                <a:tc rowSpan="2">
                  <a:txBody>
                    <a:bodyPr/>
                    <a:lstStyle/>
                    <a:p>
                      <a:pPr algn="ctr" fontAlgn="ctr"/>
                      <a:r>
                        <a:rPr lang="en-GB" sz="500" u="none" strike="noStrike">
                          <a:effectLst/>
                        </a:rPr>
                        <a:t>Identification of areas where there are significant risks</a:t>
                      </a:r>
                      <a:endParaRPr lang="en-GB" sz="500" b="1" i="0" u="none" strike="noStrike">
                        <a:effectLst/>
                        <a:latin typeface="Arial" panose="020B0604020202020204" pitchFamily="34" charset="0"/>
                      </a:endParaRPr>
                    </a:p>
                  </a:txBody>
                  <a:tcPr marL="0" marR="0" marT="0" marB="0" anchor="ctr"/>
                </a:tc>
                <a:tc rowSpan="2">
                  <a:txBody>
                    <a:bodyPr/>
                    <a:lstStyle/>
                    <a:p>
                      <a:pPr algn="ctr" fontAlgn="ctr"/>
                      <a:r>
                        <a:rPr lang="en-GB" sz="500" u="none" strike="noStrike">
                          <a:effectLst/>
                        </a:rPr>
                        <a:t>Date Added</a:t>
                      </a:r>
                      <a:endParaRPr lang="en-GB" sz="500" b="1" i="0" u="none" strike="noStrike">
                        <a:effectLst/>
                        <a:latin typeface="Arial" panose="020B0604020202020204" pitchFamily="34" charset="0"/>
                      </a:endParaRPr>
                    </a:p>
                  </a:txBody>
                  <a:tcPr marL="0" marR="0" marT="0" marB="0" anchor="ctr"/>
                </a:tc>
                <a:tc rowSpan="2">
                  <a:txBody>
                    <a:bodyPr/>
                    <a:lstStyle/>
                    <a:p>
                      <a:pPr algn="ctr" fontAlgn="ctr"/>
                      <a:r>
                        <a:rPr lang="en-GB" sz="500" u="none" strike="noStrike">
                          <a:effectLst/>
                        </a:rPr>
                        <a:t>Risk Owner</a:t>
                      </a:r>
                      <a:endParaRPr lang="en-GB" sz="500" b="1" i="0" u="none" strike="noStrike">
                        <a:effectLst/>
                        <a:latin typeface="Arial" panose="020B0604020202020204" pitchFamily="34" charset="0"/>
                      </a:endParaRPr>
                    </a:p>
                  </a:txBody>
                  <a:tcPr marL="0" marR="0" marT="0" marB="0" anchor="ctr"/>
                </a:tc>
                <a:tc gridSpan="3">
                  <a:txBody>
                    <a:bodyPr/>
                    <a:lstStyle/>
                    <a:p>
                      <a:pPr algn="ctr" fontAlgn="ctr"/>
                      <a:r>
                        <a:rPr lang="en-GB" sz="500" u="none" strike="noStrike">
                          <a:effectLst/>
                        </a:rPr>
                        <a:t>Original Assessment</a:t>
                      </a:r>
                      <a:endParaRPr lang="en-GB" sz="500" b="0" i="0" u="none" strike="noStrike">
                        <a:effectLst/>
                        <a:latin typeface="Arial" panose="020B0604020202020204" pitchFamily="34" charset="0"/>
                      </a:endParaRPr>
                    </a:p>
                  </a:txBody>
                  <a:tcPr marL="0" marR="0" marT="0" marB="0" anchor="ctr"/>
                </a:tc>
                <a:tc hMerge="1">
                  <a:txBody>
                    <a:bodyPr/>
                    <a:lstStyle/>
                    <a:p>
                      <a:endParaRPr lang="en-GB"/>
                    </a:p>
                  </a:txBody>
                  <a:tcPr/>
                </a:tc>
                <a:tc hMerge="1">
                  <a:txBody>
                    <a:bodyPr/>
                    <a:lstStyle/>
                    <a:p>
                      <a:endParaRPr lang="en-GB"/>
                    </a:p>
                  </a:txBody>
                  <a:tcPr/>
                </a:tc>
                <a:tc rowSpan="2">
                  <a:txBody>
                    <a:bodyPr/>
                    <a:lstStyle/>
                    <a:p>
                      <a:pPr algn="ctr" fontAlgn="ctr"/>
                      <a:br>
                        <a:rPr lang="en-GB" sz="500" u="none" strike="noStrike">
                          <a:effectLst/>
                        </a:rPr>
                      </a:br>
                      <a:r>
                        <a:rPr lang="en-GB" sz="500" u="none" strike="noStrike">
                          <a:effectLst/>
                        </a:rPr>
                        <a:t>Planned Mitigation Actions </a:t>
                      </a:r>
                      <a:br>
                        <a:rPr lang="en-GB" sz="500" u="none" strike="noStrike">
                          <a:effectLst/>
                        </a:rPr>
                      </a:br>
                      <a:br>
                        <a:rPr lang="en-GB" sz="500" u="none" strike="noStrike">
                          <a:effectLst/>
                        </a:rPr>
                      </a:br>
                      <a:br>
                        <a:rPr lang="en-GB" sz="500" u="none" strike="noStrike">
                          <a:effectLst/>
                        </a:rPr>
                      </a:br>
                      <a:endParaRPr lang="en-GB" sz="500" b="1" i="0" u="none" strike="noStrike">
                        <a:effectLst/>
                        <a:latin typeface="Arial" panose="020B0604020202020204" pitchFamily="34" charset="0"/>
                      </a:endParaRPr>
                    </a:p>
                  </a:txBody>
                  <a:tcPr marL="0" marR="0" marT="0" marB="0" anchor="ctr"/>
                </a:tc>
                <a:tc rowSpan="2">
                  <a:txBody>
                    <a:bodyPr/>
                    <a:lstStyle/>
                    <a:p>
                      <a:pPr algn="ctr" fontAlgn="ctr"/>
                      <a:r>
                        <a:rPr lang="en-GB" sz="500" u="none" strike="noStrike">
                          <a:effectLst/>
                        </a:rPr>
                        <a:t>Mitigation Success Factor</a:t>
                      </a:r>
                      <a:endParaRPr lang="en-GB" sz="500" b="1" i="0" u="none" strike="noStrike">
                        <a:effectLst/>
                        <a:latin typeface="Arial" panose="020B0604020202020204" pitchFamily="34" charset="0"/>
                      </a:endParaRPr>
                    </a:p>
                  </a:txBody>
                  <a:tcPr marL="0" marR="0" marT="0" marB="0" anchor="ctr"/>
                </a:tc>
                <a:tc gridSpan="3">
                  <a:txBody>
                    <a:bodyPr/>
                    <a:lstStyle/>
                    <a:p>
                      <a:pPr algn="ctr" fontAlgn="ctr"/>
                      <a:r>
                        <a:rPr lang="en-GB" sz="500" u="none" strike="noStrike">
                          <a:effectLst/>
                        </a:rPr>
                        <a:t>Control Assessment</a:t>
                      </a:r>
                      <a:endParaRPr lang="en-GB" sz="500" b="0" i="0" u="none" strike="noStrike">
                        <a:effectLst/>
                        <a:latin typeface="Arial" panose="020B0604020202020204" pitchFamily="34" charset="0"/>
                      </a:endParaRPr>
                    </a:p>
                  </a:txBody>
                  <a:tcPr marL="0" marR="0"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14320897"/>
                  </a:ext>
                </a:extLst>
              </a:tr>
              <a:tr h="180381">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500" u="none" strike="noStrike">
                          <a:effectLst/>
                        </a:rPr>
                        <a:t>L</a:t>
                      </a:r>
                      <a:endParaRPr lang="en-GB" sz="500" b="1" i="0" u="none" strike="noStrike">
                        <a:effectLst/>
                        <a:latin typeface="Arial" panose="020B0604020202020204" pitchFamily="34" charset="0"/>
                      </a:endParaRPr>
                    </a:p>
                  </a:txBody>
                  <a:tcPr marL="0" marR="0" marT="0" marB="0" vert="vert" anchor="ctr"/>
                </a:tc>
                <a:tc>
                  <a:txBody>
                    <a:bodyPr/>
                    <a:lstStyle/>
                    <a:p>
                      <a:pPr algn="ctr" fontAlgn="ctr"/>
                      <a:r>
                        <a:rPr lang="en-GB" sz="500" u="none" strike="noStrike">
                          <a:effectLst/>
                        </a:rPr>
                        <a:t>I</a:t>
                      </a:r>
                      <a:endParaRPr lang="en-GB" sz="500" b="1" i="0" u="none" strike="noStrike">
                        <a:effectLst/>
                        <a:latin typeface="Arial" panose="020B0604020202020204" pitchFamily="34" charset="0"/>
                      </a:endParaRPr>
                    </a:p>
                  </a:txBody>
                  <a:tcPr marL="0" marR="0" marT="0" marB="0" vert="vert" anchor="ctr"/>
                </a:tc>
                <a:tc>
                  <a:txBody>
                    <a:bodyPr/>
                    <a:lstStyle/>
                    <a:p>
                      <a:pPr algn="ctr" fontAlgn="ctr"/>
                      <a:r>
                        <a:rPr lang="en-GB" sz="500" u="none" strike="noStrike">
                          <a:effectLst/>
                        </a:rPr>
                        <a:t>P</a:t>
                      </a:r>
                      <a:endParaRPr lang="en-GB" sz="500" b="1" i="0" u="none" strike="noStrike">
                        <a:effectLst/>
                        <a:latin typeface="Arial" panose="020B0604020202020204" pitchFamily="34" charset="0"/>
                      </a:endParaRPr>
                    </a:p>
                  </a:txBody>
                  <a:tcPr marL="0" marR="0" marT="0" marB="0" vert="vert" anchor="ctr"/>
                </a:tc>
                <a:tc vMerge="1">
                  <a:txBody>
                    <a:bodyPr/>
                    <a:lstStyle/>
                    <a:p>
                      <a:endParaRPr lang="en-GB"/>
                    </a:p>
                  </a:txBody>
                  <a:tcPr/>
                </a:tc>
                <a:tc vMerge="1">
                  <a:txBody>
                    <a:bodyPr/>
                    <a:lstStyle/>
                    <a:p>
                      <a:endParaRPr lang="en-GB"/>
                    </a:p>
                  </a:txBody>
                  <a:tcPr/>
                </a:tc>
                <a:tc>
                  <a:txBody>
                    <a:bodyPr/>
                    <a:lstStyle/>
                    <a:p>
                      <a:pPr algn="ctr" fontAlgn="ctr"/>
                      <a:r>
                        <a:rPr lang="en-GB" sz="500" u="none" strike="noStrike">
                          <a:effectLst/>
                        </a:rPr>
                        <a:t>L</a:t>
                      </a:r>
                      <a:endParaRPr lang="en-GB" sz="500" b="1" i="0" u="none" strike="noStrike">
                        <a:effectLst/>
                        <a:latin typeface="Arial" panose="020B0604020202020204" pitchFamily="34" charset="0"/>
                      </a:endParaRPr>
                    </a:p>
                  </a:txBody>
                  <a:tcPr marL="0" marR="0" marT="0" marB="0" vert="vert" anchor="ctr"/>
                </a:tc>
                <a:tc>
                  <a:txBody>
                    <a:bodyPr/>
                    <a:lstStyle/>
                    <a:p>
                      <a:pPr algn="ctr" fontAlgn="ctr"/>
                      <a:r>
                        <a:rPr lang="en-GB" sz="500" u="none" strike="noStrike">
                          <a:effectLst/>
                        </a:rPr>
                        <a:t>I</a:t>
                      </a:r>
                      <a:endParaRPr lang="en-GB" sz="500" b="1" i="0" u="none" strike="noStrike">
                        <a:effectLst/>
                        <a:latin typeface="Arial" panose="020B0604020202020204" pitchFamily="34" charset="0"/>
                      </a:endParaRPr>
                    </a:p>
                  </a:txBody>
                  <a:tcPr marL="0" marR="0" marT="0" marB="0" vert="vert" anchor="ctr"/>
                </a:tc>
                <a:tc>
                  <a:txBody>
                    <a:bodyPr/>
                    <a:lstStyle/>
                    <a:p>
                      <a:pPr algn="ctr" fontAlgn="ctr"/>
                      <a:r>
                        <a:rPr lang="en-GB" sz="500" u="none" strike="noStrike">
                          <a:effectLst/>
                        </a:rPr>
                        <a:t>P</a:t>
                      </a:r>
                      <a:endParaRPr lang="en-GB" sz="500" b="1" i="0" u="none" strike="noStrike">
                        <a:effectLst/>
                        <a:latin typeface="Arial" panose="020B0604020202020204" pitchFamily="34" charset="0"/>
                      </a:endParaRPr>
                    </a:p>
                  </a:txBody>
                  <a:tcPr marL="0" marR="0" marT="0" marB="0" vert="vert" anchor="ctr"/>
                </a:tc>
                <a:extLst>
                  <a:ext uri="{0D108BD9-81ED-4DB2-BD59-A6C34878D82A}">
                    <a16:rowId xmlns:a16="http://schemas.microsoft.com/office/drawing/2014/main" val="1421462852"/>
                  </a:ext>
                </a:extLst>
              </a:tr>
              <a:tr h="735756">
                <a:tc>
                  <a:txBody>
                    <a:bodyPr/>
                    <a:lstStyle/>
                    <a:p>
                      <a:pPr algn="ctr" fontAlgn="ctr"/>
                      <a:r>
                        <a:rPr lang="en-GB" sz="600" u="none" strike="noStrike">
                          <a:effectLst/>
                        </a:rPr>
                        <a:t>HB6</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dirty="0">
                          <a:effectLst/>
                        </a:rPr>
                        <a:t>Medium Term Financial Strategy (MTFS)</a:t>
                      </a:r>
                      <a:endParaRPr lang="en-GB" sz="600" b="0" i="0" u="none" strike="noStrike" dirty="0">
                        <a:effectLst/>
                        <a:latin typeface="Arial" panose="020B0604020202020204" pitchFamily="34" charset="0"/>
                      </a:endParaRPr>
                    </a:p>
                  </a:txBody>
                  <a:tcPr marL="0" marR="0" marT="0" marB="0" anchor="ctr"/>
                </a:tc>
                <a:tc>
                  <a:txBody>
                    <a:bodyPr/>
                    <a:lstStyle/>
                    <a:p>
                      <a:pPr algn="ctr" fontAlgn="ctr"/>
                      <a:r>
                        <a:rPr lang="en-GB" sz="600" u="none" strike="noStrike">
                          <a:effectLst/>
                        </a:rPr>
                        <a:t>FINANCIAL</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Economic</a:t>
                      </a:r>
                      <a:endParaRPr lang="en-GB" sz="600" b="0" i="0" u="none" strike="noStrike">
                        <a:effectLst/>
                        <a:latin typeface="Arial" panose="020B0604020202020204" pitchFamily="34" charset="0"/>
                      </a:endParaRPr>
                    </a:p>
                  </a:txBody>
                  <a:tcPr marL="0" marR="0" marT="0" marB="0" anchor="ctr"/>
                </a:tc>
                <a:tc>
                  <a:txBody>
                    <a:bodyPr/>
                    <a:lstStyle/>
                    <a:p>
                      <a:pPr algn="l" fontAlgn="ctr"/>
                      <a:r>
                        <a:rPr lang="en-GB" sz="600" u="none" strike="noStrike">
                          <a:effectLst/>
                        </a:rPr>
                        <a:t>The ongoing viability of the authority being able to manage a balanced budget. Current MTFS highlights a shortfall of £12M over the course of the MTFS</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500" u="none" strike="noStrike">
                          <a:effectLst/>
                        </a:rPr>
                        <a:t>28/11/16</a:t>
                      </a:r>
                      <a:endParaRPr lang="en-GB" sz="500" b="0" i="0" u="none" strike="noStrike">
                        <a:effectLst/>
                        <a:latin typeface="Arial" panose="020B0604020202020204" pitchFamily="34" charset="0"/>
                      </a:endParaRPr>
                    </a:p>
                  </a:txBody>
                  <a:tcPr marL="0" marR="0" marT="0" marB="0" anchor="ctr"/>
                </a:tc>
                <a:tc>
                  <a:txBody>
                    <a:bodyPr/>
                    <a:lstStyle/>
                    <a:p>
                      <a:pPr algn="ctr" fontAlgn="ctr"/>
                      <a:r>
                        <a:rPr lang="en-GB" sz="500" u="none" strike="noStrike">
                          <a:effectLst/>
                        </a:rPr>
                        <a:t>Lydia Morrison</a:t>
                      </a:r>
                      <a:endParaRPr lang="en-GB" sz="5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4</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5</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dirty="0">
                          <a:effectLst/>
                        </a:rPr>
                        <a:t>20</a:t>
                      </a:r>
                      <a:endParaRPr lang="en-GB" sz="600" b="1" i="0" u="none" strike="noStrike" dirty="0">
                        <a:effectLst/>
                        <a:latin typeface="Arial" panose="020B0604020202020204" pitchFamily="34" charset="0"/>
                      </a:endParaRPr>
                    </a:p>
                  </a:txBody>
                  <a:tcPr marL="0" marR="0" marT="0" marB="0" anchor="ctr">
                    <a:solidFill>
                      <a:srgbClr val="FF0000"/>
                    </a:solidFill>
                  </a:tcPr>
                </a:tc>
                <a:tc>
                  <a:txBody>
                    <a:bodyPr/>
                    <a:lstStyle/>
                    <a:p>
                      <a:pPr algn="l" fontAlgn="ctr"/>
                      <a:r>
                        <a:rPr lang="en-GB" sz="600" u="none" strike="noStrike">
                          <a:effectLst/>
                        </a:rPr>
                        <a:t>1. MTFS is reviewed each year as part of budget setting exercise. Budget challenge sessions held each year to scrutinise future business plans and income/savings.</a:t>
                      </a:r>
                      <a:br>
                        <a:rPr lang="en-GB" sz="600" u="none" strike="noStrike">
                          <a:effectLst/>
                        </a:rPr>
                      </a:br>
                      <a:r>
                        <a:rPr lang="en-GB" sz="600" u="none" strike="noStrike">
                          <a:effectLst/>
                        </a:rPr>
                        <a:t>2. Full MTFS review to take place in 2020/21 to alongside the Transformation programme</a:t>
                      </a:r>
                      <a:br>
                        <a:rPr lang="en-GB" sz="600" u="none" strike="noStrike">
                          <a:effectLst/>
                        </a:rPr>
                      </a:br>
                      <a:r>
                        <a:rPr lang="en-GB" sz="600" u="none" strike="noStrike">
                          <a:effectLst/>
                        </a:rPr>
                        <a:t>3. Identify and manage in-depth service budgets income/expenditure to rebalance budget</a:t>
                      </a:r>
                      <a:br>
                        <a:rPr lang="en-GB" sz="600" u="none" strike="noStrike">
                          <a:effectLst/>
                        </a:rPr>
                      </a:br>
                      <a:r>
                        <a:rPr lang="en-GB" sz="600" u="none" strike="noStrike">
                          <a:effectLst/>
                        </a:rPr>
                        <a:t>4. Consider the impact of Covid-19 on the MTFS</a:t>
                      </a:r>
                      <a:endParaRPr lang="en-GB" sz="6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GB" sz="600" u="none" strike="noStrike">
                          <a:effectLst/>
                        </a:rPr>
                        <a:t>The authority has a balanced budget</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4</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5</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dirty="0">
                          <a:effectLst/>
                        </a:rPr>
                        <a:t>20</a:t>
                      </a:r>
                      <a:endParaRPr lang="en-GB" sz="600" b="1" i="0" u="none" strike="noStrike" dirty="0">
                        <a:effectLst/>
                        <a:latin typeface="Arial" panose="020B0604020202020204" pitchFamily="34" charset="0"/>
                      </a:endParaRPr>
                    </a:p>
                  </a:txBody>
                  <a:tcPr marL="0" marR="0" marT="0" marB="0" anchor="ctr">
                    <a:solidFill>
                      <a:srgbClr val="FF0000"/>
                    </a:solidFill>
                  </a:tcPr>
                </a:tc>
                <a:extLst>
                  <a:ext uri="{0D108BD9-81ED-4DB2-BD59-A6C34878D82A}">
                    <a16:rowId xmlns:a16="http://schemas.microsoft.com/office/drawing/2014/main" val="148445863"/>
                  </a:ext>
                </a:extLst>
              </a:tr>
              <a:tr h="1153855">
                <a:tc>
                  <a:txBody>
                    <a:bodyPr/>
                    <a:lstStyle/>
                    <a:p>
                      <a:pPr algn="ctr" fontAlgn="ctr"/>
                      <a:r>
                        <a:rPr lang="en-GB" sz="600" u="none" strike="noStrike">
                          <a:effectLst/>
                        </a:rPr>
                        <a:t>HB9</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IT Provision: long term</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SERVICE</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Technological</a:t>
                      </a:r>
                      <a:endParaRPr lang="en-GB" sz="600" b="0" i="0" u="none" strike="noStrike">
                        <a:effectLst/>
                        <a:latin typeface="Arial" panose="020B0604020202020204" pitchFamily="34" charset="0"/>
                      </a:endParaRPr>
                    </a:p>
                  </a:txBody>
                  <a:tcPr marL="0" marR="0" marT="0" marB="0" anchor="ctr"/>
                </a:tc>
                <a:tc>
                  <a:txBody>
                    <a:bodyPr/>
                    <a:lstStyle/>
                    <a:p>
                      <a:pPr algn="l" fontAlgn="ctr"/>
                      <a:r>
                        <a:rPr lang="en-GB" sz="600" u="none" strike="noStrike">
                          <a:effectLst/>
                        </a:rPr>
                        <a:t>Failure by the IT provider (Capita) to deliver on long term digital vision and aspirations of Council as per the contract in particular the strategy for 'digital by default' and contract requirements</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500" u="none" strike="noStrike">
                          <a:effectLst/>
                        </a:rPr>
                        <a:t>10/04/18</a:t>
                      </a:r>
                      <a:endParaRPr lang="en-GB" sz="500" b="0" i="0" u="none" strike="noStrike">
                        <a:effectLst/>
                        <a:latin typeface="Arial" panose="020B0604020202020204" pitchFamily="34" charset="0"/>
                      </a:endParaRPr>
                    </a:p>
                  </a:txBody>
                  <a:tcPr marL="0" marR="0" marT="0" marB="0" anchor="ctr"/>
                </a:tc>
                <a:tc>
                  <a:txBody>
                    <a:bodyPr/>
                    <a:lstStyle/>
                    <a:p>
                      <a:pPr algn="ctr" fontAlgn="ctr"/>
                      <a:r>
                        <a:rPr lang="en-GB" sz="500" u="none" strike="noStrike">
                          <a:effectLst/>
                        </a:rPr>
                        <a:t>Sue Parker</a:t>
                      </a:r>
                      <a:endParaRPr lang="en-GB" sz="5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5</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5</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dirty="0">
                          <a:effectLst/>
                        </a:rPr>
                        <a:t>25</a:t>
                      </a:r>
                      <a:endParaRPr lang="en-GB" sz="600" b="1" i="0" u="none" strike="noStrike" dirty="0">
                        <a:effectLst/>
                        <a:latin typeface="Arial" panose="020B0604020202020204" pitchFamily="34" charset="0"/>
                      </a:endParaRPr>
                    </a:p>
                  </a:txBody>
                  <a:tcPr marL="0" marR="0" marT="0" marB="0" anchor="ctr">
                    <a:solidFill>
                      <a:srgbClr val="FF0000"/>
                    </a:solidFill>
                  </a:tcPr>
                </a:tc>
                <a:tc>
                  <a:txBody>
                    <a:bodyPr/>
                    <a:lstStyle/>
                    <a:p>
                      <a:pPr algn="l" fontAlgn="ctr"/>
                      <a:r>
                        <a:rPr lang="en-GB" sz="600" u="none" strike="noStrike">
                          <a:effectLst/>
                        </a:rPr>
                        <a:t>1. Ensure Capita are held to contractual responsibilities regarding digital strategy              </a:t>
                      </a:r>
                      <a:br>
                        <a:rPr lang="en-GB" sz="600" u="none" strike="noStrike">
                          <a:effectLst/>
                        </a:rPr>
                      </a:br>
                      <a:r>
                        <a:rPr lang="en-GB" sz="600" u="none" strike="noStrike">
                          <a:effectLst/>
                        </a:rPr>
                        <a:t>2. Progression of a Digital Strategy for the Council as part of transformation with linkages to IT Capita </a:t>
                      </a:r>
                      <a:br>
                        <a:rPr lang="en-GB" sz="600" u="none" strike="noStrike">
                          <a:effectLst/>
                        </a:rPr>
                      </a:br>
                      <a:r>
                        <a:rPr lang="en-GB" sz="600" u="none" strike="noStrike">
                          <a:effectLst/>
                        </a:rPr>
                        <a:t>3. Renegotiation of IT contract in order to deliver required digital vision       </a:t>
                      </a:r>
                      <a:endParaRPr lang="en-GB" sz="600" b="0" i="0" u="none" strike="noStrike">
                        <a:effectLst/>
                        <a:latin typeface="Arial" panose="020B0604020202020204" pitchFamily="34" charset="0"/>
                      </a:endParaRPr>
                    </a:p>
                  </a:txBody>
                  <a:tcPr marL="0" marR="0" marT="0" marB="0" anchor="ctr"/>
                </a:tc>
                <a:tc>
                  <a:txBody>
                    <a:bodyPr/>
                    <a:lstStyle/>
                    <a:p>
                      <a:pPr algn="l" fontAlgn="ctr"/>
                      <a:r>
                        <a:rPr lang="en-GB" sz="600" u="none" strike="noStrike">
                          <a:effectLst/>
                        </a:rPr>
                        <a:t>Clear vision and links to Council aspiration of 'digital by default' Approval of Council's Digital Strategy - October 2019</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4</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4</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dirty="0">
                          <a:effectLst/>
                        </a:rPr>
                        <a:t>16</a:t>
                      </a:r>
                      <a:endParaRPr lang="en-GB" sz="600" b="1" i="0" u="none" strike="noStrike" dirty="0">
                        <a:effectLst/>
                        <a:latin typeface="Arial" panose="020B0604020202020204" pitchFamily="34" charset="0"/>
                      </a:endParaRPr>
                    </a:p>
                  </a:txBody>
                  <a:tcPr marL="0" marR="0" marT="0" marB="0" anchor="ctr">
                    <a:solidFill>
                      <a:srgbClr val="FF0000"/>
                    </a:solidFill>
                  </a:tcPr>
                </a:tc>
                <a:extLst>
                  <a:ext uri="{0D108BD9-81ED-4DB2-BD59-A6C34878D82A}">
                    <a16:rowId xmlns:a16="http://schemas.microsoft.com/office/drawing/2014/main" val="2286368722"/>
                  </a:ext>
                </a:extLst>
              </a:tr>
              <a:tr h="1011664">
                <a:tc>
                  <a:txBody>
                    <a:bodyPr/>
                    <a:lstStyle/>
                    <a:p>
                      <a:pPr algn="ctr" fontAlgn="ctr"/>
                      <a:r>
                        <a:rPr lang="en-GB" sz="600" u="none" strike="noStrike">
                          <a:effectLst/>
                        </a:rPr>
                        <a:t>HB10</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Corporate Project Delivery</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GOVERNANCE</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Reputation</a:t>
                      </a:r>
                      <a:endParaRPr lang="en-GB" sz="600" b="0" i="0" u="none" strike="noStrike">
                        <a:effectLst/>
                        <a:latin typeface="Arial" panose="020B0604020202020204" pitchFamily="34" charset="0"/>
                      </a:endParaRPr>
                    </a:p>
                  </a:txBody>
                  <a:tcPr marL="0" marR="0" marT="0" marB="0" anchor="ctr"/>
                </a:tc>
                <a:tc>
                  <a:txBody>
                    <a:bodyPr/>
                    <a:lstStyle/>
                    <a:p>
                      <a:pPr algn="l" fontAlgn="ctr"/>
                      <a:r>
                        <a:rPr lang="en-GB" sz="600" u="none" strike="noStrike">
                          <a:effectLst/>
                        </a:rPr>
                        <a:t>Failure to maintain control of corporate project delivery leading to lack of clarity on priorities, use of resources resulting in reputational damage and potential costs and potential adverse impact on performance.</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500" u="none" strike="noStrike">
                          <a:effectLst/>
                        </a:rPr>
                        <a:t>07/05/18</a:t>
                      </a:r>
                      <a:endParaRPr lang="en-GB" sz="500" b="0" i="0" u="none" strike="noStrike">
                        <a:effectLst/>
                        <a:latin typeface="Arial" panose="020B0604020202020204" pitchFamily="34" charset="0"/>
                      </a:endParaRPr>
                    </a:p>
                  </a:txBody>
                  <a:tcPr marL="0" marR="0" marT="0" marB="0" anchor="ctr"/>
                </a:tc>
                <a:tc>
                  <a:txBody>
                    <a:bodyPr/>
                    <a:lstStyle/>
                    <a:p>
                      <a:pPr algn="ctr" fontAlgn="ctr"/>
                      <a:r>
                        <a:rPr lang="en-GB" sz="500" u="none" strike="noStrike">
                          <a:effectLst/>
                        </a:rPr>
                        <a:t>Gill Kneller</a:t>
                      </a:r>
                      <a:endParaRPr lang="en-GB" sz="5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4</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5</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dirty="0">
                          <a:effectLst/>
                        </a:rPr>
                        <a:t>20</a:t>
                      </a:r>
                      <a:endParaRPr lang="en-GB" sz="600" b="1" i="0" u="none" strike="noStrike" dirty="0">
                        <a:effectLst/>
                        <a:latin typeface="Arial" panose="020B0604020202020204" pitchFamily="34" charset="0"/>
                      </a:endParaRPr>
                    </a:p>
                  </a:txBody>
                  <a:tcPr marL="0" marR="0" marT="0" marB="0" anchor="ctr">
                    <a:solidFill>
                      <a:srgbClr val="FF0000"/>
                    </a:solidFill>
                  </a:tcPr>
                </a:tc>
                <a:tc>
                  <a:txBody>
                    <a:bodyPr/>
                    <a:lstStyle/>
                    <a:p>
                      <a:pPr algn="l" fontAlgn="ctr"/>
                      <a:r>
                        <a:rPr lang="en-GB" sz="600" u="none" strike="noStrike">
                          <a:effectLst/>
                        </a:rPr>
                        <a:t>1) Establishment of Strategic Project Board for oversight of key corporate projects</a:t>
                      </a:r>
                      <a:br>
                        <a:rPr lang="en-GB" sz="600" u="none" strike="noStrike">
                          <a:effectLst/>
                        </a:rPr>
                      </a:br>
                      <a:r>
                        <a:rPr lang="en-GB" sz="600" u="none" strike="noStrike">
                          <a:effectLst/>
                        </a:rPr>
                        <a:t>2) Clear review of project milestones to ensure on track and delivering as per budget</a:t>
                      </a:r>
                      <a:br>
                        <a:rPr lang="en-GB" sz="600" u="none" strike="noStrike">
                          <a:effectLst/>
                        </a:rPr>
                      </a:br>
                      <a:r>
                        <a:rPr lang="en-GB" sz="600" u="none" strike="noStrike">
                          <a:effectLst/>
                        </a:rPr>
                        <a:t>3) Dedicated project budget monitoring - in particular Capital budget monitoring</a:t>
                      </a:r>
                      <a:br>
                        <a:rPr lang="en-GB" sz="600" u="none" strike="noStrike">
                          <a:effectLst/>
                        </a:rPr>
                      </a:br>
                      <a:r>
                        <a:rPr lang="en-GB" sz="600" u="none" strike="noStrike">
                          <a:effectLst/>
                        </a:rPr>
                        <a:t>4) All corporate projects have appropriate governance in place and regularly produce highlight reports</a:t>
                      </a:r>
                      <a:br>
                        <a:rPr lang="en-GB" sz="600" u="none" strike="noStrike">
                          <a:effectLst/>
                        </a:rPr>
                      </a:br>
                      <a:r>
                        <a:rPr lang="en-GB" sz="600" u="none" strike="noStrike">
                          <a:effectLst/>
                        </a:rPr>
                        <a:t>5) Corporate projects are being reviewed to ensure focus and resource is on the right project areas covering Corporate Strategy, transformation and Covid-19 recovery</a:t>
                      </a:r>
                      <a:endParaRPr lang="en-GB" sz="600" b="0" i="0" u="none" strike="noStrike">
                        <a:effectLst/>
                        <a:latin typeface="Arial" panose="020B0604020202020204" pitchFamily="34" charset="0"/>
                      </a:endParaRPr>
                    </a:p>
                  </a:txBody>
                  <a:tcPr marL="0" marR="0" marT="0" marB="0" anchor="ctr"/>
                </a:tc>
                <a:tc>
                  <a:txBody>
                    <a:bodyPr/>
                    <a:lstStyle/>
                    <a:p>
                      <a:pPr algn="l" fontAlgn="ctr"/>
                      <a:r>
                        <a:rPr lang="en-GB" sz="600" u="none" strike="noStrike">
                          <a:effectLst/>
                        </a:rPr>
                        <a:t>Corporate projects will deliver on time or be replaced by others with greater importance  </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4</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4</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dirty="0">
                          <a:effectLst/>
                        </a:rPr>
                        <a:t>16</a:t>
                      </a:r>
                      <a:endParaRPr lang="en-GB" sz="600" b="1" i="0" u="none" strike="noStrike" dirty="0">
                        <a:effectLst/>
                        <a:latin typeface="Arial" panose="020B0604020202020204" pitchFamily="34" charset="0"/>
                      </a:endParaRPr>
                    </a:p>
                  </a:txBody>
                  <a:tcPr marL="0" marR="0" marT="0" marB="0" anchor="ctr">
                    <a:solidFill>
                      <a:srgbClr val="FF0000"/>
                    </a:solidFill>
                  </a:tcPr>
                </a:tc>
                <a:extLst>
                  <a:ext uri="{0D108BD9-81ED-4DB2-BD59-A6C34878D82A}">
                    <a16:rowId xmlns:a16="http://schemas.microsoft.com/office/drawing/2014/main" val="232552604"/>
                  </a:ext>
                </a:extLst>
              </a:tr>
              <a:tr h="1149347">
                <a:tc>
                  <a:txBody>
                    <a:bodyPr/>
                    <a:lstStyle/>
                    <a:p>
                      <a:pPr algn="ctr" fontAlgn="ctr"/>
                      <a:r>
                        <a:rPr lang="en-GB" sz="600" u="none" strike="noStrike">
                          <a:effectLst/>
                        </a:rPr>
                        <a:t>HB13</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Capita</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SERVICE</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Economic</a:t>
                      </a:r>
                      <a:endParaRPr lang="en-GB" sz="600" b="0" i="0" u="none" strike="noStrike">
                        <a:effectLst/>
                        <a:latin typeface="Arial" panose="020B0604020202020204" pitchFamily="34" charset="0"/>
                      </a:endParaRPr>
                    </a:p>
                  </a:txBody>
                  <a:tcPr marL="0" marR="0" marT="0" marB="0" anchor="ctr"/>
                </a:tc>
                <a:tc>
                  <a:txBody>
                    <a:bodyPr/>
                    <a:lstStyle/>
                    <a:p>
                      <a:pPr algn="l" fontAlgn="ctr"/>
                      <a:r>
                        <a:rPr lang="en-GB" sz="600" u="none" strike="noStrike">
                          <a:effectLst/>
                        </a:rPr>
                        <a:t>Changing business model of Capita not aligned to the current 5-Councils contract resulting:</a:t>
                      </a:r>
                      <a:br>
                        <a:rPr lang="en-GB" sz="600" u="none" strike="noStrike">
                          <a:effectLst/>
                        </a:rPr>
                      </a:br>
                      <a:r>
                        <a:rPr lang="en-GB" sz="600" u="none" strike="noStrike">
                          <a:effectLst/>
                        </a:rPr>
                        <a:t>1) Capita in-ability to deliver contract requirements</a:t>
                      </a:r>
                      <a:br>
                        <a:rPr lang="en-GB" sz="600" u="none" strike="noStrike">
                          <a:effectLst/>
                        </a:rPr>
                      </a:br>
                      <a:r>
                        <a:rPr lang="en-GB" sz="600" u="none" strike="noStrike">
                          <a:effectLst/>
                        </a:rPr>
                        <a:t>2) Quality of service not as expected resulting in increasing costs to rectify</a:t>
                      </a:r>
                      <a:br>
                        <a:rPr lang="en-GB" sz="600" u="none" strike="noStrike">
                          <a:effectLst/>
                        </a:rPr>
                      </a:br>
                      <a:r>
                        <a:rPr lang="en-GB" sz="600" u="none" strike="noStrike">
                          <a:effectLst/>
                        </a:rPr>
                        <a:t>3) Partners not acting/complying with IAA</a:t>
                      </a:r>
                      <a:br>
                        <a:rPr lang="en-GB" sz="600" u="none" strike="noStrike">
                          <a:effectLst/>
                        </a:rPr>
                      </a:br>
                      <a:r>
                        <a:rPr lang="en-GB" sz="600" u="none" strike="noStrike">
                          <a:effectLst/>
                        </a:rPr>
                        <a:t>4) Disputes as to scope of contract</a:t>
                      </a:r>
                      <a:br>
                        <a:rPr lang="en-GB" sz="600" u="none" strike="noStrike">
                          <a:effectLst/>
                        </a:rPr>
                      </a:br>
                      <a:r>
                        <a:rPr lang="en-GB" sz="600" u="none" strike="noStrike">
                          <a:effectLst/>
                        </a:rPr>
                        <a:t>5) Services being removed increasing transition costs</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500" u="none" strike="noStrike">
                          <a:effectLst/>
                        </a:rPr>
                        <a:t>08/07/18</a:t>
                      </a:r>
                      <a:endParaRPr lang="en-GB" sz="500" b="0" i="0" u="none" strike="noStrike">
                        <a:effectLst/>
                        <a:latin typeface="Arial" panose="020B0604020202020204" pitchFamily="34" charset="0"/>
                      </a:endParaRPr>
                    </a:p>
                  </a:txBody>
                  <a:tcPr marL="0" marR="0" marT="0" marB="0" anchor="ctr"/>
                </a:tc>
                <a:tc>
                  <a:txBody>
                    <a:bodyPr/>
                    <a:lstStyle/>
                    <a:p>
                      <a:pPr algn="ctr" fontAlgn="ctr"/>
                      <a:r>
                        <a:rPr lang="en-GB" sz="500" u="none" strike="noStrike">
                          <a:effectLst/>
                        </a:rPr>
                        <a:t>Gill Kneller</a:t>
                      </a:r>
                      <a:endParaRPr lang="en-GB" sz="5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5</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5</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dirty="0">
                          <a:effectLst/>
                        </a:rPr>
                        <a:t>25</a:t>
                      </a:r>
                      <a:endParaRPr lang="en-GB" sz="600" b="1" i="0" u="none" strike="noStrike" dirty="0">
                        <a:effectLst/>
                        <a:latin typeface="Arial" panose="020B0604020202020204" pitchFamily="34" charset="0"/>
                      </a:endParaRPr>
                    </a:p>
                  </a:txBody>
                  <a:tcPr marL="0" marR="0" marT="0" marB="0" anchor="ctr">
                    <a:solidFill>
                      <a:srgbClr val="FF0000"/>
                    </a:solidFill>
                  </a:tcPr>
                </a:tc>
                <a:tc>
                  <a:txBody>
                    <a:bodyPr/>
                    <a:lstStyle/>
                    <a:p>
                      <a:pPr algn="l" fontAlgn="ctr"/>
                      <a:r>
                        <a:rPr lang="en-GB" sz="600" u="none" strike="noStrike">
                          <a:effectLst/>
                        </a:rPr>
                        <a:t>1) Robust contract monitoring to ensure Capita delivers including reneogtiation of aspects of services where appropriate</a:t>
                      </a:r>
                      <a:br>
                        <a:rPr lang="en-GB" sz="600" u="none" strike="noStrike">
                          <a:effectLst/>
                        </a:rPr>
                      </a:br>
                      <a:r>
                        <a:rPr lang="en-GB" sz="600" u="none" strike="noStrike">
                          <a:effectLst/>
                        </a:rPr>
                        <a:t>2) Measures put in place to deal with quality issues, increased support within Council in particular around IT </a:t>
                      </a:r>
                      <a:br>
                        <a:rPr lang="en-GB" sz="600" u="none" strike="noStrike">
                          <a:effectLst/>
                        </a:rPr>
                      </a:br>
                      <a:r>
                        <a:rPr lang="en-GB" sz="600" u="none" strike="noStrike">
                          <a:effectLst/>
                        </a:rPr>
                        <a:t>3) Regular meetings of s151 and MOs across the Partnership to ensure unified approach</a:t>
                      </a:r>
                      <a:br>
                        <a:rPr lang="en-GB" sz="600" u="none" strike="noStrike">
                          <a:effectLst/>
                        </a:rPr>
                      </a:br>
                      <a:r>
                        <a:rPr lang="en-GB" sz="600" u="none" strike="noStrike">
                          <a:effectLst/>
                        </a:rPr>
                        <a:t>4) Dispute log maintained and legal advice sort where necessary</a:t>
                      </a:r>
                      <a:br>
                        <a:rPr lang="en-GB" sz="600" u="none" strike="noStrike">
                          <a:effectLst/>
                        </a:rPr>
                      </a:br>
                      <a:r>
                        <a:rPr lang="en-GB" sz="600" u="none" strike="noStrike">
                          <a:effectLst/>
                        </a:rPr>
                        <a:t>5) Review of services within contracts and potential options - process agreed with Capita </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Agreed way forward with Capita reflecting the requirements of Council and minimal business disruption</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4</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a:effectLst/>
                        </a:rPr>
                        <a:t>4</a:t>
                      </a:r>
                      <a:endParaRPr lang="en-GB" sz="600" b="0" i="0" u="none" strike="noStrike">
                        <a:effectLst/>
                        <a:latin typeface="Arial" panose="020B0604020202020204" pitchFamily="34" charset="0"/>
                      </a:endParaRPr>
                    </a:p>
                  </a:txBody>
                  <a:tcPr marL="0" marR="0" marT="0" marB="0" anchor="ctr"/>
                </a:tc>
                <a:tc>
                  <a:txBody>
                    <a:bodyPr/>
                    <a:lstStyle/>
                    <a:p>
                      <a:pPr algn="ctr" fontAlgn="ctr"/>
                      <a:r>
                        <a:rPr lang="en-GB" sz="600" u="none" strike="noStrike" dirty="0">
                          <a:effectLst/>
                        </a:rPr>
                        <a:t>16</a:t>
                      </a:r>
                      <a:endParaRPr lang="en-GB" sz="600" b="1" i="0" u="none" strike="noStrike" dirty="0">
                        <a:effectLst/>
                        <a:latin typeface="Arial" panose="020B0604020202020204" pitchFamily="34" charset="0"/>
                      </a:endParaRPr>
                    </a:p>
                  </a:txBody>
                  <a:tcPr marL="0" marR="0" marT="0" marB="0" anchor="ctr">
                    <a:solidFill>
                      <a:srgbClr val="FF0000"/>
                    </a:solidFill>
                  </a:tcPr>
                </a:tc>
                <a:extLst>
                  <a:ext uri="{0D108BD9-81ED-4DB2-BD59-A6C34878D82A}">
                    <a16:rowId xmlns:a16="http://schemas.microsoft.com/office/drawing/2014/main" val="593900887"/>
                  </a:ext>
                </a:extLst>
              </a:tr>
            </a:tbl>
          </a:graphicData>
        </a:graphic>
      </p:graphicFrame>
    </p:spTree>
    <p:extLst>
      <p:ext uri="{BB962C8B-B14F-4D97-AF65-F5344CB8AC3E}">
        <p14:creationId xmlns:p14="http://schemas.microsoft.com/office/powerpoint/2010/main" val="113877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177682" y="-160429"/>
            <a:ext cx="5764723" cy="1724553"/>
          </a:xfrm>
        </p:spPr>
        <p:txBody>
          <a:bodyPr>
            <a:normAutofit/>
          </a:bodyPr>
          <a:lstStyle/>
          <a:p>
            <a:r>
              <a:rPr lang="en-GB" sz="4800" dirty="0"/>
              <a:t>Corporate Services performance</a:t>
            </a:r>
          </a:p>
        </p:txBody>
      </p:sp>
      <p:sp>
        <p:nvSpPr>
          <p:cNvPr id="4" name="TextBox 3">
            <a:extLst>
              <a:ext uri="{FF2B5EF4-FFF2-40B4-BE49-F238E27FC236}">
                <a16:creationId xmlns:a16="http://schemas.microsoft.com/office/drawing/2014/main" id="{9D90BC29-E0CC-4001-9353-BD0BF2B9A913}"/>
              </a:ext>
            </a:extLst>
          </p:cNvPr>
          <p:cNvSpPr txBox="1"/>
          <p:nvPr/>
        </p:nvSpPr>
        <p:spPr>
          <a:xfrm>
            <a:off x="227825" y="1564124"/>
            <a:ext cx="4539343" cy="2031325"/>
          </a:xfrm>
          <a:prstGeom prst="rect">
            <a:avLst/>
          </a:prstGeom>
          <a:noFill/>
        </p:spPr>
        <p:txBody>
          <a:bodyPr wrap="square" lIns="91440" tIns="45720" rIns="91440" bIns="45720" rtlCol="0" anchor="t">
            <a:spAutoFit/>
          </a:bodyPr>
          <a:lstStyle/>
          <a:p>
            <a:r>
              <a:rPr lang="en-GB" i="1" dirty="0"/>
              <a:t>Commercial Development</a:t>
            </a:r>
          </a:p>
          <a:p>
            <a:r>
              <a:rPr lang="en-GB" i="1" dirty="0"/>
              <a:t>Customer Services</a:t>
            </a:r>
          </a:p>
          <a:p>
            <a:r>
              <a:rPr lang="en-GB" i="1" dirty="0"/>
              <a:t>Finance</a:t>
            </a:r>
          </a:p>
          <a:p>
            <a:r>
              <a:rPr lang="en-GB" i="1" dirty="0"/>
              <a:t>Legal</a:t>
            </a:r>
          </a:p>
          <a:p>
            <a:r>
              <a:rPr lang="en-GB" i="1" dirty="0"/>
              <a:t>Organisational Development</a:t>
            </a:r>
          </a:p>
          <a:p>
            <a:r>
              <a:rPr lang="en-GB" i="1" dirty="0"/>
              <a:t>Programmes, Redesign &amp; Quality</a:t>
            </a:r>
          </a:p>
          <a:p>
            <a:r>
              <a:rPr lang="en-GB" i="1" dirty="0"/>
              <a:t>Strategic Commissioning</a:t>
            </a:r>
          </a:p>
        </p:txBody>
      </p:sp>
      <p:sp>
        <p:nvSpPr>
          <p:cNvPr id="6" name="Text Placeholder 5">
            <a:extLst>
              <a:ext uri="{FF2B5EF4-FFF2-40B4-BE49-F238E27FC236}">
                <a16:creationId xmlns:a16="http://schemas.microsoft.com/office/drawing/2014/main" id="{BF5D828B-5AA5-42BB-BB99-3CFE7C4FE7D6}"/>
              </a:ext>
            </a:extLst>
          </p:cNvPr>
          <p:cNvSpPr>
            <a:spLocks noGrp="1"/>
          </p:cNvSpPr>
          <p:nvPr>
            <p:ph type="body" idx="1"/>
          </p:nvPr>
        </p:nvSpPr>
        <p:spPr>
          <a:xfrm>
            <a:off x="227825" y="4690824"/>
            <a:ext cx="5378365" cy="926612"/>
          </a:xfrm>
        </p:spPr>
        <p:txBody>
          <a:bodyPr vert="horz" lIns="91440" tIns="45720" rIns="91440" bIns="45720" rtlCol="0" anchor="t">
            <a:normAutofit/>
          </a:bodyPr>
          <a:lstStyle/>
          <a:p>
            <a:r>
              <a:rPr lang="en-GB" sz="3000" dirty="0">
                <a:cs typeface="Calibri"/>
              </a:rPr>
              <a:t>Corporate Action Plan objectives</a:t>
            </a:r>
          </a:p>
          <a:p>
            <a:endParaRPr lang="en-GB" dirty="0">
              <a:cs typeface="Calibri"/>
            </a:endParaRPr>
          </a:p>
          <a:p>
            <a:endParaRPr lang="en-GB" dirty="0">
              <a:cs typeface="Calibri"/>
            </a:endParaRPr>
          </a:p>
        </p:txBody>
      </p:sp>
      <p:graphicFrame>
        <p:nvGraphicFramePr>
          <p:cNvPr id="5" name="Table 14">
            <a:extLst>
              <a:ext uri="{FF2B5EF4-FFF2-40B4-BE49-F238E27FC236}">
                <a16:creationId xmlns:a16="http://schemas.microsoft.com/office/drawing/2014/main" id="{4FF9FAC9-C983-4121-A97F-AD13A2401ADB}"/>
              </a:ext>
            </a:extLst>
          </p:cNvPr>
          <p:cNvGraphicFramePr>
            <a:graphicFrameLocks noGrp="1"/>
          </p:cNvGraphicFramePr>
          <p:nvPr>
            <p:extLst>
              <p:ext uri="{D42A27DB-BD31-4B8C-83A1-F6EECF244321}">
                <p14:modId xmlns:p14="http://schemas.microsoft.com/office/powerpoint/2010/main" val="860927754"/>
              </p:ext>
            </p:extLst>
          </p:nvPr>
        </p:nvGraphicFramePr>
        <p:xfrm>
          <a:off x="5734050" y="213360"/>
          <a:ext cx="6280268" cy="6492240"/>
        </p:xfrm>
        <a:graphic>
          <a:graphicData uri="http://schemas.openxmlformats.org/drawingml/2006/table">
            <a:tbl>
              <a:tblPr firstRow="1" bandRow="1">
                <a:tableStyleId>{9D7B26C5-4107-4FEC-AEDC-1716B250A1EF}</a:tableStyleId>
              </a:tblPr>
              <a:tblGrid>
                <a:gridCol w="4343400">
                  <a:extLst>
                    <a:ext uri="{9D8B030D-6E8A-4147-A177-3AD203B41FA5}">
                      <a16:colId xmlns:a16="http://schemas.microsoft.com/office/drawing/2014/main" val="1632953638"/>
                    </a:ext>
                  </a:extLst>
                </a:gridCol>
                <a:gridCol w="1200150">
                  <a:extLst>
                    <a:ext uri="{9D8B030D-6E8A-4147-A177-3AD203B41FA5}">
                      <a16:colId xmlns:a16="http://schemas.microsoft.com/office/drawing/2014/main" val="3276194889"/>
                    </a:ext>
                  </a:extLst>
                </a:gridCol>
                <a:gridCol w="736718">
                  <a:extLst>
                    <a:ext uri="{9D8B030D-6E8A-4147-A177-3AD203B41FA5}">
                      <a16:colId xmlns:a16="http://schemas.microsoft.com/office/drawing/2014/main" val="3436727633"/>
                    </a:ext>
                  </a:extLst>
                </a:gridCol>
              </a:tblGrid>
              <a:tr h="321304">
                <a:tc>
                  <a:txBody>
                    <a:bodyPr/>
                    <a:lstStyle/>
                    <a:p>
                      <a:r>
                        <a:rPr lang="en-GB" sz="1600" dirty="0"/>
                        <a:t>Key performance indicators</a:t>
                      </a:r>
                      <a:endParaRPr lang="en-GB" sz="1600" dirty="0">
                        <a:solidFill>
                          <a:schemeClr val="tx1"/>
                        </a:solidFill>
                      </a:endParaRPr>
                    </a:p>
                  </a:txBody>
                  <a:tcPr/>
                </a:tc>
                <a:tc>
                  <a:txBody>
                    <a:bodyPr/>
                    <a:lstStyle/>
                    <a:p>
                      <a:r>
                        <a:rPr lang="en-GB" sz="1600" dirty="0"/>
                        <a:t>Target</a:t>
                      </a:r>
                      <a:endParaRPr lang="en-GB" sz="1600" dirty="0">
                        <a:solidFill>
                          <a:schemeClr val="tx1"/>
                        </a:solidFill>
                      </a:endParaRPr>
                    </a:p>
                  </a:txBody>
                  <a:tcPr/>
                </a:tc>
                <a:tc>
                  <a:txBody>
                    <a:bodyPr/>
                    <a:lstStyle/>
                    <a:p>
                      <a:r>
                        <a:rPr lang="en-GB" sz="1600" dirty="0"/>
                        <a:t>Q1</a:t>
                      </a:r>
                      <a:endParaRPr lang="en-GB" sz="1600" dirty="0">
                        <a:solidFill>
                          <a:schemeClr val="tx1"/>
                        </a:solidFill>
                      </a:endParaRPr>
                    </a:p>
                  </a:txBody>
                  <a:tcPr/>
                </a:tc>
                <a:extLst>
                  <a:ext uri="{0D108BD9-81ED-4DB2-BD59-A6C34878D82A}">
                    <a16:rowId xmlns:a16="http://schemas.microsoft.com/office/drawing/2014/main" val="2704123125"/>
                  </a:ext>
                </a:extLst>
              </a:tr>
              <a:tr h="292095">
                <a:tc>
                  <a:txBody>
                    <a:bodyPr/>
                    <a:lstStyle/>
                    <a:p>
                      <a:pPr algn="l" fontAlgn="ctr"/>
                      <a:r>
                        <a:rPr lang="en-GB" sz="900" u="none" strike="noStrike" dirty="0">
                          <a:effectLst/>
                        </a:rPr>
                        <a:t>Calls answered and completed by CSC - one and done (%)</a:t>
                      </a:r>
                      <a:endParaRPr lang="en-GB" sz="900" b="0" i="0" u="none" strike="noStrike" dirty="0">
                        <a:solidFill>
                          <a:schemeClr val="tx1"/>
                        </a:solidFill>
                        <a:effectLst/>
                        <a:latin typeface="Calibri"/>
                      </a:endParaRPr>
                    </a:p>
                  </a:txBody>
                  <a:tcPr marL="45720" marR="45720" anchor="ctr"/>
                </a:tc>
                <a:tc>
                  <a:txBody>
                    <a:bodyPr/>
                    <a:lstStyle/>
                    <a:p>
                      <a:pPr algn="l" fontAlgn="ctr"/>
                      <a:r>
                        <a:rPr lang="en-GB" sz="1100" u="none" strike="noStrike" dirty="0">
                          <a:effectLst/>
                        </a:rPr>
                        <a:t>above 95%</a:t>
                      </a:r>
                      <a:endParaRPr lang="en-GB" sz="1100" b="0" i="0" u="none" strike="noStrike" dirty="0">
                        <a:solidFill>
                          <a:schemeClr val="tx1"/>
                        </a:solidFill>
                        <a:effectLst/>
                        <a:latin typeface="Calibri"/>
                      </a:endParaRPr>
                    </a:p>
                  </a:txBody>
                  <a:tcPr marL="45720" marR="45720" anchor="ctr"/>
                </a:tc>
                <a:tc>
                  <a:txBody>
                    <a:bodyPr/>
                    <a:lstStyle/>
                    <a:p>
                      <a:r>
                        <a:rPr lang="en-GB" sz="1400" b="1" dirty="0">
                          <a:solidFill>
                            <a:schemeClr val="accent6"/>
                          </a:solidFill>
                        </a:rPr>
                        <a:t>99%</a:t>
                      </a:r>
                    </a:p>
                  </a:txBody>
                  <a:tcPr marL="45720" marR="45720" anchor="ctr"/>
                </a:tc>
                <a:extLst>
                  <a:ext uri="{0D108BD9-81ED-4DB2-BD59-A6C34878D82A}">
                    <a16:rowId xmlns:a16="http://schemas.microsoft.com/office/drawing/2014/main" val="1916505141"/>
                  </a:ext>
                </a:extLst>
              </a:tr>
              <a:tr h="292095">
                <a:tc>
                  <a:txBody>
                    <a:bodyPr/>
                    <a:lstStyle/>
                    <a:p>
                      <a:pPr algn="l" fontAlgn="ctr"/>
                      <a:r>
                        <a:rPr lang="en-GB" sz="900" b="0" i="0" u="none" strike="noStrike" dirty="0">
                          <a:solidFill>
                            <a:schemeClr val="tx1"/>
                          </a:solidFill>
                          <a:effectLst/>
                          <a:latin typeface="Calibri"/>
                        </a:rPr>
                        <a:t>Calls answered within 20 seconds in the CSC (%)</a:t>
                      </a:r>
                    </a:p>
                  </a:txBody>
                  <a:tcPr marL="45720" marR="45720" anchor="ctr"/>
                </a:tc>
                <a:tc>
                  <a:txBody>
                    <a:bodyPr/>
                    <a:lstStyle/>
                    <a:p>
                      <a:pPr algn="l" fontAlgn="ctr"/>
                      <a:r>
                        <a:rPr lang="en-GB" sz="1100" b="0" i="0" u="none" strike="noStrike" dirty="0">
                          <a:solidFill>
                            <a:schemeClr val="tx1"/>
                          </a:solidFill>
                          <a:effectLst/>
                          <a:latin typeface="Calibri"/>
                        </a:rPr>
                        <a:t>above 75%</a:t>
                      </a:r>
                    </a:p>
                  </a:txBody>
                  <a:tcPr marL="45720" marR="45720" anchor="ctr"/>
                </a:tc>
                <a:tc>
                  <a:txBody>
                    <a:bodyPr/>
                    <a:lstStyle/>
                    <a:p>
                      <a:r>
                        <a:rPr lang="en-GB" sz="1400" b="1" dirty="0">
                          <a:solidFill>
                            <a:schemeClr val="accent4"/>
                          </a:solidFill>
                        </a:rPr>
                        <a:t>61%</a:t>
                      </a:r>
                    </a:p>
                  </a:txBody>
                  <a:tcPr marL="45720" marR="45720" anchor="ctr"/>
                </a:tc>
                <a:extLst>
                  <a:ext uri="{0D108BD9-81ED-4DB2-BD59-A6C34878D82A}">
                    <a16:rowId xmlns:a16="http://schemas.microsoft.com/office/drawing/2014/main" val="198724392"/>
                  </a:ext>
                </a:extLst>
              </a:tr>
              <a:tr h="292095">
                <a:tc>
                  <a:txBody>
                    <a:bodyPr/>
                    <a:lstStyle/>
                    <a:p>
                      <a:pPr algn="l" fontAlgn="ctr"/>
                      <a:r>
                        <a:rPr lang="en-GB" sz="900" u="none" strike="noStrike" dirty="0">
                          <a:effectLst/>
                        </a:rPr>
                        <a:t>Number of complaints received - Regeneration &amp; Place</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N/A</a:t>
                      </a:r>
                      <a:endParaRPr lang="en-GB" sz="1100" b="0" i="0" u="none" strike="noStrike" dirty="0">
                        <a:solidFill>
                          <a:schemeClr val="tx1"/>
                        </a:solidFill>
                        <a:effectLst/>
                        <a:latin typeface="Calibri"/>
                      </a:endParaRPr>
                    </a:p>
                  </a:txBody>
                  <a:tcPr marL="45720" marR="45720" anchor="ctr"/>
                </a:tc>
                <a:tc>
                  <a:txBody>
                    <a:bodyPr/>
                    <a:lstStyle/>
                    <a:p>
                      <a:r>
                        <a:rPr lang="en-GB" sz="1400" b="1" dirty="0">
                          <a:solidFill>
                            <a:schemeClr val="tx1"/>
                          </a:solidFill>
                        </a:rPr>
                        <a:t>3</a:t>
                      </a:r>
                    </a:p>
                  </a:txBody>
                  <a:tcPr marL="45720" marR="45720"/>
                </a:tc>
                <a:extLst>
                  <a:ext uri="{0D108BD9-81ED-4DB2-BD59-A6C34878D82A}">
                    <a16:rowId xmlns:a16="http://schemas.microsoft.com/office/drawing/2014/main" val="2630147201"/>
                  </a:ext>
                </a:extLst>
              </a:tr>
              <a:tr h="292095">
                <a:tc>
                  <a:txBody>
                    <a:bodyPr/>
                    <a:lstStyle/>
                    <a:p>
                      <a:pPr algn="l" fontAlgn="ctr"/>
                      <a:r>
                        <a:rPr lang="en-GB" sz="900" u="none" strike="noStrike" dirty="0">
                          <a:effectLst/>
                        </a:rPr>
                        <a:t>Complaints completed within 10 days (%) - Regeneration &amp; Place</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above 85%</a:t>
                      </a:r>
                      <a:endParaRPr lang="en-GB" sz="1100" b="0" i="0" u="none" strike="noStrike" dirty="0">
                        <a:solidFill>
                          <a:schemeClr val="tx1"/>
                        </a:solidFill>
                        <a:effectLst/>
                        <a:latin typeface="Calibri"/>
                      </a:endParaRPr>
                    </a:p>
                  </a:txBody>
                  <a:tcPr marL="45720" marR="45720" anchor="ctr"/>
                </a:tc>
                <a:tc>
                  <a:txBody>
                    <a:bodyPr/>
                    <a:lstStyle/>
                    <a:p>
                      <a:r>
                        <a:rPr lang="en-GB" sz="1400" b="1" dirty="0">
                          <a:solidFill>
                            <a:schemeClr val="accent6"/>
                          </a:solidFill>
                        </a:rPr>
                        <a:t>100%</a:t>
                      </a:r>
                    </a:p>
                  </a:txBody>
                  <a:tcPr marL="45720" marR="45720"/>
                </a:tc>
                <a:extLst>
                  <a:ext uri="{0D108BD9-81ED-4DB2-BD59-A6C34878D82A}">
                    <a16:rowId xmlns:a16="http://schemas.microsoft.com/office/drawing/2014/main" val="3694252126"/>
                  </a:ext>
                </a:extLst>
              </a:tr>
              <a:tr h="292095">
                <a:tc>
                  <a:txBody>
                    <a:bodyPr/>
                    <a:lstStyle/>
                    <a:p>
                      <a:pPr algn="l" fontAlgn="ctr"/>
                      <a:r>
                        <a:rPr lang="en-GB" sz="900" u="none" strike="noStrike" dirty="0">
                          <a:effectLst/>
                        </a:rPr>
                        <a:t>Number of complaints received - Corporate Services</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N/A</a:t>
                      </a:r>
                      <a:endParaRPr lang="en-GB" sz="1100" b="0" i="0" u="none" strike="noStrike" dirty="0">
                        <a:solidFill>
                          <a:schemeClr val="tx1"/>
                        </a:solidFill>
                        <a:effectLst/>
                        <a:latin typeface="Calibri"/>
                      </a:endParaRPr>
                    </a:p>
                  </a:txBody>
                  <a:tcPr marL="45720" marR="45720" anchor="ctr"/>
                </a:tc>
                <a:tc>
                  <a:txBody>
                    <a:bodyPr/>
                    <a:lstStyle/>
                    <a:p>
                      <a:r>
                        <a:rPr lang="en-GB" sz="1400" b="1" dirty="0">
                          <a:solidFill>
                            <a:schemeClr val="tx1"/>
                          </a:solidFill>
                        </a:rPr>
                        <a:t>38</a:t>
                      </a:r>
                    </a:p>
                  </a:txBody>
                  <a:tcPr marL="45720" marR="45720"/>
                </a:tc>
                <a:extLst>
                  <a:ext uri="{0D108BD9-81ED-4DB2-BD59-A6C34878D82A}">
                    <a16:rowId xmlns:a16="http://schemas.microsoft.com/office/drawing/2014/main" val="1411857323"/>
                  </a:ext>
                </a:extLst>
              </a:tr>
              <a:tr h="292095">
                <a:tc>
                  <a:txBody>
                    <a:bodyPr/>
                    <a:lstStyle/>
                    <a:p>
                      <a:pPr algn="l" fontAlgn="ctr"/>
                      <a:r>
                        <a:rPr lang="en-GB" sz="900" u="none" strike="noStrike" dirty="0">
                          <a:effectLst/>
                        </a:rPr>
                        <a:t>Complaints completed within 10 days (%) - Corporate Services</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above 85%</a:t>
                      </a:r>
                      <a:endParaRPr lang="en-GB" sz="1100" b="0" i="0" u="none" strike="noStrike" dirty="0">
                        <a:solidFill>
                          <a:schemeClr val="tx1"/>
                        </a:solidFill>
                        <a:effectLst/>
                        <a:latin typeface="Calibri"/>
                      </a:endParaRPr>
                    </a:p>
                  </a:txBody>
                  <a:tcPr marL="45720" marR="45720" anchor="ctr"/>
                </a:tc>
                <a:tc>
                  <a:txBody>
                    <a:bodyPr/>
                    <a:lstStyle/>
                    <a:p>
                      <a:r>
                        <a:rPr lang="en-GB" sz="1400" b="1" dirty="0">
                          <a:solidFill>
                            <a:srgbClr val="FF0000"/>
                          </a:solidFill>
                        </a:rPr>
                        <a:t>76%</a:t>
                      </a:r>
                    </a:p>
                  </a:txBody>
                  <a:tcPr marL="45720" marR="45720"/>
                </a:tc>
                <a:extLst>
                  <a:ext uri="{0D108BD9-81ED-4DB2-BD59-A6C34878D82A}">
                    <a16:rowId xmlns:a16="http://schemas.microsoft.com/office/drawing/2014/main" val="439508258"/>
                  </a:ext>
                </a:extLst>
              </a:tr>
              <a:tr h="292095">
                <a:tc>
                  <a:txBody>
                    <a:bodyPr/>
                    <a:lstStyle/>
                    <a:p>
                      <a:pPr algn="l" fontAlgn="ctr"/>
                      <a:r>
                        <a:rPr lang="en-GB" sz="900" u="none" strike="noStrike" dirty="0">
                          <a:effectLst/>
                        </a:rPr>
                        <a:t>Council tax cash collection rate - cumulative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600" u="none" strike="noStrike" dirty="0">
                          <a:effectLst/>
                        </a:rPr>
                        <a:t>above 98.9% (year end cumulative)</a:t>
                      </a:r>
                      <a:endParaRPr lang="en-GB" sz="6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400" b="1" i="0" u="none" strike="noStrike" dirty="0">
                          <a:solidFill>
                            <a:schemeClr val="accent4"/>
                          </a:solidFill>
                          <a:effectLst/>
                          <a:latin typeface="Calibri"/>
                        </a:rPr>
                        <a:t>28.9%</a:t>
                      </a:r>
                    </a:p>
                  </a:txBody>
                  <a:tcPr marL="45720" marR="45720" anchor="ctr"/>
                </a:tc>
                <a:extLst>
                  <a:ext uri="{0D108BD9-81ED-4DB2-BD59-A6C34878D82A}">
                    <a16:rowId xmlns:a16="http://schemas.microsoft.com/office/drawing/2014/main" val="66022579"/>
                  </a:ext>
                </a:extLst>
              </a:tr>
              <a:tr h="292095">
                <a:tc>
                  <a:txBody>
                    <a:bodyPr/>
                    <a:lstStyle/>
                    <a:p>
                      <a:pPr algn="l" fontAlgn="ctr"/>
                      <a:r>
                        <a:rPr lang="en-GB" sz="900" u="none" strike="noStrike" dirty="0">
                          <a:effectLst/>
                        </a:rPr>
                        <a:t>Non domestic rates cash collection - cumulative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600" u="none" strike="noStrike" dirty="0">
                          <a:effectLst/>
                        </a:rPr>
                        <a:t>above 98.6% (year end cumulative)</a:t>
                      </a:r>
                      <a:endParaRPr lang="en-GB" sz="600" b="0" i="0" u="none" strike="noStrike" dirty="0">
                        <a:solidFill>
                          <a:schemeClr val="tx1"/>
                        </a:solidFill>
                        <a:effectLst/>
                        <a:latin typeface="Calibri"/>
                      </a:endParaRPr>
                    </a:p>
                  </a:txBody>
                  <a:tcPr marL="45720" marR="45720" anchor="ctr"/>
                </a:tc>
                <a:tc>
                  <a:txBody>
                    <a:bodyPr/>
                    <a:lstStyle/>
                    <a:p>
                      <a:pPr algn="l" fontAlgn="ctr"/>
                      <a:r>
                        <a:rPr lang="en-GB" sz="1400" b="1" i="0" u="none" strike="noStrike" dirty="0">
                          <a:solidFill>
                            <a:schemeClr val="accent4"/>
                          </a:solidFill>
                          <a:effectLst/>
                          <a:latin typeface="Calibri"/>
                        </a:rPr>
                        <a:t>22.9%</a:t>
                      </a:r>
                    </a:p>
                  </a:txBody>
                  <a:tcPr marL="45720" marR="45720" anchor="ctr"/>
                </a:tc>
                <a:extLst>
                  <a:ext uri="{0D108BD9-81ED-4DB2-BD59-A6C34878D82A}">
                    <a16:rowId xmlns:a16="http://schemas.microsoft.com/office/drawing/2014/main" val="1115514069"/>
                  </a:ext>
                </a:extLst>
              </a:tr>
              <a:tr h="292095">
                <a:tc>
                  <a:txBody>
                    <a:bodyPr/>
                    <a:lstStyle/>
                    <a:p>
                      <a:pPr algn="l" fontAlgn="ctr"/>
                      <a:r>
                        <a:rPr lang="en-GB" sz="900" u="none" strike="noStrike" dirty="0">
                          <a:effectLst/>
                        </a:rPr>
                        <a:t>Average processing time - housing benefit and council tax benefit change events (days)</a:t>
                      </a:r>
                      <a:endParaRPr lang="en-GB" sz="900" b="0" i="0" u="none" strike="noStrike" dirty="0">
                        <a:solidFill>
                          <a:schemeClr val="tx1"/>
                        </a:solidFill>
                        <a:effectLst/>
                        <a:latin typeface="Calibri"/>
                      </a:endParaRPr>
                    </a:p>
                  </a:txBody>
                  <a:tcPr marL="45720" marR="45720" anchor="ctr"/>
                </a:tc>
                <a:tc>
                  <a:txBody>
                    <a:bodyPr/>
                    <a:lstStyle/>
                    <a:p>
                      <a:pPr algn="l" fontAlgn="ctr"/>
                      <a:r>
                        <a:rPr lang="en-GB" sz="1100" u="none" strike="noStrike" dirty="0">
                          <a:effectLst/>
                        </a:rPr>
                        <a:t>below 7</a:t>
                      </a:r>
                      <a:endParaRPr lang="en-GB" sz="1100" b="0" i="0" u="none" strike="noStrike" dirty="0">
                        <a:solidFill>
                          <a:schemeClr val="tx1"/>
                        </a:solidFill>
                        <a:effectLst/>
                        <a:latin typeface="Calibri"/>
                      </a:endParaRPr>
                    </a:p>
                  </a:txBody>
                  <a:tcPr marL="45720" marR="45720" anchor="ctr"/>
                </a:tc>
                <a:tc>
                  <a:txBody>
                    <a:bodyPr/>
                    <a:lstStyle/>
                    <a:p>
                      <a:pPr algn="l" fontAlgn="ctr"/>
                      <a:r>
                        <a:rPr lang="en-GB" sz="1400" b="1" i="0" u="none" strike="noStrike" dirty="0">
                          <a:solidFill>
                            <a:schemeClr val="accent6"/>
                          </a:solidFill>
                          <a:effectLst/>
                          <a:latin typeface="Calibri"/>
                        </a:rPr>
                        <a:t>5.3</a:t>
                      </a:r>
                    </a:p>
                  </a:txBody>
                  <a:tcPr marL="45720" marR="45720" anchor="ctr"/>
                </a:tc>
                <a:extLst>
                  <a:ext uri="{0D108BD9-81ED-4DB2-BD59-A6C34878D82A}">
                    <a16:rowId xmlns:a16="http://schemas.microsoft.com/office/drawing/2014/main" val="3654311373"/>
                  </a:ext>
                </a:extLst>
              </a:tr>
              <a:tr h="292095">
                <a:tc>
                  <a:txBody>
                    <a:bodyPr/>
                    <a:lstStyle/>
                    <a:p>
                      <a:pPr algn="l" fontAlgn="ctr"/>
                      <a:r>
                        <a:rPr lang="en-GB" sz="900" u="none" strike="noStrike" dirty="0">
                          <a:effectLst/>
                        </a:rPr>
                        <a:t>Average processing time - housing benefit and council tax benefit - new claims (days)</a:t>
                      </a:r>
                      <a:endParaRPr lang="en-GB" sz="900" b="0" i="0" u="none" strike="noStrike" dirty="0">
                        <a:solidFill>
                          <a:schemeClr val="tx1"/>
                        </a:solidFill>
                        <a:effectLst/>
                        <a:latin typeface="Calibri"/>
                      </a:endParaRPr>
                    </a:p>
                  </a:txBody>
                  <a:tcPr marL="45720" marR="45720" anchor="ctr"/>
                </a:tc>
                <a:tc>
                  <a:txBody>
                    <a:bodyPr/>
                    <a:lstStyle/>
                    <a:p>
                      <a:pPr algn="l" fontAlgn="ctr"/>
                      <a:r>
                        <a:rPr lang="en-GB" sz="1100" u="none" strike="noStrike" dirty="0">
                          <a:effectLst/>
                        </a:rPr>
                        <a:t>below 17</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400" b="1" i="0" u="none" strike="noStrike" dirty="0">
                          <a:solidFill>
                            <a:schemeClr val="accent6"/>
                          </a:solidFill>
                          <a:effectLst/>
                          <a:latin typeface="Calibri"/>
                        </a:rPr>
                        <a:t>10.0</a:t>
                      </a:r>
                    </a:p>
                  </a:txBody>
                  <a:tcPr marL="45720" marR="45720" anchor="ctr"/>
                </a:tc>
                <a:extLst>
                  <a:ext uri="{0D108BD9-81ED-4DB2-BD59-A6C34878D82A}">
                    <a16:rowId xmlns:a16="http://schemas.microsoft.com/office/drawing/2014/main" val="2174364672"/>
                  </a:ext>
                </a:extLst>
              </a:tr>
              <a:tr h="292095">
                <a:tc>
                  <a:txBody>
                    <a:bodyPr/>
                    <a:lstStyle/>
                    <a:p>
                      <a:pPr algn="l" fontAlgn="ctr"/>
                      <a:r>
                        <a:rPr lang="en-GB" sz="900" u="none" strike="noStrike" dirty="0">
                          <a:effectLst/>
                        </a:rPr>
                        <a:t>Freedom of Information - number of requests received</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N/A</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t>84</a:t>
                      </a:r>
                      <a:endParaRPr lang="en-GB" sz="1400" b="1" dirty="0">
                        <a:solidFill>
                          <a:schemeClr val="tx1"/>
                        </a:solidFill>
                      </a:endParaRPr>
                    </a:p>
                  </a:txBody>
                  <a:tcPr marL="45720" marR="45720"/>
                </a:tc>
                <a:extLst>
                  <a:ext uri="{0D108BD9-81ED-4DB2-BD59-A6C34878D82A}">
                    <a16:rowId xmlns:a16="http://schemas.microsoft.com/office/drawing/2014/main" val="936993810"/>
                  </a:ext>
                </a:extLst>
              </a:tr>
              <a:tr h="292095">
                <a:tc>
                  <a:txBody>
                    <a:bodyPr/>
                    <a:lstStyle/>
                    <a:p>
                      <a:pPr algn="l" fontAlgn="ctr"/>
                      <a:r>
                        <a:rPr lang="en-GB" sz="900" u="none" strike="noStrike" dirty="0">
                          <a:effectLst/>
                        </a:rPr>
                        <a:t>Freedom of Information - requests completed within 20 day statutory deadline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above 95%</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chemeClr val="accent6"/>
                          </a:solidFill>
                        </a:rPr>
                        <a:t>98.8%</a:t>
                      </a:r>
                    </a:p>
                  </a:txBody>
                  <a:tcPr marL="45720" marR="45720"/>
                </a:tc>
                <a:extLst>
                  <a:ext uri="{0D108BD9-81ED-4DB2-BD59-A6C34878D82A}">
                    <a16:rowId xmlns:a16="http://schemas.microsoft.com/office/drawing/2014/main" val="2093478671"/>
                  </a:ext>
                </a:extLst>
              </a:tr>
              <a:tr h="292095">
                <a:tc>
                  <a:txBody>
                    <a:bodyPr/>
                    <a:lstStyle/>
                    <a:p>
                      <a:pPr algn="l" fontAlgn="ctr"/>
                      <a:r>
                        <a:rPr lang="en-GB" sz="900" u="none" strike="noStrike" dirty="0">
                          <a:effectLst/>
                        </a:rPr>
                        <a:t>Environmental Information Regulations - number of requests received</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N/A</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chemeClr val="tx1"/>
                          </a:solidFill>
                        </a:rPr>
                        <a:t>33</a:t>
                      </a:r>
                    </a:p>
                  </a:txBody>
                  <a:tcPr marL="45720" marR="45720"/>
                </a:tc>
                <a:extLst>
                  <a:ext uri="{0D108BD9-81ED-4DB2-BD59-A6C34878D82A}">
                    <a16:rowId xmlns:a16="http://schemas.microsoft.com/office/drawing/2014/main" val="3059049621"/>
                  </a:ext>
                </a:extLst>
              </a:tr>
              <a:tr h="292095">
                <a:tc>
                  <a:txBody>
                    <a:bodyPr/>
                    <a:lstStyle/>
                    <a:p>
                      <a:pPr algn="l" fontAlgn="ctr"/>
                      <a:r>
                        <a:rPr lang="en-GB" sz="900" u="none" strike="noStrike" dirty="0">
                          <a:effectLst/>
                        </a:rPr>
                        <a:t>Environmental Information Regulations - requests completed within 20 day statutory deadline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above 95%</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chemeClr val="accent4"/>
                          </a:solidFill>
                        </a:rPr>
                        <a:t>87.9%</a:t>
                      </a:r>
                    </a:p>
                  </a:txBody>
                  <a:tcPr marL="45720" marR="45720"/>
                </a:tc>
                <a:extLst>
                  <a:ext uri="{0D108BD9-81ED-4DB2-BD59-A6C34878D82A}">
                    <a16:rowId xmlns:a16="http://schemas.microsoft.com/office/drawing/2014/main" val="2162356016"/>
                  </a:ext>
                </a:extLst>
              </a:tr>
              <a:tr h="292095">
                <a:tc>
                  <a:txBody>
                    <a:bodyPr/>
                    <a:lstStyle/>
                    <a:p>
                      <a:pPr algn="l" fontAlgn="ctr"/>
                      <a:r>
                        <a:rPr lang="en-GB" sz="900" u="none" strike="noStrike" dirty="0">
                          <a:effectLst/>
                        </a:rPr>
                        <a:t>Subject Access Requests - number of requests received</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N/A</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chemeClr val="tx1"/>
                          </a:solidFill>
                        </a:rPr>
                        <a:t>2</a:t>
                      </a:r>
                    </a:p>
                  </a:txBody>
                  <a:tcPr marL="45720" marR="45720"/>
                </a:tc>
                <a:extLst>
                  <a:ext uri="{0D108BD9-81ED-4DB2-BD59-A6C34878D82A}">
                    <a16:rowId xmlns:a16="http://schemas.microsoft.com/office/drawing/2014/main" val="725290802"/>
                  </a:ext>
                </a:extLst>
              </a:tr>
              <a:tr h="292095">
                <a:tc>
                  <a:txBody>
                    <a:bodyPr/>
                    <a:lstStyle/>
                    <a:p>
                      <a:pPr algn="l" fontAlgn="ctr"/>
                      <a:r>
                        <a:rPr lang="en-GB" sz="900" u="none" strike="noStrike" dirty="0">
                          <a:effectLst/>
                        </a:rPr>
                        <a:t>Subject Access Requests - requests completed within statutory deadline of one month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above 95%</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chemeClr val="accent6"/>
                          </a:solidFill>
                        </a:rPr>
                        <a:t>100%</a:t>
                      </a:r>
                    </a:p>
                  </a:txBody>
                  <a:tcPr marL="45720" marR="45720"/>
                </a:tc>
                <a:extLst>
                  <a:ext uri="{0D108BD9-81ED-4DB2-BD59-A6C34878D82A}">
                    <a16:rowId xmlns:a16="http://schemas.microsoft.com/office/drawing/2014/main" val="2429092972"/>
                  </a:ext>
                </a:extLst>
              </a:tr>
              <a:tr h="292095">
                <a:tc>
                  <a:txBody>
                    <a:bodyPr/>
                    <a:lstStyle/>
                    <a:p>
                      <a:pPr algn="l" fontAlgn="ctr"/>
                      <a:r>
                        <a:rPr lang="en-GB" sz="900" b="0" i="0" u="none" strike="noStrike" dirty="0">
                          <a:solidFill>
                            <a:schemeClr val="tx1"/>
                          </a:solidFill>
                          <a:effectLst/>
                          <a:latin typeface="Calibri" panose="020F0502020204030204" pitchFamily="34" charset="0"/>
                        </a:rPr>
                        <a:t>Number of missed bins</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Less than 35 per 100,000</a:t>
                      </a:r>
                    </a:p>
                  </a:txBody>
                  <a:tcPr marL="45720" marR="45720" anchor="ctr"/>
                </a:tc>
                <a:tc>
                  <a:txBody>
                    <a:bodyPr/>
                    <a:lstStyle/>
                    <a:p>
                      <a:pPr algn="l" fontAlgn="ctr"/>
                      <a:r>
                        <a:rPr lang="en-GB" sz="1400" b="1" i="0" u="none" strike="noStrike" dirty="0">
                          <a:solidFill>
                            <a:srgbClr val="FF0000"/>
                          </a:solidFill>
                          <a:effectLst/>
                          <a:latin typeface="Calibri" panose="020F0502020204030204" pitchFamily="34" charset="0"/>
                        </a:rPr>
                        <a:t>167</a:t>
                      </a:r>
                    </a:p>
                  </a:txBody>
                  <a:tcPr marL="45720" marR="45720" anchor="ctr"/>
                </a:tc>
                <a:extLst>
                  <a:ext uri="{0D108BD9-81ED-4DB2-BD59-A6C34878D82A}">
                    <a16:rowId xmlns:a16="http://schemas.microsoft.com/office/drawing/2014/main" val="4251891210"/>
                  </a:ext>
                </a:extLst>
              </a:tr>
              <a:tr h="292095">
                <a:tc>
                  <a:txBody>
                    <a:bodyPr/>
                    <a:lstStyle/>
                    <a:p>
                      <a:pPr algn="l" fontAlgn="ctr"/>
                      <a:r>
                        <a:rPr lang="en-GB" sz="900" b="0" i="0" u="none" strike="noStrike" dirty="0">
                          <a:solidFill>
                            <a:schemeClr val="tx1"/>
                          </a:solidFill>
                          <a:effectLst/>
                          <a:latin typeface="Calibri" panose="020F0502020204030204" pitchFamily="34" charset="0"/>
                        </a:rPr>
                        <a:t>Percentage of household waste recycled and composted</a:t>
                      </a:r>
                    </a:p>
                  </a:txBody>
                  <a:tcPr marL="45720" marR="45720" anchor="ctr"/>
                </a:tc>
                <a:tc>
                  <a:txBody>
                    <a:bodyPr/>
                    <a:lstStyle/>
                    <a:p>
                      <a:pPr algn="l" fontAlgn="ctr"/>
                      <a:r>
                        <a:rPr lang="en-GB" sz="1100" b="0" i="0" u="none" strike="noStrike" dirty="0">
                          <a:solidFill>
                            <a:schemeClr val="tx1"/>
                          </a:solidFill>
                          <a:effectLst/>
                          <a:latin typeface="Calibri" panose="020F0502020204030204" pitchFamily="34" charset="0"/>
                        </a:rPr>
                        <a:t>Above 30%</a:t>
                      </a:r>
                    </a:p>
                  </a:txBody>
                  <a:tcPr marL="45720" marR="45720" anchor="ctr"/>
                </a:tc>
                <a:tc>
                  <a:txBody>
                    <a:bodyPr/>
                    <a:lstStyle/>
                    <a:p>
                      <a:pPr algn="l" fontAlgn="ctr"/>
                      <a:r>
                        <a:rPr lang="en-GB" sz="1400" b="1" i="0" u="none" strike="noStrike" dirty="0">
                          <a:solidFill>
                            <a:schemeClr val="accent6"/>
                          </a:solidFill>
                          <a:effectLst/>
                          <a:latin typeface="Calibri" panose="020F0502020204030204" pitchFamily="34" charset="0"/>
                        </a:rPr>
                        <a:t>32%</a:t>
                      </a:r>
                    </a:p>
                  </a:txBody>
                  <a:tcPr marL="45720" marR="45720" anchor="ctr"/>
                </a:tc>
                <a:extLst>
                  <a:ext uri="{0D108BD9-81ED-4DB2-BD59-A6C34878D82A}">
                    <a16:rowId xmlns:a16="http://schemas.microsoft.com/office/drawing/2014/main" val="1362401362"/>
                  </a:ext>
                </a:extLst>
              </a:tr>
              <a:tr h="292095">
                <a:tc>
                  <a:txBody>
                    <a:bodyPr/>
                    <a:lstStyle/>
                    <a:p>
                      <a:pPr algn="l" fontAlgn="ctr"/>
                      <a:r>
                        <a:rPr lang="en-GB" sz="900" b="0" i="0" u="none" strike="noStrike" dirty="0">
                          <a:solidFill>
                            <a:schemeClr val="tx1"/>
                          </a:solidFill>
                          <a:effectLst/>
                          <a:latin typeface="Calibri" panose="020F0502020204030204" pitchFamily="34" charset="0"/>
                        </a:rPr>
                        <a:t>Contamination of recycling (%)</a:t>
                      </a:r>
                    </a:p>
                  </a:txBody>
                  <a:tcPr marL="45720" marR="45720" anchor="ctr"/>
                </a:tc>
                <a:tc>
                  <a:txBody>
                    <a:bodyPr/>
                    <a:lstStyle/>
                    <a:p>
                      <a:pPr algn="l" fontAlgn="ctr"/>
                      <a:r>
                        <a:rPr lang="en-GB" sz="1100" b="0" i="0" u="none" strike="noStrike" dirty="0">
                          <a:solidFill>
                            <a:schemeClr val="tx1"/>
                          </a:solidFill>
                          <a:effectLst/>
                          <a:latin typeface="Calibri" panose="020F0502020204030204" pitchFamily="34" charset="0"/>
                        </a:rPr>
                        <a:t>Less than 10%</a:t>
                      </a:r>
                    </a:p>
                  </a:txBody>
                  <a:tcPr marL="45720" marR="45720" anchor="ctr"/>
                </a:tc>
                <a:tc>
                  <a:txBody>
                    <a:bodyPr/>
                    <a:lstStyle/>
                    <a:p>
                      <a:pPr algn="l" fontAlgn="ctr"/>
                      <a:r>
                        <a:rPr lang="en-GB" sz="1400" b="1" i="0" u="none" strike="noStrike" dirty="0">
                          <a:solidFill>
                            <a:srgbClr val="FF0000"/>
                          </a:solidFill>
                          <a:effectLst/>
                          <a:latin typeface="Calibri" panose="020F0502020204030204" pitchFamily="34" charset="0"/>
                        </a:rPr>
                        <a:t>19.3%</a:t>
                      </a:r>
                    </a:p>
                  </a:txBody>
                  <a:tcPr marL="45720" marR="45720" anchor="ctr"/>
                </a:tc>
                <a:extLst>
                  <a:ext uri="{0D108BD9-81ED-4DB2-BD59-A6C34878D82A}">
                    <a16:rowId xmlns:a16="http://schemas.microsoft.com/office/drawing/2014/main" val="3564214122"/>
                  </a:ext>
                </a:extLst>
              </a:tr>
              <a:tr h="292095">
                <a:tc>
                  <a:txBody>
                    <a:bodyPr/>
                    <a:lstStyle/>
                    <a:p>
                      <a:pPr algn="l" fontAlgn="ctr"/>
                      <a:r>
                        <a:rPr lang="en-GB" sz="900" b="0" i="0" u="none" strike="noStrike" dirty="0">
                          <a:solidFill>
                            <a:schemeClr val="tx1"/>
                          </a:solidFill>
                          <a:effectLst/>
                          <a:latin typeface="Calibri" panose="020F0502020204030204" pitchFamily="34" charset="0"/>
                        </a:rPr>
                        <a:t>Number of fly tips reported</a:t>
                      </a:r>
                    </a:p>
                  </a:txBody>
                  <a:tcPr marL="45720" marR="45720" anchor="ctr"/>
                </a:tc>
                <a:tc>
                  <a:txBody>
                    <a:bodyPr/>
                    <a:lstStyle/>
                    <a:p>
                      <a:pPr algn="l" fontAlgn="ctr"/>
                      <a:r>
                        <a:rPr lang="en-GB" sz="1100" b="0" i="0" u="none" strike="noStrike" dirty="0">
                          <a:solidFill>
                            <a:schemeClr val="tx1"/>
                          </a:solidFill>
                          <a:effectLst/>
                          <a:latin typeface="Calibri" panose="020F0502020204030204" pitchFamily="34" charset="0"/>
                        </a:rPr>
                        <a:t>Less than 120</a:t>
                      </a:r>
                    </a:p>
                  </a:txBody>
                  <a:tcPr marL="45720" marR="45720" anchor="ctr"/>
                </a:tc>
                <a:tc>
                  <a:txBody>
                    <a:bodyPr/>
                    <a:lstStyle/>
                    <a:p>
                      <a:pPr algn="l" fontAlgn="ctr"/>
                      <a:r>
                        <a:rPr lang="en-GB" sz="1400" b="1" i="0" u="none" strike="noStrike" dirty="0">
                          <a:solidFill>
                            <a:srgbClr val="FFC000"/>
                          </a:solidFill>
                          <a:effectLst/>
                          <a:latin typeface="Calibri" panose="020F0502020204030204" pitchFamily="34" charset="0"/>
                        </a:rPr>
                        <a:t>199</a:t>
                      </a:r>
                    </a:p>
                  </a:txBody>
                  <a:tcPr marL="45720" marR="45720" anchor="ctr"/>
                </a:tc>
                <a:extLst>
                  <a:ext uri="{0D108BD9-81ED-4DB2-BD59-A6C34878D82A}">
                    <a16:rowId xmlns:a16="http://schemas.microsoft.com/office/drawing/2014/main" val="2839323883"/>
                  </a:ext>
                </a:extLst>
              </a:tr>
            </a:tbl>
          </a:graphicData>
        </a:graphic>
      </p:graphicFrame>
      <p:sp>
        <p:nvSpPr>
          <p:cNvPr id="7" name="Text Placeholder 5">
            <a:extLst>
              <a:ext uri="{FF2B5EF4-FFF2-40B4-BE49-F238E27FC236}">
                <a16:creationId xmlns:a16="http://schemas.microsoft.com/office/drawing/2014/main" id="{DEBAFE11-478A-414D-9F0A-A2ECF7E22ED5}"/>
              </a:ext>
            </a:extLst>
          </p:cNvPr>
          <p:cNvSpPr txBox="1">
            <a:spLocks/>
          </p:cNvSpPr>
          <p:nvPr/>
        </p:nvSpPr>
        <p:spPr>
          <a:xfrm>
            <a:off x="473184" y="5341024"/>
            <a:ext cx="896125" cy="1212547"/>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rgbClr val="FF0000"/>
                </a:solidFill>
                <a:cs typeface="Calibri"/>
              </a:rPr>
              <a:t>0</a:t>
            </a:r>
          </a:p>
          <a:p>
            <a:pPr algn="ctr"/>
            <a:r>
              <a:rPr lang="en-GB" sz="2800" dirty="0">
                <a:solidFill>
                  <a:srgbClr val="FF0000"/>
                </a:solidFill>
                <a:cs typeface="Calibri"/>
              </a:rPr>
              <a:t>Red</a:t>
            </a:r>
          </a:p>
          <a:p>
            <a:endParaRPr lang="en-GB" dirty="0">
              <a:cs typeface="Calibri"/>
            </a:endParaRPr>
          </a:p>
          <a:p>
            <a:endParaRPr lang="en-GB" dirty="0">
              <a:cs typeface="Calibri"/>
            </a:endParaRPr>
          </a:p>
        </p:txBody>
      </p:sp>
      <p:sp>
        <p:nvSpPr>
          <p:cNvPr id="8" name="Text Placeholder 5">
            <a:extLst>
              <a:ext uri="{FF2B5EF4-FFF2-40B4-BE49-F238E27FC236}">
                <a16:creationId xmlns:a16="http://schemas.microsoft.com/office/drawing/2014/main" id="{491379FF-C043-48BF-8F0F-6F9E7FA1C211}"/>
              </a:ext>
            </a:extLst>
          </p:cNvPr>
          <p:cNvSpPr txBox="1">
            <a:spLocks/>
          </p:cNvSpPr>
          <p:nvPr/>
        </p:nvSpPr>
        <p:spPr>
          <a:xfrm>
            <a:off x="1536758" y="5341024"/>
            <a:ext cx="1103729" cy="1212545"/>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chemeClr val="accent4"/>
                </a:solidFill>
                <a:cs typeface="Calibri"/>
              </a:rPr>
              <a:t>4</a:t>
            </a:r>
          </a:p>
          <a:p>
            <a:pPr algn="ctr"/>
            <a:r>
              <a:rPr lang="en-GB" sz="2800" dirty="0">
                <a:solidFill>
                  <a:schemeClr val="accent4"/>
                </a:solidFill>
                <a:cs typeface="Calibri"/>
              </a:rPr>
              <a:t>Amber</a:t>
            </a:r>
          </a:p>
          <a:p>
            <a:endParaRPr lang="en-GB" dirty="0">
              <a:cs typeface="Calibri"/>
            </a:endParaRPr>
          </a:p>
          <a:p>
            <a:endParaRPr lang="en-GB" dirty="0">
              <a:cs typeface="Calibri"/>
            </a:endParaRPr>
          </a:p>
        </p:txBody>
      </p:sp>
      <p:sp>
        <p:nvSpPr>
          <p:cNvPr id="9" name="Text Placeholder 5">
            <a:extLst>
              <a:ext uri="{FF2B5EF4-FFF2-40B4-BE49-F238E27FC236}">
                <a16:creationId xmlns:a16="http://schemas.microsoft.com/office/drawing/2014/main" id="{3C9DCBC8-4509-4E90-AD0D-DD8C8AD4EAAA}"/>
              </a:ext>
            </a:extLst>
          </p:cNvPr>
          <p:cNvSpPr txBox="1">
            <a:spLocks/>
          </p:cNvSpPr>
          <p:nvPr/>
        </p:nvSpPr>
        <p:spPr>
          <a:xfrm>
            <a:off x="2781756" y="5341024"/>
            <a:ext cx="1103729" cy="1212545"/>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chemeClr val="accent6"/>
                </a:solidFill>
                <a:cs typeface="Calibri"/>
              </a:rPr>
              <a:t>32</a:t>
            </a:r>
          </a:p>
          <a:p>
            <a:pPr algn="ctr"/>
            <a:r>
              <a:rPr lang="en-GB" sz="2800" dirty="0">
                <a:solidFill>
                  <a:schemeClr val="accent6"/>
                </a:solidFill>
                <a:cs typeface="Calibri"/>
              </a:rPr>
              <a:t>Green</a:t>
            </a:r>
          </a:p>
          <a:p>
            <a:endParaRPr lang="en-GB" dirty="0">
              <a:cs typeface="Calibri"/>
            </a:endParaRPr>
          </a:p>
          <a:p>
            <a:endParaRPr lang="en-GB" dirty="0">
              <a:cs typeface="Calibri"/>
            </a:endParaRPr>
          </a:p>
        </p:txBody>
      </p:sp>
      <p:sp>
        <p:nvSpPr>
          <p:cNvPr id="10" name="Text Placeholder 5">
            <a:extLst>
              <a:ext uri="{FF2B5EF4-FFF2-40B4-BE49-F238E27FC236}">
                <a16:creationId xmlns:a16="http://schemas.microsoft.com/office/drawing/2014/main" id="{9847DE9F-767A-4BA3-8567-76ED8D498C33}"/>
              </a:ext>
            </a:extLst>
          </p:cNvPr>
          <p:cNvSpPr txBox="1">
            <a:spLocks/>
          </p:cNvSpPr>
          <p:nvPr/>
        </p:nvSpPr>
        <p:spPr>
          <a:xfrm>
            <a:off x="3676714" y="5225714"/>
            <a:ext cx="1929476" cy="160020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300" dirty="0">
                <a:solidFill>
                  <a:schemeClr val="tx1">
                    <a:lumMod val="50000"/>
                  </a:schemeClr>
                </a:solidFill>
                <a:cs typeface="Calibri"/>
              </a:rPr>
              <a:t>0</a:t>
            </a:r>
          </a:p>
          <a:p>
            <a:pPr algn="ctr"/>
            <a:r>
              <a:rPr lang="en-GB" sz="2600" dirty="0">
                <a:solidFill>
                  <a:schemeClr val="tx1">
                    <a:lumMod val="50000"/>
                  </a:schemeClr>
                </a:solidFill>
                <a:cs typeface="Calibri"/>
              </a:rPr>
              <a:t>Complete</a:t>
            </a:r>
          </a:p>
          <a:p>
            <a:endParaRPr lang="en-GB" dirty="0">
              <a:cs typeface="Calibri"/>
            </a:endParaRPr>
          </a:p>
          <a:p>
            <a:endParaRPr lang="en-GB" dirty="0">
              <a:cs typeface="Calibri"/>
            </a:endParaRPr>
          </a:p>
        </p:txBody>
      </p:sp>
    </p:spTree>
    <p:extLst>
      <p:ext uri="{BB962C8B-B14F-4D97-AF65-F5344CB8AC3E}">
        <p14:creationId xmlns:p14="http://schemas.microsoft.com/office/powerpoint/2010/main" val="594137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177682" y="-160429"/>
            <a:ext cx="5428508" cy="1724553"/>
          </a:xfrm>
        </p:spPr>
        <p:txBody>
          <a:bodyPr>
            <a:normAutofit/>
          </a:bodyPr>
          <a:lstStyle/>
          <a:p>
            <a:r>
              <a:rPr lang="en-GB" sz="4400" dirty="0"/>
              <a:t>Regeneration &amp; Place performance</a:t>
            </a:r>
          </a:p>
        </p:txBody>
      </p:sp>
      <p:sp>
        <p:nvSpPr>
          <p:cNvPr id="4" name="TextBox 3">
            <a:extLst>
              <a:ext uri="{FF2B5EF4-FFF2-40B4-BE49-F238E27FC236}">
                <a16:creationId xmlns:a16="http://schemas.microsoft.com/office/drawing/2014/main" id="{9D90BC29-E0CC-4001-9353-BD0BF2B9A913}"/>
              </a:ext>
            </a:extLst>
          </p:cNvPr>
          <p:cNvSpPr txBox="1"/>
          <p:nvPr/>
        </p:nvSpPr>
        <p:spPr>
          <a:xfrm>
            <a:off x="227825" y="1564124"/>
            <a:ext cx="4539343" cy="1754326"/>
          </a:xfrm>
          <a:prstGeom prst="rect">
            <a:avLst/>
          </a:prstGeom>
          <a:noFill/>
        </p:spPr>
        <p:txBody>
          <a:bodyPr wrap="square" lIns="91440" tIns="45720" rIns="91440" bIns="45720" rtlCol="0" anchor="t">
            <a:spAutoFit/>
          </a:bodyPr>
          <a:lstStyle/>
          <a:p>
            <a:r>
              <a:rPr lang="en-GB" i="1" dirty="0"/>
              <a:t>Coastal Partnership</a:t>
            </a:r>
          </a:p>
          <a:p>
            <a:r>
              <a:rPr lang="en-GB" i="1" dirty="0"/>
              <a:t>Housing &amp; Communities</a:t>
            </a:r>
          </a:p>
          <a:p>
            <a:r>
              <a:rPr lang="en-GB" i="1" dirty="0"/>
              <a:t>Neighbourhood Support</a:t>
            </a:r>
          </a:p>
          <a:p>
            <a:r>
              <a:rPr lang="en-GB" i="1" dirty="0"/>
              <a:t>Planning</a:t>
            </a:r>
          </a:p>
          <a:p>
            <a:r>
              <a:rPr lang="en-GB" i="1" dirty="0"/>
              <a:t>Property</a:t>
            </a:r>
          </a:p>
          <a:p>
            <a:r>
              <a:rPr lang="en-GB" i="1" dirty="0"/>
              <a:t>Regeneration &amp; Economy</a:t>
            </a:r>
          </a:p>
        </p:txBody>
      </p:sp>
      <p:sp>
        <p:nvSpPr>
          <p:cNvPr id="6" name="Text Placeholder 5">
            <a:extLst>
              <a:ext uri="{FF2B5EF4-FFF2-40B4-BE49-F238E27FC236}">
                <a16:creationId xmlns:a16="http://schemas.microsoft.com/office/drawing/2014/main" id="{BF5D828B-5AA5-42BB-BB99-3CFE7C4FE7D6}"/>
              </a:ext>
            </a:extLst>
          </p:cNvPr>
          <p:cNvSpPr>
            <a:spLocks noGrp="1"/>
          </p:cNvSpPr>
          <p:nvPr>
            <p:ph type="body" idx="1"/>
          </p:nvPr>
        </p:nvSpPr>
        <p:spPr>
          <a:xfrm>
            <a:off x="227825" y="4690824"/>
            <a:ext cx="5378365" cy="926612"/>
          </a:xfrm>
        </p:spPr>
        <p:txBody>
          <a:bodyPr vert="horz" lIns="91440" tIns="45720" rIns="91440" bIns="45720" rtlCol="0" anchor="t">
            <a:normAutofit/>
          </a:bodyPr>
          <a:lstStyle/>
          <a:p>
            <a:r>
              <a:rPr lang="en-GB" sz="2800" dirty="0">
                <a:cs typeface="Calibri"/>
              </a:rPr>
              <a:t>Corporate Action Plan objectives</a:t>
            </a:r>
          </a:p>
          <a:p>
            <a:endParaRPr lang="en-GB" dirty="0">
              <a:cs typeface="Calibri"/>
            </a:endParaRPr>
          </a:p>
          <a:p>
            <a:endParaRPr lang="en-GB" dirty="0">
              <a:cs typeface="Calibri"/>
            </a:endParaRPr>
          </a:p>
        </p:txBody>
      </p:sp>
      <p:graphicFrame>
        <p:nvGraphicFramePr>
          <p:cNvPr id="5" name="Table 14">
            <a:extLst>
              <a:ext uri="{FF2B5EF4-FFF2-40B4-BE49-F238E27FC236}">
                <a16:creationId xmlns:a16="http://schemas.microsoft.com/office/drawing/2014/main" id="{4FF9FAC9-C983-4121-A97F-AD13A2401ADB}"/>
              </a:ext>
            </a:extLst>
          </p:cNvPr>
          <p:cNvGraphicFramePr>
            <a:graphicFrameLocks noGrp="1"/>
          </p:cNvGraphicFramePr>
          <p:nvPr>
            <p:extLst>
              <p:ext uri="{D42A27DB-BD31-4B8C-83A1-F6EECF244321}">
                <p14:modId xmlns:p14="http://schemas.microsoft.com/office/powerpoint/2010/main" val="4181891162"/>
              </p:ext>
            </p:extLst>
          </p:nvPr>
        </p:nvGraphicFramePr>
        <p:xfrm>
          <a:off x="5390069" y="40069"/>
          <a:ext cx="6752507" cy="6817931"/>
        </p:xfrm>
        <a:graphic>
          <a:graphicData uri="http://schemas.openxmlformats.org/drawingml/2006/table">
            <a:tbl>
              <a:tblPr firstRow="1" bandRow="1">
                <a:tableStyleId>{9D7B26C5-4107-4FEC-AEDC-1716B250A1EF}</a:tableStyleId>
              </a:tblPr>
              <a:tblGrid>
                <a:gridCol w="3593431">
                  <a:extLst>
                    <a:ext uri="{9D8B030D-6E8A-4147-A177-3AD203B41FA5}">
                      <a16:colId xmlns:a16="http://schemas.microsoft.com/office/drawing/2014/main" val="1632953638"/>
                    </a:ext>
                  </a:extLst>
                </a:gridCol>
                <a:gridCol w="1507958">
                  <a:extLst>
                    <a:ext uri="{9D8B030D-6E8A-4147-A177-3AD203B41FA5}">
                      <a16:colId xmlns:a16="http://schemas.microsoft.com/office/drawing/2014/main" val="3276194889"/>
                    </a:ext>
                  </a:extLst>
                </a:gridCol>
                <a:gridCol w="1651118">
                  <a:extLst>
                    <a:ext uri="{9D8B030D-6E8A-4147-A177-3AD203B41FA5}">
                      <a16:colId xmlns:a16="http://schemas.microsoft.com/office/drawing/2014/main" val="3436727633"/>
                    </a:ext>
                  </a:extLst>
                </a:gridCol>
              </a:tblGrid>
              <a:tr h="318048">
                <a:tc>
                  <a:txBody>
                    <a:bodyPr/>
                    <a:lstStyle/>
                    <a:p>
                      <a:r>
                        <a:rPr lang="en-GB" sz="1400" dirty="0"/>
                        <a:t>Key performance indicators</a:t>
                      </a:r>
                      <a:endParaRPr lang="en-GB" sz="1400" dirty="0">
                        <a:solidFill>
                          <a:schemeClr val="tx1"/>
                        </a:solidFill>
                      </a:endParaRPr>
                    </a:p>
                  </a:txBody>
                  <a:tcPr/>
                </a:tc>
                <a:tc>
                  <a:txBody>
                    <a:bodyPr/>
                    <a:lstStyle/>
                    <a:p>
                      <a:r>
                        <a:rPr lang="en-GB" sz="1400" dirty="0"/>
                        <a:t>Target</a:t>
                      </a:r>
                      <a:endParaRPr lang="en-GB" sz="1400" dirty="0">
                        <a:solidFill>
                          <a:schemeClr val="tx1"/>
                        </a:solidFill>
                      </a:endParaRPr>
                    </a:p>
                  </a:txBody>
                  <a:tcPr/>
                </a:tc>
                <a:tc>
                  <a:txBody>
                    <a:bodyPr/>
                    <a:lstStyle/>
                    <a:p>
                      <a:r>
                        <a:rPr lang="en-GB" sz="1400" dirty="0"/>
                        <a:t>Q1</a:t>
                      </a:r>
                      <a:endParaRPr lang="en-GB" sz="1400" dirty="0">
                        <a:solidFill>
                          <a:schemeClr val="tx1"/>
                        </a:solidFill>
                      </a:endParaRPr>
                    </a:p>
                  </a:txBody>
                  <a:tcPr/>
                </a:tc>
                <a:extLst>
                  <a:ext uri="{0D108BD9-81ED-4DB2-BD59-A6C34878D82A}">
                    <a16:rowId xmlns:a16="http://schemas.microsoft.com/office/drawing/2014/main" val="2704123125"/>
                  </a:ext>
                </a:extLst>
              </a:tr>
              <a:tr h="268728">
                <a:tc>
                  <a:txBody>
                    <a:bodyPr/>
                    <a:lstStyle/>
                    <a:p>
                      <a:pPr algn="l" fontAlgn="ctr"/>
                      <a:r>
                        <a:rPr lang="en-GB" sz="900" u="none" strike="noStrike" dirty="0">
                          <a:effectLst/>
                        </a:rPr>
                        <a:t>Affordable homes delivered</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above 130 (year end cumulative)</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1200" b="1" dirty="0">
                          <a:solidFill>
                            <a:srgbClr val="FFC000"/>
                          </a:solidFill>
                        </a:rPr>
                        <a:t>0</a:t>
                      </a:r>
                    </a:p>
                  </a:txBody>
                  <a:tcPr marL="45720" marR="45720"/>
                </a:tc>
                <a:extLst>
                  <a:ext uri="{0D108BD9-81ED-4DB2-BD59-A6C34878D82A}">
                    <a16:rowId xmlns:a16="http://schemas.microsoft.com/office/drawing/2014/main" val="1916505141"/>
                  </a:ext>
                </a:extLst>
              </a:tr>
              <a:tr h="268728">
                <a:tc>
                  <a:txBody>
                    <a:bodyPr/>
                    <a:lstStyle/>
                    <a:p>
                      <a:pPr algn="l" fontAlgn="ctr"/>
                      <a:r>
                        <a:rPr lang="en-GB" sz="900" u="none" strike="noStrike" dirty="0">
                          <a:effectLst/>
                        </a:rPr>
                        <a:t>Homelessness acceptances</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below 65 (year end cumulative)</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1200" b="1" dirty="0">
                          <a:solidFill>
                            <a:schemeClr val="accent6"/>
                          </a:solidFill>
                        </a:rPr>
                        <a:t>1</a:t>
                      </a:r>
                    </a:p>
                  </a:txBody>
                  <a:tcPr marL="45720" marR="45720"/>
                </a:tc>
                <a:extLst>
                  <a:ext uri="{0D108BD9-81ED-4DB2-BD59-A6C34878D82A}">
                    <a16:rowId xmlns:a16="http://schemas.microsoft.com/office/drawing/2014/main" val="198724392"/>
                  </a:ext>
                </a:extLst>
              </a:tr>
              <a:tr h="298587">
                <a:tc>
                  <a:txBody>
                    <a:bodyPr/>
                    <a:lstStyle/>
                    <a:p>
                      <a:pPr algn="l" fontAlgn="ctr"/>
                      <a:r>
                        <a:rPr lang="en-GB" sz="900" u="none" strike="noStrike" dirty="0">
                          <a:effectLst/>
                        </a:rPr>
                        <a:t>Successful homelessness prevention outcomes</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above 1050 (year end cumulative)</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700" b="0" i="0" kern="1200" dirty="0">
                          <a:solidFill>
                            <a:srgbClr val="FFC000"/>
                          </a:solidFill>
                          <a:effectLst/>
                          <a:latin typeface="+mn-lt"/>
                          <a:ea typeface="+mn-ea"/>
                          <a:cs typeface="+mn-cs"/>
                        </a:rPr>
                        <a:t>Worked with 254 cases during Q1, 96 of these were successful DHP claims</a:t>
                      </a:r>
                      <a:endParaRPr lang="en-GB" sz="700" b="1" dirty="0">
                        <a:solidFill>
                          <a:srgbClr val="FFC000"/>
                        </a:solidFill>
                      </a:endParaRPr>
                    </a:p>
                  </a:txBody>
                  <a:tcPr marL="45720" marR="45720"/>
                </a:tc>
                <a:extLst>
                  <a:ext uri="{0D108BD9-81ED-4DB2-BD59-A6C34878D82A}">
                    <a16:rowId xmlns:a16="http://schemas.microsoft.com/office/drawing/2014/main" val="2630147201"/>
                  </a:ext>
                </a:extLst>
              </a:tr>
              <a:tr h="268728">
                <a:tc>
                  <a:txBody>
                    <a:bodyPr/>
                    <a:lstStyle/>
                    <a:p>
                      <a:pPr algn="l" fontAlgn="ctr"/>
                      <a:r>
                        <a:rPr lang="en-GB" sz="900" u="none" strike="noStrike" dirty="0">
                          <a:effectLst/>
                        </a:rPr>
                        <a:t>Number of households in B&amp;B</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below 65 (year end cumulative)</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1200" b="1" dirty="0">
                          <a:solidFill>
                            <a:srgbClr val="FF0000"/>
                          </a:solidFill>
                        </a:rPr>
                        <a:t>67</a:t>
                      </a:r>
                    </a:p>
                  </a:txBody>
                  <a:tcPr marL="45720" marR="45720"/>
                </a:tc>
                <a:extLst>
                  <a:ext uri="{0D108BD9-81ED-4DB2-BD59-A6C34878D82A}">
                    <a16:rowId xmlns:a16="http://schemas.microsoft.com/office/drawing/2014/main" val="3694252126"/>
                  </a:ext>
                </a:extLst>
              </a:tr>
              <a:tr h="268728">
                <a:tc>
                  <a:txBody>
                    <a:bodyPr/>
                    <a:lstStyle/>
                    <a:p>
                      <a:pPr algn="l" fontAlgn="ctr"/>
                      <a:r>
                        <a:rPr lang="en-GB" sz="900" u="none" strike="noStrike" dirty="0">
                          <a:effectLst/>
                        </a:rPr>
                        <a:t>Number of weeks in B&amp;B</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TBC</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1200" b="1" dirty="0">
                          <a:solidFill>
                            <a:srgbClr val="FF0000"/>
                          </a:solidFill>
                        </a:rPr>
                        <a:t>589</a:t>
                      </a:r>
                    </a:p>
                  </a:txBody>
                  <a:tcPr marL="45720" marR="45720"/>
                </a:tc>
                <a:extLst>
                  <a:ext uri="{0D108BD9-81ED-4DB2-BD59-A6C34878D82A}">
                    <a16:rowId xmlns:a16="http://schemas.microsoft.com/office/drawing/2014/main" val="1411857323"/>
                  </a:ext>
                </a:extLst>
              </a:tr>
              <a:tr h="268728">
                <a:tc>
                  <a:txBody>
                    <a:bodyPr/>
                    <a:lstStyle/>
                    <a:p>
                      <a:pPr algn="l" fontAlgn="ctr"/>
                      <a:r>
                        <a:rPr lang="en-GB" sz="900" u="none" strike="noStrike" dirty="0">
                          <a:effectLst/>
                        </a:rPr>
                        <a:t>Income from pay and display machines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above £500,000</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1200" b="1" dirty="0">
                          <a:solidFill>
                            <a:srgbClr val="FF0000"/>
                          </a:solidFill>
                        </a:rPr>
                        <a:t>£106,116</a:t>
                      </a:r>
                    </a:p>
                  </a:txBody>
                  <a:tcPr marL="45720" marR="45720"/>
                </a:tc>
                <a:extLst>
                  <a:ext uri="{0D108BD9-81ED-4DB2-BD59-A6C34878D82A}">
                    <a16:rowId xmlns:a16="http://schemas.microsoft.com/office/drawing/2014/main" val="439508258"/>
                  </a:ext>
                </a:extLst>
              </a:tr>
              <a:tr h="268728">
                <a:tc>
                  <a:txBody>
                    <a:bodyPr/>
                    <a:lstStyle/>
                    <a:p>
                      <a:pPr algn="l" fontAlgn="ctr"/>
                      <a:r>
                        <a:rPr lang="en-GB" sz="900" u="none" strike="noStrike" dirty="0">
                          <a:effectLst/>
                        </a:rPr>
                        <a:t>Income from Penalty Charge Notices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above £57,359</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1200" b="1" dirty="0">
                          <a:solidFill>
                            <a:srgbClr val="FF0000"/>
                          </a:solidFill>
                        </a:rPr>
                        <a:t>£905</a:t>
                      </a:r>
                    </a:p>
                  </a:txBody>
                  <a:tcPr marL="45720" marR="45720"/>
                </a:tc>
                <a:extLst>
                  <a:ext uri="{0D108BD9-81ED-4DB2-BD59-A6C34878D82A}">
                    <a16:rowId xmlns:a16="http://schemas.microsoft.com/office/drawing/2014/main" val="66022579"/>
                  </a:ext>
                </a:extLst>
              </a:tr>
              <a:tr h="246334">
                <a:tc>
                  <a:txBody>
                    <a:bodyPr/>
                    <a:lstStyle/>
                    <a:p>
                      <a:pPr algn="l" fontAlgn="ctr"/>
                      <a:r>
                        <a:rPr lang="en-GB" sz="900" u="none" strike="noStrike" dirty="0">
                          <a:effectLst/>
                        </a:rPr>
                        <a:t>FPN collection rate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above 60%</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1050" dirty="0">
                          <a:solidFill>
                            <a:schemeClr val="tx1"/>
                          </a:solidFill>
                        </a:rPr>
                        <a:t>Not reported as work suspended during </a:t>
                      </a:r>
                      <a:r>
                        <a:rPr lang="en-GB" sz="1050" dirty="0" err="1">
                          <a:solidFill>
                            <a:schemeClr val="tx1"/>
                          </a:solidFill>
                        </a:rPr>
                        <a:t>Covid</a:t>
                      </a:r>
                      <a:r>
                        <a:rPr lang="en-GB" sz="1050" dirty="0">
                          <a:solidFill>
                            <a:schemeClr val="tx1"/>
                          </a:solidFill>
                        </a:rPr>
                        <a:t>.</a:t>
                      </a:r>
                    </a:p>
                  </a:txBody>
                  <a:tcPr marL="45720" marR="45720"/>
                </a:tc>
                <a:extLst>
                  <a:ext uri="{0D108BD9-81ED-4DB2-BD59-A6C34878D82A}">
                    <a16:rowId xmlns:a16="http://schemas.microsoft.com/office/drawing/2014/main" val="1115514069"/>
                  </a:ext>
                </a:extLst>
              </a:tr>
              <a:tr h="328446">
                <a:tc>
                  <a:txBody>
                    <a:bodyPr/>
                    <a:lstStyle/>
                    <a:p>
                      <a:pPr algn="l" fontAlgn="ctr"/>
                      <a:r>
                        <a:rPr lang="en-GB" sz="800" u="none" strike="noStrike" dirty="0">
                          <a:effectLst/>
                        </a:rPr>
                        <a:t>National Food Hygiene Rating Scheme - Premises where hygiene standards are very good, good or satisfactory (%)</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above 93%</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Nothing to report (work suspended by FSA due to Covid-19).</a:t>
                      </a:r>
                      <a:endParaRPr lang="en-GB" sz="800" dirty="0">
                        <a:solidFill>
                          <a:schemeClr val="tx1"/>
                        </a:solidFill>
                      </a:endParaRPr>
                    </a:p>
                  </a:txBody>
                  <a:tcPr marL="45720" marR="45720"/>
                </a:tc>
                <a:extLst>
                  <a:ext uri="{0D108BD9-81ED-4DB2-BD59-A6C34878D82A}">
                    <a16:rowId xmlns:a16="http://schemas.microsoft.com/office/drawing/2014/main" val="3654311373"/>
                  </a:ext>
                </a:extLst>
              </a:tr>
              <a:tr h="268728">
                <a:tc>
                  <a:txBody>
                    <a:bodyPr/>
                    <a:lstStyle/>
                    <a:p>
                      <a:pPr algn="l" fontAlgn="ctr"/>
                      <a:r>
                        <a:rPr lang="en-GB" sz="900" b="0" i="0" u="none" strike="noStrike" dirty="0">
                          <a:solidFill>
                            <a:schemeClr val="tx1"/>
                          </a:solidFill>
                          <a:effectLst/>
                          <a:latin typeface="Calibri" panose="020F0502020204030204" pitchFamily="34" charset="0"/>
                        </a:rPr>
                        <a:t>Major planning applications - number decided</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N/A</a:t>
                      </a:r>
                    </a:p>
                  </a:txBody>
                  <a:tcPr marL="45720" marR="45720" anchor="ctr"/>
                </a:tc>
                <a:tc>
                  <a:txBody>
                    <a:bodyPr/>
                    <a:lstStyle/>
                    <a:p>
                      <a:pPr algn="l" fontAlgn="ctr"/>
                      <a:r>
                        <a:rPr lang="en-GB" sz="1200" b="1" i="0" u="none" strike="noStrike" dirty="0">
                          <a:solidFill>
                            <a:schemeClr val="tx1"/>
                          </a:solidFill>
                          <a:effectLst/>
                          <a:latin typeface="Calibri" panose="020F0502020204030204" pitchFamily="34" charset="0"/>
                        </a:rPr>
                        <a:t>4</a:t>
                      </a:r>
                    </a:p>
                  </a:txBody>
                  <a:tcPr marL="45720" marR="45720" anchor="ctr"/>
                </a:tc>
                <a:extLst>
                  <a:ext uri="{0D108BD9-81ED-4DB2-BD59-A6C34878D82A}">
                    <a16:rowId xmlns:a16="http://schemas.microsoft.com/office/drawing/2014/main" val="2174364672"/>
                  </a:ext>
                </a:extLst>
              </a:tr>
              <a:tr h="268728">
                <a:tc>
                  <a:txBody>
                    <a:bodyPr/>
                    <a:lstStyle/>
                    <a:p>
                      <a:pPr algn="l" fontAlgn="ctr"/>
                      <a:r>
                        <a:rPr lang="en-GB" sz="800" b="0" i="0" u="none" strike="noStrike" dirty="0">
                          <a:solidFill>
                            <a:schemeClr val="tx1"/>
                          </a:solidFill>
                          <a:effectLst/>
                          <a:latin typeface="Calibri" panose="020F0502020204030204" pitchFamily="34" charset="0"/>
                        </a:rPr>
                        <a:t>Major planning applications - % decided within 13 weeks or agreed time extension</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70%</a:t>
                      </a:r>
                    </a:p>
                  </a:txBody>
                  <a:tcPr marL="45720" marR="45720" anchor="ctr"/>
                </a:tc>
                <a:tc>
                  <a:txBody>
                    <a:bodyPr/>
                    <a:lstStyle/>
                    <a:p>
                      <a:pPr algn="l" fontAlgn="ctr"/>
                      <a:r>
                        <a:rPr lang="en-GB" sz="1200" b="1" i="0" u="none" strike="noStrike" dirty="0">
                          <a:solidFill>
                            <a:schemeClr val="accent6"/>
                          </a:solidFill>
                          <a:effectLst/>
                          <a:latin typeface="Calibri" panose="020F0502020204030204" pitchFamily="34" charset="0"/>
                        </a:rPr>
                        <a:t>100%</a:t>
                      </a:r>
                    </a:p>
                  </a:txBody>
                  <a:tcPr marL="45720" marR="45720" anchor="ctr"/>
                </a:tc>
                <a:extLst>
                  <a:ext uri="{0D108BD9-81ED-4DB2-BD59-A6C34878D82A}">
                    <a16:rowId xmlns:a16="http://schemas.microsoft.com/office/drawing/2014/main" val="3651417907"/>
                  </a:ext>
                </a:extLst>
              </a:tr>
              <a:tr h="268728">
                <a:tc>
                  <a:txBody>
                    <a:bodyPr/>
                    <a:lstStyle/>
                    <a:p>
                      <a:pPr algn="l" fontAlgn="ctr"/>
                      <a:r>
                        <a:rPr lang="en-GB" sz="900" b="0" i="0" u="none" strike="noStrike" dirty="0">
                          <a:solidFill>
                            <a:schemeClr val="tx1"/>
                          </a:solidFill>
                          <a:effectLst/>
                          <a:latin typeface="Calibri" panose="020F0502020204030204" pitchFamily="34" charset="0"/>
                        </a:rPr>
                        <a:t>Minor planning applications - number decided</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N/A</a:t>
                      </a:r>
                    </a:p>
                  </a:txBody>
                  <a:tcPr marL="45720" marR="45720" anchor="ctr"/>
                </a:tc>
                <a:tc>
                  <a:txBody>
                    <a:bodyPr/>
                    <a:lstStyle/>
                    <a:p>
                      <a:pPr algn="l" fontAlgn="ctr"/>
                      <a:r>
                        <a:rPr lang="en-GB" sz="1200" b="1" i="0" u="none" strike="noStrike" dirty="0">
                          <a:solidFill>
                            <a:schemeClr val="tx1"/>
                          </a:solidFill>
                          <a:effectLst/>
                          <a:latin typeface="Calibri" panose="020F0502020204030204" pitchFamily="34" charset="0"/>
                        </a:rPr>
                        <a:t>22</a:t>
                      </a:r>
                    </a:p>
                  </a:txBody>
                  <a:tcPr marL="45720" marR="45720" anchor="ctr"/>
                </a:tc>
                <a:extLst>
                  <a:ext uri="{0D108BD9-81ED-4DB2-BD59-A6C34878D82A}">
                    <a16:rowId xmlns:a16="http://schemas.microsoft.com/office/drawing/2014/main" val="936993810"/>
                  </a:ext>
                </a:extLst>
              </a:tr>
              <a:tr h="358304">
                <a:tc>
                  <a:txBody>
                    <a:bodyPr/>
                    <a:lstStyle/>
                    <a:p>
                      <a:pPr algn="l" fontAlgn="ctr"/>
                      <a:r>
                        <a:rPr lang="en-GB" sz="900" b="0" i="0" u="none" strike="noStrike" dirty="0">
                          <a:solidFill>
                            <a:schemeClr val="tx1"/>
                          </a:solidFill>
                          <a:effectLst/>
                          <a:latin typeface="Calibri" panose="020F0502020204030204" pitchFamily="34" charset="0"/>
                        </a:rPr>
                        <a:t>Minor planning applications - % decided within 8 weeks or agreed extension</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65%</a:t>
                      </a:r>
                    </a:p>
                  </a:txBody>
                  <a:tcPr marL="45720" marR="45720" anchor="ctr"/>
                </a:tc>
                <a:tc>
                  <a:txBody>
                    <a:bodyPr/>
                    <a:lstStyle/>
                    <a:p>
                      <a:pPr algn="l" fontAlgn="ctr"/>
                      <a:r>
                        <a:rPr lang="en-GB" sz="1200" b="1" i="0" u="none" strike="noStrike" dirty="0">
                          <a:solidFill>
                            <a:schemeClr val="accent6"/>
                          </a:solidFill>
                          <a:effectLst/>
                          <a:latin typeface="Calibri" panose="020F0502020204030204" pitchFamily="34" charset="0"/>
                        </a:rPr>
                        <a:t>82%</a:t>
                      </a:r>
                    </a:p>
                  </a:txBody>
                  <a:tcPr marL="45720" marR="45720" anchor="ctr"/>
                </a:tc>
                <a:extLst>
                  <a:ext uri="{0D108BD9-81ED-4DB2-BD59-A6C34878D82A}">
                    <a16:rowId xmlns:a16="http://schemas.microsoft.com/office/drawing/2014/main" val="2093478671"/>
                  </a:ext>
                </a:extLst>
              </a:tr>
              <a:tr h="268728">
                <a:tc>
                  <a:txBody>
                    <a:bodyPr/>
                    <a:lstStyle/>
                    <a:p>
                      <a:pPr algn="l" fontAlgn="ctr"/>
                      <a:r>
                        <a:rPr lang="en-GB" sz="900" b="0" i="0" u="none" strike="noStrike" dirty="0">
                          <a:solidFill>
                            <a:schemeClr val="tx1"/>
                          </a:solidFill>
                          <a:effectLst/>
                          <a:latin typeface="Calibri" panose="020F0502020204030204" pitchFamily="34" charset="0"/>
                        </a:rPr>
                        <a:t>Other planning applications - number decided</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N/A</a:t>
                      </a:r>
                    </a:p>
                  </a:txBody>
                  <a:tcPr marL="45720" marR="45720" anchor="ctr"/>
                </a:tc>
                <a:tc>
                  <a:txBody>
                    <a:bodyPr/>
                    <a:lstStyle/>
                    <a:p>
                      <a:pPr algn="l" fontAlgn="ctr"/>
                      <a:r>
                        <a:rPr lang="en-GB" sz="1200" b="1" i="0" u="none" strike="noStrike" dirty="0">
                          <a:solidFill>
                            <a:schemeClr val="tx1"/>
                          </a:solidFill>
                          <a:effectLst/>
                          <a:latin typeface="Calibri" panose="020F0502020204030204" pitchFamily="34" charset="0"/>
                        </a:rPr>
                        <a:t>109</a:t>
                      </a:r>
                    </a:p>
                  </a:txBody>
                  <a:tcPr marL="45720" marR="45720" anchor="ctr"/>
                </a:tc>
                <a:extLst>
                  <a:ext uri="{0D108BD9-81ED-4DB2-BD59-A6C34878D82A}">
                    <a16:rowId xmlns:a16="http://schemas.microsoft.com/office/drawing/2014/main" val="3059049621"/>
                  </a:ext>
                </a:extLst>
              </a:tr>
              <a:tr h="268728">
                <a:tc>
                  <a:txBody>
                    <a:bodyPr/>
                    <a:lstStyle/>
                    <a:p>
                      <a:pPr algn="l" fontAlgn="ctr"/>
                      <a:r>
                        <a:rPr lang="en-GB" sz="800" b="0" i="0" u="none" strike="noStrike" dirty="0">
                          <a:solidFill>
                            <a:schemeClr val="tx1"/>
                          </a:solidFill>
                          <a:effectLst/>
                          <a:latin typeface="Calibri" panose="020F0502020204030204" pitchFamily="34" charset="0"/>
                        </a:rPr>
                        <a:t>Other planning applications - % decided within 8 weeks or agreed extension</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80%</a:t>
                      </a:r>
                    </a:p>
                  </a:txBody>
                  <a:tcPr marL="45720" marR="45720" anchor="ctr"/>
                </a:tc>
                <a:tc>
                  <a:txBody>
                    <a:bodyPr/>
                    <a:lstStyle/>
                    <a:p>
                      <a:pPr algn="l" fontAlgn="ctr"/>
                      <a:r>
                        <a:rPr lang="en-GB" sz="1200" b="1" i="0" u="none" strike="noStrike" dirty="0">
                          <a:solidFill>
                            <a:schemeClr val="accent6"/>
                          </a:solidFill>
                          <a:effectLst/>
                          <a:latin typeface="Calibri" panose="020F0502020204030204" pitchFamily="34" charset="0"/>
                        </a:rPr>
                        <a:t>92%</a:t>
                      </a:r>
                    </a:p>
                  </a:txBody>
                  <a:tcPr marL="45720" marR="45720" anchor="ctr"/>
                </a:tc>
                <a:extLst>
                  <a:ext uri="{0D108BD9-81ED-4DB2-BD59-A6C34878D82A}">
                    <a16:rowId xmlns:a16="http://schemas.microsoft.com/office/drawing/2014/main" val="2162356016"/>
                  </a:ext>
                </a:extLst>
              </a:tr>
              <a:tr h="268728">
                <a:tc>
                  <a:txBody>
                    <a:bodyPr/>
                    <a:lstStyle/>
                    <a:p>
                      <a:pPr algn="l" fontAlgn="ctr"/>
                      <a:r>
                        <a:rPr lang="en-GB" sz="900" b="0" i="0" u="none" strike="noStrike" dirty="0">
                          <a:solidFill>
                            <a:schemeClr val="tx1"/>
                          </a:solidFill>
                          <a:effectLst/>
                          <a:latin typeface="Calibri" panose="020F0502020204030204" pitchFamily="34" charset="0"/>
                        </a:rPr>
                        <a:t>All applications - % decided within 26 weeks</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98%</a:t>
                      </a:r>
                    </a:p>
                  </a:txBody>
                  <a:tcPr marL="45720" marR="45720" anchor="ctr"/>
                </a:tc>
                <a:tc>
                  <a:txBody>
                    <a:bodyPr/>
                    <a:lstStyle/>
                    <a:p>
                      <a:pPr algn="l" fontAlgn="ctr"/>
                      <a:r>
                        <a:rPr lang="en-GB" sz="1200" b="1" i="0" u="none" strike="noStrike" dirty="0">
                          <a:solidFill>
                            <a:schemeClr val="accent6"/>
                          </a:solidFill>
                          <a:effectLst/>
                          <a:latin typeface="Calibri" panose="020F0502020204030204" pitchFamily="34" charset="0"/>
                        </a:rPr>
                        <a:t>99%</a:t>
                      </a:r>
                    </a:p>
                  </a:txBody>
                  <a:tcPr marL="45720" marR="45720" anchor="ctr"/>
                </a:tc>
                <a:extLst>
                  <a:ext uri="{0D108BD9-81ED-4DB2-BD59-A6C34878D82A}">
                    <a16:rowId xmlns:a16="http://schemas.microsoft.com/office/drawing/2014/main" val="725290802"/>
                  </a:ext>
                </a:extLst>
              </a:tr>
              <a:tr h="268728">
                <a:tc>
                  <a:txBody>
                    <a:bodyPr/>
                    <a:lstStyle/>
                    <a:p>
                      <a:pPr algn="l" fontAlgn="ctr"/>
                      <a:r>
                        <a:rPr lang="en-GB" sz="900" b="0" i="0" u="none" strike="noStrike" dirty="0">
                          <a:solidFill>
                            <a:schemeClr val="tx1"/>
                          </a:solidFill>
                          <a:effectLst/>
                          <a:latin typeface="Calibri" panose="020F0502020204030204" pitchFamily="34" charset="0"/>
                        </a:rPr>
                        <a:t>Discharge of condition applications - % decided within 8 weeks</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80%</a:t>
                      </a:r>
                    </a:p>
                  </a:txBody>
                  <a:tcPr marL="45720" marR="45720" anchor="ctr"/>
                </a:tc>
                <a:tc>
                  <a:txBody>
                    <a:bodyPr/>
                    <a:lstStyle/>
                    <a:p>
                      <a:pPr algn="l" fontAlgn="ctr"/>
                      <a:r>
                        <a:rPr lang="en-GB" sz="1200" b="1" i="0" u="none" strike="noStrike" dirty="0">
                          <a:solidFill>
                            <a:srgbClr val="FF0000"/>
                          </a:solidFill>
                          <a:effectLst/>
                          <a:latin typeface="Calibri" panose="020F0502020204030204" pitchFamily="34" charset="0"/>
                        </a:rPr>
                        <a:t>26%</a:t>
                      </a:r>
                    </a:p>
                  </a:txBody>
                  <a:tcPr marL="45720" marR="45720" anchor="ctr"/>
                </a:tc>
                <a:extLst>
                  <a:ext uri="{0D108BD9-81ED-4DB2-BD59-A6C34878D82A}">
                    <a16:rowId xmlns:a16="http://schemas.microsoft.com/office/drawing/2014/main" val="2429092972"/>
                  </a:ext>
                </a:extLst>
              </a:tr>
              <a:tr h="268728">
                <a:tc>
                  <a:txBody>
                    <a:bodyPr/>
                    <a:lstStyle/>
                    <a:p>
                      <a:pPr algn="l" fontAlgn="ctr"/>
                      <a:r>
                        <a:rPr lang="en-GB" sz="900" b="0" i="0" u="none" strike="noStrike" dirty="0">
                          <a:solidFill>
                            <a:schemeClr val="tx1"/>
                          </a:solidFill>
                          <a:effectLst/>
                          <a:latin typeface="Calibri" panose="020F0502020204030204" pitchFamily="34" charset="0"/>
                        </a:rPr>
                        <a:t>Major planning applications - % of decisions allowed on appeal</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below 20%</a:t>
                      </a:r>
                    </a:p>
                  </a:txBody>
                  <a:tcPr marL="45720" marR="45720" anchor="ctr"/>
                </a:tc>
                <a:tc>
                  <a:txBody>
                    <a:bodyPr/>
                    <a:lstStyle/>
                    <a:p>
                      <a:pPr algn="l" fontAlgn="ctr"/>
                      <a:r>
                        <a:rPr lang="en-GB" sz="1200" b="1" i="0" u="none" strike="noStrike" dirty="0">
                          <a:solidFill>
                            <a:schemeClr val="accent6"/>
                          </a:solidFill>
                          <a:effectLst/>
                          <a:latin typeface="Calibri" panose="020F0502020204030204" pitchFamily="34" charset="0"/>
                        </a:rPr>
                        <a:t>0%</a:t>
                      </a:r>
                    </a:p>
                  </a:txBody>
                  <a:tcPr marL="45720" marR="45720" anchor="ctr"/>
                </a:tc>
                <a:extLst>
                  <a:ext uri="{0D108BD9-81ED-4DB2-BD59-A6C34878D82A}">
                    <a16:rowId xmlns:a16="http://schemas.microsoft.com/office/drawing/2014/main" val="4251891210"/>
                  </a:ext>
                </a:extLst>
              </a:tr>
              <a:tr h="268728">
                <a:tc>
                  <a:txBody>
                    <a:bodyPr/>
                    <a:lstStyle/>
                    <a:p>
                      <a:pPr algn="l" fontAlgn="ctr"/>
                      <a:r>
                        <a:rPr lang="en-GB" sz="900" b="0" i="0" u="none" strike="noStrike" dirty="0">
                          <a:solidFill>
                            <a:schemeClr val="tx1"/>
                          </a:solidFill>
                          <a:effectLst/>
                          <a:latin typeface="Calibri" panose="020F0502020204030204" pitchFamily="34" charset="0"/>
                        </a:rPr>
                        <a:t>Minor and other planning applications - % of decisions allowed on appeal</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below 30%</a:t>
                      </a:r>
                    </a:p>
                  </a:txBody>
                  <a:tcPr marL="45720" marR="45720" anchor="ctr"/>
                </a:tc>
                <a:tc>
                  <a:txBody>
                    <a:bodyPr/>
                    <a:lstStyle/>
                    <a:p>
                      <a:pPr algn="l" fontAlgn="ctr"/>
                      <a:r>
                        <a:rPr lang="en-GB" sz="1200" b="1" i="0" u="none" strike="noStrike" dirty="0">
                          <a:solidFill>
                            <a:schemeClr val="accent6"/>
                          </a:solidFill>
                          <a:effectLst/>
                          <a:latin typeface="Calibri" panose="020F0502020204030204" pitchFamily="34" charset="0"/>
                        </a:rPr>
                        <a:t>0%</a:t>
                      </a:r>
                    </a:p>
                  </a:txBody>
                  <a:tcPr marL="45720" marR="45720" anchor="ctr"/>
                </a:tc>
                <a:extLst>
                  <a:ext uri="{0D108BD9-81ED-4DB2-BD59-A6C34878D82A}">
                    <a16:rowId xmlns:a16="http://schemas.microsoft.com/office/drawing/2014/main" val="1362401362"/>
                  </a:ext>
                </a:extLst>
              </a:tr>
              <a:tr h="328446">
                <a:tc>
                  <a:txBody>
                    <a:bodyPr/>
                    <a:lstStyle/>
                    <a:p>
                      <a:pPr algn="l" fontAlgn="ctr"/>
                      <a:r>
                        <a:rPr lang="en-GB" sz="900" b="0" i="0" u="none" strike="noStrike" dirty="0">
                          <a:solidFill>
                            <a:schemeClr val="tx1"/>
                          </a:solidFill>
                          <a:effectLst/>
                          <a:latin typeface="Calibri" panose="020F0502020204030204" pitchFamily="34" charset="0"/>
                        </a:rPr>
                        <a:t>S106 agreements - monitoring fees collected (£)</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£33,000 (year end cumulative)</a:t>
                      </a:r>
                    </a:p>
                  </a:txBody>
                  <a:tcPr marL="45720" marR="45720" anchor="ctr"/>
                </a:tc>
                <a:tc>
                  <a:txBody>
                    <a:bodyPr/>
                    <a:lstStyle/>
                    <a:p>
                      <a:pPr algn="l" fontAlgn="ctr"/>
                      <a:r>
                        <a:rPr lang="en-GB" sz="1050" b="1" i="0" u="none" strike="noStrike" dirty="0">
                          <a:solidFill>
                            <a:srgbClr val="FF0000"/>
                          </a:solidFill>
                          <a:effectLst/>
                          <a:latin typeface="Calibri" panose="020F0502020204030204" pitchFamily="34" charset="0"/>
                        </a:rPr>
                        <a:t>£5,512</a:t>
                      </a:r>
                    </a:p>
                  </a:txBody>
                  <a:tcPr marL="45720" marR="45720" anchor="ctr"/>
                </a:tc>
                <a:extLst>
                  <a:ext uri="{0D108BD9-81ED-4DB2-BD59-A6C34878D82A}">
                    <a16:rowId xmlns:a16="http://schemas.microsoft.com/office/drawing/2014/main" val="3564214122"/>
                  </a:ext>
                </a:extLst>
              </a:tr>
              <a:tr h="298587">
                <a:tc>
                  <a:txBody>
                    <a:bodyPr/>
                    <a:lstStyle/>
                    <a:p>
                      <a:pPr algn="l" fontAlgn="ctr"/>
                      <a:r>
                        <a:rPr lang="en-GB" sz="900" b="0" i="0" u="none" strike="noStrike" dirty="0">
                          <a:solidFill>
                            <a:schemeClr val="tx1"/>
                          </a:solidFill>
                          <a:effectLst/>
                          <a:latin typeface="Calibri" panose="020F0502020204030204" pitchFamily="34" charset="0"/>
                        </a:rPr>
                        <a:t>Building Control - Full Plans applications checked within 15 days (%)</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90%</a:t>
                      </a:r>
                    </a:p>
                  </a:txBody>
                  <a:tcPr marL="45720" marR="45720" anchor="ctr"/>
                </a:tc>
                <a:tc>
                  <a:txBody>
                    <a:bodyPr/>
                    <a:lstStyle/>
                    <a:p>
                      <a:pPr algn="l" fontAlgn="ctr"/>
                      <a:r>
                        <a:rPr lang="en-GB" sz="700" b="0" i="0" u="none" strike="noStrike" dirty="0">
                          <a:solidFill>
                            <a:srgbClr val="FF0000"/>
                          </a:solidFill>
                          <a:effectLst/>
                          <a:latin typeface="Calibri" panose="020F0502020204030204" pitchFamily="34" charset="0"/>
                        </a:rPr>
                        <a:t>Not able to report due to back office system migration</a:t>
                      </a:r>
                    </a:p>
                  </a:txBody>
                  <a:tcPr marL="45720" marR="45720" anchor="ctr"/>
                </a:tc>
                <a:extLst>
                  <a:ext uri="{0D108BD9-81ED-4DB2-BD59-A6C34878D82A}">
                    <a16:rowId xmlns:a16="http://schemas.microsoft.com/office/drawing/2014/main" val="2839323883"/>
                  </a:ext>
                </a:extLst>
              </a:tr>
              <a:tr h="327683">
                <a:tc>
                  <a:txBody>
                    <a:bodyPr/>
                    <a:lstStyle/>
                    <a:p>
                      <a:pPr algn="l" fontAlgn="ctr"/>
                      <a:r>
                        <a:rPr lang="en-GB" sz="800" b="0" i="0" u="none" strike="noStrike" dirty="0">
                          <a:solidFill>
                            <a:schemeClr val="tx1"/>
                          </a:solidFill>
                          <a:effectLst/>
                          <a:latin typeface="Calibri" panose="020F0502020204030204" pitchFamily="34" charset="0"/>
                        </a:rPr>
                        <a:t>Property debt - rent arrears over 90 days for all tenanted commercial property (£)</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below £50,000 (year end)</a:t>
                      </a:r>
                    </a:p>
                  </a:txBody>
                  <a:tcPr marL="45720" marR="45720" anchor="ctr"/>
                </a:tc>
                <a:tc>
                  <a:txBody>
                    <a:bodyPr/>
                    <a:lstStyle/>
                    <a:p>
                      <a:pPr algn="l" fontAlgn="ctr"/>
                      <a:r>
                        <a:rPr lang="en-GB" sz="1050" b="1" i="0" u="none" strike="noStrike" dirty="0">
                          <a:solidFill>
                            <a:srgbClr val="92D050"/>
                          </a:solidFill>
                          <a:effectLst/>
                          <a:latin typeface="Calibri" panose="020F0502020204030204" pitchFamily="34" charset="0"/>
                        </a:rPr>
                        <a:t>£27,282</a:t>
                      </a:r>
                    </a:p>
                  </a:txBody>
                  <a:tcPr marL="45720" marR="45720" anchor="ctr"/>
                </a:tc>
                <a:extLst>
                  <a:ext uri="{0D108BD9-81ED-4DB2-BD59-A6C34878D82A}">
                    <a16:rowId xmlns:a16="http://schemas.microsoft.com/office/drawing/2014/main" val="3232248527"/>
                  </a:ext>
                </a:extLst>
              </a:tr>
            </a:tbl>
          </a:graphicData>
        </a:graphic>
      </p:graphicFrame>
      <p:sp>
        <p:nvSpPr>
          <p:cNvPr id="7" name="Text Placeholder 5">
            <a:extLst>
              <a:ext uri="{FF2B5EF4-FFF2-40B4-BE49-F238E27FC236}">
                <a16:creationId xmlns:a16="http://schemas.microsoft.com/office/drawing/2014/main" id="{DEBAFE11-478A-414D-9F0A-A2ECF7E22ED5}"/>
              </a:ext>
            </a:extLst>
          </p:cNvPr>
          <p:cNvSpPr txBox="1">
            <a:spLocks/>
          </p:cNvSpPr>
          <p:nvPr/>
        </p:nvSpPr>
        <p:spPr>
          <a:xfrm>
            <a:off x="360890" y="5341024"/>
            <a:ext cx="896125" cy="1212547"/>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rgbClr val="FF0000"/>
                </a:solidFill>
                <a:cs typeface="Calibri"/>
              </a:rPr>
              <a:t>0</a:t>
            </a:r>
          </a:p>
          <a:p>
            <a:pPr algn="ctr"/>
            <a:r>
              <a:rPr lang="en-GB" sz="2800" dirty="0">
                <a:solidFill>
                  <a:srgbClr val="FF0000"/>
                </a:solidFill>
                <a:cs typeface="Calibri"/>
              </a:rPr>
              <a:t>Red</a:t>
            </a:r>
          </a:p>
          <a:p>
            <a:endParaRPr lang="en-GB" dirty="0">
              <a:cs typeface="Calibri"/>
            </a:endParaRPr>
          </a:p>
          <a:p>
            <a:endParaRPr lang="en-GB" dirty="0">
              <a:cs typeface="Calibri"/>
            </a:endParaRPr>
          </a:p>
        </p:txBody>
      </p:sp>
      <p:sp>
        <p:nvSpPr>
          <p:cNvPr id="8" name="Text Placeholder 5">
            <a:extLst>
              <a:ext uri="{FF2B5EF4-FFF2-40B4-BE49-F238E27FC236}">
                <a16:creationId xmlns:a16="http://schemas.microsoft.com/office/drawing/2014/main" id="{491379FF-C043-48BF-8F0F-6F9E7FA1C211}"/>
              </a:ext>
            </a:extLst>
          </p:cNvPr>
          <p:cNvSpPr txBox="1">
            <a:spLocks/>
          </p:cNvSpPr>
          <p:nvPr/>
        </p:nvSpPr>
        <p:spPr>
          <a:xfrm>
            <a:off x="1408422" y="5341024"/>
            <a:ext cx="1103729" cy="1212545"/>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chemeClr val="accent4"/>
                </a:solidFill>
                <a:cs typeface="Calibri"/>
              </a:rPr>
              <a:t>10</a:t>
            </a:r>
          </a:p>
          <a:p>
            <a:pPr algn="ctr"/>
            <a:r>
              <a:rPr lang="en-GB" sz="2800" dirty="0">
                <a:solidFill>
                  <a:schemeClr val="accent4"/>
                </a:solidFill>
                <a:cs typeface="Calibri"/>
              </a:rPr>
              <a:t>Amber</a:t>
            </a:r>
          </a:p>
          <a:p>
            <a:endParaRPr lang="en-GB" dirty="0">
              <a:cs typeface="Calibri"/>
            </a:endParaRPr>
          </a:p>
          <a:p>
            <a:endParaRPr lang="en-GB" dirty="0">
              <a:cs typeface="Calibri"/>
            </a:endParaRPr>
          </a:p>
        </p:txBody>
      </p:sp>
      <p:sp>
        <p:nvSpPr>
          <p:cNvPr id="9" name="Text Placeholder 5">
            <a:extLst>
              <a:ext uri="{FF2B5EF4-FFF2-40B4-BE49-F238E27FC236}">
                <a16:creationId xmlns:a16="http://schemas.microsoft.com/office/drawing/2014/main" id="{3C9DCBC8-4509-4E90-AD0D-DD8C8AD4EAAA}"/>
              </a:ext>
            </a:extLst>
          </p:cNvPr>
          <p:cNvSpPr txBox="1">
            <a:spLocks/>
          </p:cNvSpPr>
          <p:nvPr/>
        </p:nvSpPr>
        <p:spPr>
          <a:xfrm>
            <a:off x="2653420" y="5341024"/>
            <a:ext cx="1103729" cy="1212545"/>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chemeClr val="accent6"/>
                </a:solidFill>
                <a:cs typeface="Calibri"/>
              </a:rPr>
              <a:t>16</a:t>
            </a:r>
          </a:p>
          <a:p>
            <a:pPr algn="ctr"/>
            <a:r>
              <a:rPr lang="en-GB" sz="2800" dirty="0">
                <a:solidFill>
                  <a:schemeClr val="accent6"/>
                </a:solidFill>
                <a:cs typeface="Calibri"/>
              </a:rPr>
              <a:t>Green</a:t>
            </a:r>
          </a:p>
          <a:p>
            <a:endParaRPr lang="en-GB" dirty="0">
              <a:cs typeface="Calibri"/>
            </a:endParaRPr>
          </a:p>
          <a:p>
            <a:endParaRPr lang="en-GB" dirty="0">
              <a:cs typeface="Calibri"/>
            </a:endParaRPr>
          </a:p>
        </p:txBody>
      </p:sp>
      <p:sp>
        <p:nvSpPr>
          <p:cNvPr id="10" name="Text Placeholder 5">
            <a:extLst>
              <a:ext uri="{FF2B5EF4-FFF2-40B4-BE49-F238E27FC236}">
                <a16:creationId xmlns:a16="http://schemas.microsoft.com/office/drawing/2014/main" id="{9847DE9F-767A-4BA3-8567-76ED8D498C33}"/>
              </a:ext>
            </a:extLst>
          </p:cNvPr>
          <p:cNvSpPr txBox="1">
            <a:spLocks/>
          </p:cNvSpPr>
          <p:nvPr/>
        </p:nvSpPr>
        <p:spPr>
          <a:xfrm>
            <a:off x="3532336" y="5239439"/>
            <a:ext cx="1929476" cy="160020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300" dirty="0">
                <a:solidFill>
                  <a:schemeClr val="tx1">
                    <a:lumMod val="50000"/>
                  </a:schemeClr>
                </a:solidFill>
                <a:cs typeface="Calibri"/>
              </a:rPr>
              <a:t>0</a:t>
            </a:r>
          </a:p>
          <a:p>
            <a:pPr algn="ctr"/>
            <a:r>
              <a:rPr lang="en-GB" sz="2600" dirty="0">
                <a:solidFill>
                  <a:schemeClr val="tx1">
                    <a:lumMod val="50000"/>
                  </a:schemeClr>
                </a:solidFill>
                <a:cs typeface="Calibri"/>
              </a:rPr>
              <a:t>Complete</a:t>
            </a:r>
          </a:p>
          <a:p>
            <a:endParaRPr lang="en-GB" dirty="0">
              <a:cs typeface="Calibri"/>
            </a:endParaRPr>
          </a:p>
          <a:p>
            <a:endParaRPr lang="en-GB" dirty="0">
              <a:cs typeface="Calibri"/>
            </a:endParaRPr>
          </a:p>
        </p:txBody>
      </p:sp>
    </p:spTree>
    <p:extLst>
      <p:ext uri="{BB962C8B-B14F-4D97-AF65-F5344CB8AC3E}">
        <p14:creationId xmlns:p14="http://schemas.microsoft.com/office/powerpoint/2010/main" val="10653657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24043343D9E224287479A749D1187A2" ma:contentTypeVersion="7" ma:contentTypeDescription="Create a new document." ma:contentTypeScope="" ma:versionID="a3d17fb375171ccca68849e304cbe74d">
  <xsd:schema xmlns:xsd="http://www.w3.org/2001/XMLSchema" xmlns:xs="http://www.w3.org/2001/XMLSchema" xmlns:p="http://schemas.microsoft.com/office/2006/metadata/properties" xmlns:ns3="16156b5d-db03-4563-a0d3-aceeaaad8bfb" xmlns:ns4="ca620cc9-60b6-48f5-8539-7780245ea368" targetNamespace="http://schemas.microsoft.com/office/2006/metadata/properties" ma:root="true" ma:fieldsID="cd255052ba1bbd2d1b50523b14dee16b" ns3:_="" ns4:_="">
    <xsd:import namespace="16156b5d-db03-4563-a0d3-aceeaaad8bfb"/>
    <xsd:import namespace="ca620cc9-60b6-48f5-8539-7780245ea36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56b5d-db03-4563-a0d3-aceeaaad8bf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20cc9-60b6-48f5-8539-7780245ea36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12AE5D-4B4F-4F55-ADEE-FCC6727F35F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B514D1F-2719-4B08-BDE0-AAEACCAC1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156b5d-db03-4563-a0d3-aceeaaad8bfb"/>
    <ds:schemaRef ds:uri="ca620cc9-60b6-48f5-8539-7780245e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332F81-1259-4749-B10C-BB8CD11EBF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18957</TotalTime>
  <Words>1917</Words>
  <Application>Microsoft Office PowerPoint</Application>
  <PresentationFormat>Widescreen</PresentationFormat>
  <Paragraphs>369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Havant Borough Council Performance report</vt:lpstr>
      <vt:lpstr>Headline achievements in Q1</vt:lpstr>
      <vt:lpstr>People – key statistics for Q1</vt:lpstr>
      <vt:lpstr>Finance – revenue budget outturn in Q1</vt:lpstr>
      <vt:lpstr>Finance – capital programme outturn in Q1</vt:lpstr>
      <vt:lpstr>Corporate governance – key statistics for Q1</vt:lpstr>
      <vt:lpstr>Risks currently scoring risk threshold on the Corporate Risk Register</vt:lpstr>
      <vt:lpstr>Corporate Services performance</vt:lpstr>
      <vt:lpstr>Regeneration &amp; Place 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Thurlby, Georgie</dc:creator>
  <cp:lastModifiedBy>Thurlby, Georgie</cp:lastModifiedBy>
  <cp:revision>100</cp:revision>
  <dcterms:created xsi:type="dcterms:W3CDTF">2020-07-09T13:35:10Z</dcterms:created>
  <dcterms:modified xsi:type="dcterms:W3CDTF">2021-03-03T13:29:31Z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0x010100724043343D9E224287479A749D1187A2</vt:lpwstr>
  </property>
</Properties>
</file>